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 id="2147483720" r:id="rId5"/>
  </p:sldMasterIdLst>
  <p:notesMasterIdLst>
    <p:notesMasterId r:id="rId17"/>
  </p:notesMasterIdLst>
  <p:sldIdLst>
    <p:sldId id="332" r:id="rId6"/>
    <p:sldId id="334" r:id="rId7"/>
    <p:sldId id="335" r:id="rId8"/>
    <p:sldId id="305" r:id="rId9"/>
    <p:sldId id="333" r:id="rId10"/>
    <p:sldId id="328" r:id="rId11"/>
    <p:sldId id="282" r:id="rId12"/>
    <p:sldId id="289" r:id="rId13"/>
    <p:sldId id="330" r:id="rId14"/>
    <p:sldId id="337" r:id="rId15"/>
    <p:sldId id="339" r:id="rId1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ynn Foy" initials="L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C9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465" autoAdjust="0"/>
    <p:restoredTop sz="81202" autoAdjust="0"/>
  </p:normalViewPr>
  <p:slideViewPr>
    <p:cSldViewPr>
      <p:cViewPr varScale="1">
        <p:scale>
          <a:sx n="52" d="100"/>
          <a:sy n="52" d="100"/>
        </p:scale>
        <p:origin x="952"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47" d="100"/>
          <a:sy n="47" d="100"/>
        </p:scale>
        <p:origin x="-3048"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14.jpe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24FE11-5C2F-4C33-A5C6-9F7287C6FCEA}"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GB"/>
        </a:p>
      </dgm:t>
    </dgm:pt>
    <dgm:pt modelId="{0151C868-59D5-4F4D-AEAB-A30B2EC7053E}">
      <dgm:prSet phldrT="[Text]"/>
      <dgm:spPr>
        <a:solidFill>
          <a:srgbClr val="FF0000"/>
        </a:solidFill>
      </dgm:spPr>
      <dgm:t>
        <a:bodyPr/>
        <a:lstStyle/>
        <a:p>
          <a:r>
            <a:rPr lang="en-GB" dirty="0"/>
            <a:t>Unit 1</a:t>
          </a:r>
        </a:p>
        <a:p>
          <a:r>
            <a:rPr lang="en-GB" dirty="0"/>
            <a:t>Roles and Responsibilities</a:t>
          </a:r>
        </a:p>
      </dgm:t>
    </dgm:pt>
    <dgm:pt modelId="{0ECC2E01-6C31-46FE-87DB-ADDE8F8F218D}" type="parTrans" cxnId="{B4526492-4C26-4670-AA92-5B072F4A89F1}">
      <dgm:prSet/>
      <dgm:spPr/>
      <dgm:t>
        <a:bodyPr/>
        <a:lstStyle/>
        <a:p>
          <a:endParaRPr lang="en-GB"/>
        </a:p>
      </dgm:t>
    </dgm:pt>
    <dgm:pt modelId="{2E0AE666-4C5F-4F14-AF1E-450EF122490A}" type="sibTrans" cxnId="{B4526492-4C26-4670-AA92-5B072F4A89F1}">
      <dgm:prSet/>
      <dgm:spPr/>
      <dgm:t>
        <a:bodyPr/>
        <a:lstStyle/>
        <a:p>
          <a:endParaRPr lang="en-GB"/>
        </a:p>
      </dgm:t>
    </dgm:pt>
    <dgm:pt modelId="{2B4CAC0B-9E6C-449D-95EB-1E368F4D4362}">
      <dgm:prSet phldrT="[Text]"/>
      <dgm:spPr>
        <a:solidFill>
          <a:srgbClr val="FFCC00"/>
        </a:solidFill>
      </dgm:spPr>
      <dgm:t>
        <a:bodyPr/>
        <a:lstStyle/>
        <a:p>
          <a:r>
            <a:rPr lang="en-GB" dirty="0"/>
            <a:t>  Unit 2</a:t>
          </a:r>
        </a:p>
        <a:p>
          <a:r>
            <a:rPr lang="en-GB" dirty="0"/>
            <a:t>  Learning Theory</a:t>
          </a:r>
        </a:p>
      </dgm:t>
    </dgm:pt>
    <dgm:pt modelId="{C9DF0C62-65A6-418D-A68C-171BC3370199}" type="parTrans" cxnId="{C2041AD3-5F83-4610-B0C1-D5678646460D}">
      <dgm:prSet/>
      <dgm:spPr/>
      <dgm:t>
        <a:bodyPr/>
        <a:lstStyle/>
        <a:p>
          <a:endParaRPr lang="en-GB"/>
        </a:p>
      </dgm:t>
    </dgm:pt>
    <dgm:pt modelId="{549DEBD2-52F2-47B7-A60F-787812E49A51}" type="sibTrans" cxnId="{C2041AD3-5F83-4610-B0C1-D5678646460D}">
      <dgm:prSet/>
      <dgm:spPr/>
      <dgm:t>
        <a:bodyPr/>
        <a:lstStyle/>
        <a:p>
          <a:endParaRPr lang="en-GB"/>
        </a:p>
      </dgm:t>
    </dgm:pt>
    <dgm:pt modelId="{465BDE8E-4B61-4FCB-B9A2-5497EFBBD7CF}">
      <dgm:prSet phldrT="[Text]"/>
      <dgm:spPr>
        <a:solidFill>
          <a:schemeClr val="accent6">
            <a:lumMod val="75000"/>
          </a:schemeClr>
        </a:solidFill>
      </dgm:spPr>
      <dgm:t>
        <a:bodyPr/>
        <a:lstStyle/>
        <a:p>
          <a:r>
            <a:rPr lang="en-GB" dirty="0"/>
            <a:t>Unit 3</a:t>
          </a:r>
        </a:p>
        <a:p>
          <a:r>
            <a:rPr lang="en-GB" dirty="0"/>
            <a:t> Creating a Positive Learning Environment</a:t>
          </a:r>
        </a:p>
      </dgm:t>
    </dgm:pt>
    <dgm:pt modelId="{A52D78A8-4D37-4BC7-8E8C-AC0C7E9433ED}" type="parTrans" cxnId="{B3FC82FA-DCBC-4B50-B8D1-77AE0A8B7A16}">
      <dgm:prSet/>
      <dgm:spPr/>
      <dgm:t>
        <a:bodyPr/>
        <a:lstStyle/>
        <a:p>
          <a:endParaRPr lang="en-GB"/>
        </a:p>
      </dgm:t>
    </dgm:pt>
    <dgm:pt modelId="{00D3A7F9-3675-4540-AE4E-C0B6BF468573}" type="sibTrans" cxnId="{B3FC82FA-DCBC-4B50-B8D1-77AE0A8B7A16}">
      <dgm:prSet/>
      <dgm:spPr/>
      <dgm:t>
        <a:bodyPr/>
        <a:lstStyle/>
        <a:p>
          <a:endParaRPr lang="en-GB"/>
        </a:p>
      </dgm:t>
    </dgm:pt>
    <dgm:pt modelId="{BA316433-29D1-480A-B0FD-8F5A71849FA0}" type="pres">
      <dgm:prSet presAssocID="{3024FE11-5C2F-4C33-A5C6-9F7287C6FCEA}" presName="linear" presStyleCnt="0">
        <dgm:presLayoutVars>
          <dgm:dir/>
          <dgm:resizeHandles val="exact"/>
        </dgm:presLayoutVars>
      </dgm:prSet>
      <dgm:spPr/>
      <dgm:t>
        <a:bodyPr/>
        <a:lstStyle/>
        <a:p>
          <a:endParaRPr lang="en-US"/>
        </a:p>
      </dgm:t>
    </dgm:pt>
    <dgm:pt modelId="{CB962FCE-294F-48FC-B88F-C3A91ABFE31A}" type="pres">
      <dgm:prSet presAssocID="{0151C868-59D5-4F4D-AEAB-A30B2EC7053E}" presName="comp" presStyleCnt="0"/>
      <dgm:spPr/>
    </dgm:pt>
    <dgm:pt modelId="{161852F1-B727-420E-B99F-920116F084FD}" type="pres">
      <dgm:prSet presAssocID="{0151C868-59D5-4F4D-AEAB-A30B2EC7053E}" presName="box" presStyleLbl="node1" presStyleIdx="0" presStyleCnt="3"/>
      <dgm:spPr/>
      <dgm:t>
        <a:bodyPr/>
        <a:lstStyle/>
        <a:p>
          <a:endParaRPr lang="en-US"/>
        </a:p>
      </dgm:t>
    </dgm:pt>
    <dgm:pt modelId="{BEA28E34-05A3-4DC8-B010-EB56849A820E}" type="pres">
      <dgm:prSet presAssocID="{0151C868-59D5-4F4D-AEAB-A30B2EC7053E}" presName="img" presStyleLbl="fgImgPlace1" presStyleIdx="0" presStyleCnt="3"/>
      <dgm:spPr>
        <a:blipFill rotWithShape="0">
          <a:blip xmlns:r="http://schemas.openxmlformats.org/officeDocument/2006/relationships" r:embed="rId1"/>
          <a:stretch>
            <a:fillRect/>
          </a:stretch>
        </a:blipFill>
      </dgm:spPr>
    </dgm:pt>
    <dgm:pt modelId="{79EF5A7C-57AE-49CE-90E8-0A1B135908AE}" type="pres">
      <dgm:prSet presAssocID="{0151C868-59D5-4F4D-AEAB-A30B2EC7053E}" presName="text" presStyleLbl="node1" presStyleIdx="0" presStyleCnt="3">
        <dgm:presLayoutVars>
          <dgm:bulletEnabled val="1"/>
        </dgm:presLayoutVars>
      </dgm:prSet>
      <dgm:spPr/>
      <dgm:t>
        <a:bodyPr/>
        <a:lstStyle/>
        <a:p>
          <a:endParaRPr lang="en-US"/>
        </a:p>
      </dgm:t>
    </dgm:pt>
    <dgm:pt modelId="{3C96BD94-C3F7-4A3C-8AB9-84CBED3D621D}" type="pres">
      <dgm:prSet presAssocID="{2E0AE666-4C5F-4F14-AF1E-450EF122490A}" presName="spacer" presStyleCnt="0"/>
      <dgm:spPr/>
    </dgm:pt>
    <dgm:pt modelId="{54088F26-B2B1-4B53-BC6C-6976AD144FC5}" type="pres">
      <dgm:prSet presAssocID="{2B4CAC0B-9E6C-449D-95EB-1E368F4D4362}" presName="comp" presStyleCnt="0"/>
      <dgm:spPr/>
    </dgm:pt>
    <dgm:pt modelId="{89E3F012-9224-4B8B-BC8E-C8EC1C18450B}" type="pres">
      <dgm:prSet presAssocID="{2B4CAC0B-9E6C-449D-95EB-1E368F4D4362}" presName="box" presStyleLbl="node1" presStyleIdx="1" presStyleCnt="3" custLinFactNeighborX="-1527" custLinFactNeighborY="-1063"/>
      <dgm:spPr/>
      <dgm:t>
        <a:bodyPr/>
        <a:lstStyle/>
        <a:p>
          <a:endParaRPr lang="en-US"/>
        </a:p>
      </dgm:t>
    </dgm:pt>
    <dgm:pt modelId="{CF7DE359-3D3D-44A2-834B-AF320127ABA0}" type="pres">
      <dgm:prSet presAssocID="{2B4CAC0B-9E6C-449D-95EB-1E368F4D4362}" presName="img" presStyleLbl="fgImgPlace1" presStyleIdx="1" presStyleCnt="3" custScaleX="130196" custLinFactNeighborX="4271" custLinFactNeighborY="1141"/>
      <dgm:spPr>
        <a:blipFill rotWithShape="0">
          <a:blip xmlns:r="http://schemas.openxmlformats.org/officeDocument/2006/relationships" r:embed="rId2"/>
          <a:stretch>
            <a:fillRect/>
          </a:stretch>
        </a:blipFill>
        <a:ln>
          <a:noFill/>
        </a:ln>
      </dgm:spPr>
    </dgm:pt>
    <dgm:pt modelId="{5C7553BF-6B8C-4739-AB4E-337B17636D14}" type="pres">
      <dgm:prSet presAssocID="{2B4CAC0B-9E6C-449D-95EB-1E368F4D4362}" presName="text" presStyleLbl="node1" presStyleIdx="1" presStyleCnt="3">
        <dgm:presLayoutVars>
          <dgm:bulletEnabled val="1"/>
        </dgm:presLayoutVars>
      </dgm:prSet>
      <dgm:spPr/>
      <dgm:t>
        <a:bodyPr/>
        <a:lstStyle/>
        <a:p>
          <a:endParaRPr lang="en-US"/>
        </a:p>
      </dgm:t>
    </dgm:pt>
    <dgm:pt modelId="{226E4A7D-46A1-474E-8816-D59DF79690EF}" type="pres">
      <dgm:prSet presAssocID="{549DEBD2-52F2-47B7-A60F-787812E49A51}" presName="spacer" presStyleCnt="0"/>
      <dgm:spPr/>
    </dgm:pt>
    <dgm:pt modelId="{F9F87486-680D-43FB-8ACE-6A2C37946886}" type="pres">
      <dgm:prSet presAssocID="{465BDE8E-4B61-4FCB-B9A2-5497EFBBD7CF}" presName="comp" presStyleCnt="0"/>
      <dgm:spPr/>
    </dgm:pt>
    <dgm:pt modelId="{A4044371-E8EF-4CB0-ACD1-983DBA118680}" type="pres">
      <dgm:prSet presAssocID="{465BDE8E-4B61-4FCB-B9A2-5497EFBBD7CF}" presName="box" presStyleLbl="node1" presStyleIdx="2" presStyleCnt="3"/>
      <dgm:spPr/>
      <dgm:t>
        <a:bodyPr/>
        <a:lstStyle/>
        <a:p>
          <a:endParaRPr lang="en-US"/>
        </a:p>
      </dgm:t>
    </dgm:pt>
    <dgm:pt modelId="{B747426B-5CB2-4CCE-ABAF-A7240BA48DDA}" type="pres">
      <dgm:prSet presAssocID="{465BDE8E-4B61-4FCB-B9A2-5497EFBBD7CF}" presName="img" presStyleLbl="fgImgPlace1" presStyleIdx="2" presStyleCnt="3" custScaleX="141773"/>
      <dgm:spPr>
        <a:blipFill rotWithShape="0">
          <a:blip xmlns:r="http://schemas.openxmlformats.org/officeDocument/2006/relationships" r:embed="rId3"/>
          <a:stretch>
            <a:fillRect/>
          </a:stretch>
        </a:blipFill>
        <a:ln>
          <a:noFill/>
        </a:ln>
      </dgm:spPr>
    </dgm:pt>
    <dgm:pt modelId="{A37B6239-5223-4F06-BDD7-0BF88321704A}" type="pres">
      <dgm:prSet presAssocID="{465BDE8E-4B61-4FCB-B9A2-5497EFBBD7CF}" presName="text" presStyleLbl="node1" presStyleIdx="2" presStyleCnt="3">
        <dgm:presLayoutVars>
          <dgm:bulletEnabled val="1"/>
        </dgm:presLayoutVars>
      </dgm:prSet>
      <dgm:spPr/>
      <dgm:t>
        <a:bodyPr/>
        <a:lstStyle/>
        <a:p>
          <a:endParaRPr lang="en-US"/>
        </a:p>
      </dgm:t>
    </dgm:pt>
  </dgm:ptLst>
  <dgm:cxnLst>
    <dgm:cxn modelId="{91BF3953-94CA-4BB2-8250-4127BB45D1DF}" type="presOf" srcId="{465BDE8E-4B61-4FCB-B9A2-5497EFBBD7CF}" destId="{A4044371-E8EF-4CB0-ACD1-983DBA118680}" srcOrd="0" destOrd="0" presId="urn:microsoft.com/office/officeart/2005/8/layout/vList4#1"/>
    <dgm:cxn modelId="{1E9B7175-B38D-445E-AA8F-43E42C7BD1C7}" type="presOf" srcId="{465BDE8E-4B61-4FCB-B9A2-5497EFBBD7CF}" destId="{A37B6239-5223-4F06-BDD7-0BF88321704A}" srcOrd="1" destOrd="0" presId="urn:microsoft.com/office/officeart/2005/8/layout/vList4#1"/>
    <dgm:cxn modelId="{D82223B0-102E-445C-8DA0-3BD01D20F7C1}" type="presOf" srcId="{2B4CAC0B-9E6C-449D-95EB-1E368F4D4362}" destId="{89E3F012-9224-4B8B-BC8E-C8EC1C18450B}" srcOrd="0" destOrd="0" presId="urn:microsoft.com/office/officeart/2005/8/layout/vList4#1"/>
    <dgm:cxn modelId="{5DEE2493-CA40-4FA9-A7A1-95609C9F0958}" type="presOf" srcId="{3024FE11-5C2F-4C33-A5C6-9F7287C6FCEA}" destId="{BA316433-29D1-480A-B0FD-8F5A71849FA0}" srcOrd="0" destOrd="0" presId="urn:microsoft.com/office/officeart/2005/8/layout/vList4#1"/>
    <dgm:cxn modelId="{ADFF39D1-A94D-489A-98D0-EF30224565A3}" type="presOf" srcId="{0151C868-59D5-4F4D-AEAB-A30B2EC7053E}" destId="{161852F1-B727-420E-B99F-920116F084FD}" srcOrd="0" destOrd="0" presId="urn:microsoft.com/office/officeart/2005/8/layout/vList4#1"/>
    <dgm:cxn modelId="{9E732891-C22D-47DF-ADA6-2745B7CB3D28}" type="presOf" srcId="{2B4CAC0B-9E6C-449D-95EB-1E368F4D4362}" destId="{5C7553BF-6B8C-4739-AB4E-337B17636D14}" srcOrd="1" destOrd="0" presId="urn:microsoft.com/office/officeart/2005/8/layout/vList4#1"/>
    <dgm:cxn modelId="{B4526492-4C26-4670-AA92-5B072F4A89F1}" srcId="{3024FE11-5C2F-4C33-A5C6-9F7287C6FCEA}" destId="{0151C868-59D5-4F4D-AEAB-A30B2EC7053E}" srcOrd="0" destOrd="0" parTransId="{0ECC2E01-6C31-46FE-87DB-ADDE8F8F218D}" sibTransId="{2E0AE666-4C5F-4F14-AF1E-450EF122490A}"/>
    <dgm:cxn modelId="{B3FC82FA-DCBC-4B50-B8D1-77AE0A8B7A16}" srcId="{3024FE11-5C2F-4C33-A5C6-9F7287C6FCEA}" destId="{465BDE8E-4B61-4FCB-B9A2-5497EFBBD7CF}" srcOrd="2" destOrd="0" parTransId="{A52D78A8-4D37-4BC7-8E8C-AC0C7E9433ED}" sibTransId="{00D3A7F9-3675-4540-AE4E-C0B6BF468573}"/>
    <dgm:cxn modelId="{DA431408-DE64-4CC0-BAFD-30B3BBAAD2F2}" type="presOf" srcId="{0151C868-59D5-4F4D-AEAB-A30B2EC7053E}" destId="{79EF5A7C-57AE-49CE-90E8-0A1B135908AE}" srcOrd="1" destOrd="0" presId="urn:microsoft.com/office/officeart/2005/8/layout/vList4#1"/>
    <dgm:cxn modelId="{C2041AD3-5F83-4610-B0C1-D5678646460D}" srcId="{3024FE11-5C2F-4C33-A5C6-9F7287C6FCEA}" destId="{2B4CAC0B-9E6C-449D-95EB-1E368F4D4362}" srcOrd="1" destOrd="0" parTransId="{C9DF0C62-65A6-418D-A68C-171BC3370199}" sibTransId="{549DEBD2-52F2-47B7-A60F-787812E49A51}"/>
    <dgm:cxn modelId="{D856A7A0-B331-4425-B986-7AFCFE7AE9B2}" type="presParOf" srcId="{BA316433-29D1-480A-B0FD-8F5A71849FA0}" destId="{CB962FCE-294F-48FC-B88F-C3A91ABFE31A}" srcOrd="0" destOrd="0" presId="urn:microsoft.com/office/officeart/2005/8/layout/vList4#1"/>
    <dgm:cxn modelId="{668CBB22-7EFF-4675-A950-0254463674B0}" type="presParOf" srcId="{CB962FCE-294F-48FC-B88F-C3A91ABFE31A}" destId="{161852F1-B727-420E-B99F-920116F084FD}" srcOrd="0" destOrd="0" presId="urn:microsoft.com/office/officeart/2005/8/layout/vList4#1"/>
    <dgm:cxn modelId="{DBF341E7-F0C2-4B0F-9453-CAD326C1C1FB}" type="presParOf" srcId="{CB962FCE-294F-48FC-B88F-C3A91ABFE31A}" destId="{BEA28E34-05A3-4DC8-B010-EB56849A820E}" srcOrd="1" destOrd="0" presId="urn:microsoft.com/office/officeart/2005/8/layout/vList4#1"/>
    <dgm:cxn modelId="{CE342BB9-7996-40CD-A522-C671AFD4319D}" type="presParOf" srcId="{CB962FCE-294F-48FC-B88F-C3A91ABFE31A}" destId="{79EF5A7C-57AE-49CE-90E8-0A1B135908AE}" srcOrd="2" destOrd="0" presId="urn:microsoft.com/office/officeart/2005/8/layout/vList4#1"/>
    <dgm:cxn modelId="{A1B1F2BF-514C-4246-92C6-27420885426D}" type="presParOf" srcId="{BA316433-29D1-480A-B0FD-8F5A71849FA0}" destId="{3C96BD94-C3F7-4A3C-8AB9-84CBED3D621D}" srcOrd="1" destOrd="0" presId="urn:microsoft.com/office/officeart/2005/8/layout/vList4#1"/>
    <dgm:cxn modelId="{0B959259-635C-4BA6-8A10-12AA624F8F36}" type="presParOf" srcId="{BA316433-29D1-480A-B0FD-8F5A71849FA0}" destId="{54088F26-B2B1-4B53-BC6C-6976AD144FC5}" srcOrd="2" destOrd="0" presId="urn:microsoft.com/office/officeart/2005/8/layout/vList4#1"/>
    <dgm:cxn modelId="{9C9E6D9C-53EE-4392-9D11-845F1A0BB9A0}" type="presParOf" srcId="{54088F26-B2B1-4B53-BC6C-6976AD144FC5}" destId="{89E3F012-9224-4B8B-BC8E-C8EC1C18450B}" srcOrd="0" destOrd="0" presId="urn:microsoft.com/office/officeart/2005/8/layout/vList4#1"/>
    <dgm:cxn modelId="{E22D88AD-A016-4693-854D-8DB0B62EB531}" type="presParOf" srcId="{54088F26-B2B1-4B53-BC6C-6976AD144FC5}" destId="{CF7DE359-3D3D-44A2-834B-AF320127ABA0}" srcOrd="1" destOrd="0" presId="urn:microsoft.com/office/officeart/2005/8/layout/vList4#1"/>
    <dgm:cxn modelId="{D4C0584F-59D5-4AFC-9504-78FE7C348779}" type="presParOf" srcId="{54088F26-B2B1-4B53-BC6C-6976AD144FC5}" destId="{5C7553BF-6B8C-4739-AB4E-337B17636D14}" srcOrd="2" destOrd="0" presId="urn:microsoft.com/office/officeart/2005/8/layout/vList4#1"/>
    <dgm:cxn modelId="{6A121F0A-2C83-419B-88B6-F5BBB5C624CE}" type="presParOf" srcId="{BA316433-29D1-480A-B0FD-8F5A71849FA0}" destId="{226E4A7D-46A1-474E-8816-D59DF79690EF}" srcOrd="3" destOrd="0" presId="urn:microsoft.com/office/officeart/2005/8/layout/vList4#1"/>
    <dgm:cxn modelId="{2E1598A8-DDE2-4BEE-99EC-C7AD60CABE0B}" type="presParOf" srcId="{BA316433-29D1-480A-B0FD-8F5A71849FA0}" destId="{F9F87486-680D-43FB-8ACE-6A2C37946886}" srcOrd="4" destOrd="0" presId="urn:microsoft.com/office/officeart/2005/8/layout/vList4#1"/>
    <dgm:cxn modelId="{87529739-9648-459F-96AD-450CAC17B7AC}" type="presParOf" srcId="{F9F87486-680D-43FB-8ACE-6A2C37946886}" destId="{A4044371-E8EF-4CB0-ACD1-983DBA118680}" srcOrd="0" destOrd="0" presId="urn:microsoft.com/office/officeart/2005/8/layout/vList4#1"/>
    <dgm:cxn modelId="{96CEC8CA-DD70-4FF7-91F9-3CA6AC710E7E}" type="presParOf" srcId="{F9F87486-680D-43FB-8ACE-6A2C37946886}" destId="{B747426B-5CB2-4CCE-ABAF-A7240BA48DDA}" srcOrd="1" destOrd="0" presId="urn:microsoft.com/office/officeart/2005/8/layout/vList4#1"/>
    <dgm:cxn modelId="{B30CBC6C-CBF2-4072-9177-4F9A65DFCEDE}" type="presParOf" srcId="{F9F87486-680D-43FB-8ACE-6A2C37946886}" destId="{A37B6239-5223-4F06-BDD7-0BF88321704A}" srcOrd="2" destOrd="0" presId="urn:microsoft.com/office/officeart/2005/8/layout/vList4#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24FE11-5C2F-4C33-A5C6-9F7287C6FCEA}" type="doc">
      <dgm:prSet loTypeId="urn:microsoft.com/office/officeart/2005/8/layout/vList4#2" loCatId="list" qsTypeId="urn:microsoft.com/office/officeart/2005/8/quickstyle/simple1" qsCatId="simple" csTypeId="urn:microsoft.com/office/officeart/2005/8/colors/accent1_2" csCatId="accent1" phldr="1"/>
      <dgm:spPr/>
      <dgm:t>
        <a:bodyPr/>
        <a:lstStyle/>
        <a:p>
          <a:endParaRPr lang="en-GB"/>
        </a:p>
      </dgm:t>
    </dgm:pt>
    <dgm:pt modelId="{0151C868-59D5-4F4D-AEAB-A30B2EC7053E}">
      <dgm:prSet phldrT="[Text]" custT="1"/>
      <dgm:spPr>
        <a:solidFill>
          <a:srgbClr val="33CCFF"/>
        </a:solidFill>
      </dgm:spPr>
      <dgm:t>
        <a:bodyPr/>
        <a:lstStyle/>
        <a:p>
          <a:r>
            <a:rPr lang="en-GB" sz="2800" dirty="0"/>
            <a:t>  Unit 4</a:t>
          </a:r>
        </a:p>
        <a:p>
          <a:r>
            <a:rPr lang="en-GB" sz="3200" dirty="0"/>
            <a:t>  </a:t>
          </a:r>
          <a:r>
            <a:rPr lang="en-GB" sz="2800" dirty="0"/>
            <a:t>Feedback</a:t>
          </a:r>
        </a:p>
      </dgm:t>
    </dgm:pt>
    <dgm:pt modelId="{0ECC2E01-6C31-46FE-87DB-ADDE8F8F218D}" type="parTrans" cxnId="{B4526492-4C26-4670-AA92-5B072F4A89F1}">
      <dgm:prSet/>
      <dgm:spPr/>
      <dgm:t>
        <a:bodyPr/>
        <a:lstStyle/>
        <a:p>
          <a:endParaRPr lang="en-GB"/>
        </a:p>
      </dgm:t>
    </dgm:pt>
    <dgm:pt modelId="{2E0AE666-4C5F-4F14-AF1E-450EF122490A}" type="sibTrans" cxnId="{B4526492-4C26-4670-AA92-5B072F4A89F1}">
      <dgm:prSet/>
      <dgm:spPr/>
      <dgm:t>
        <a:bodyPr/>
        <a:lstStyle/>
        <a:p>
          <a:endParaRPr lang="en-GB"/>
        </a:p>
      </dgm:t>
    </dgm:pt>
    <dgm:pt modelId="{2B4CAC0B-9E6C-449D-95EB-1E368F4D4362}">
      <dgm:prSet phldrT="[Text]" custT="1"/>
      <dgm:spPr>
        <a:solidFill>
          <a:srgbClr val="92D050"/>
        </a:solidFill>
      </dgm:spPr>
      <dgm:t>
        <a:bodyPr/>
        <a:lstStyle/>
        <a:p>
          <a:r>
            <a:rPr lang="en-GB" sz="2800" dirty="0"/>
            <a:t>Unit 5</a:t>
          </a:r>
        </a:p>
        <a:p>
          <a:r>
            <a:rPr lang="en-GB" sz="2800" dirty="0"/>
            <a:t>Assessment</a:t>
          </a:r>
        </a:p>
      </dgm:t>
    </dgm:pt>
    <dgm:pt modelId="{C9DF0C62-65A6-418D-A68C-171BC3370199}" type="parTrans" cxnId="{C2041AD3-5F83-4610-B0C1-D5678646460D}">
      <dgm:prSet/>
      <dgm:spPr/>
      <dgm:t>
        <a:bodyPr/>
        <a:lstStyle/>
        <a:p>
          <a:endParaRPr lang="en-GB"/>
        </a:p>
      </dgm:t>
    </dgm:pt>
    <dgm:pt modelId="{549DEBD2-52F2-47B7-A60F-787812E49A51}" type="sibTrans" cxnId="{C2041AD3-5F83-4610-B0C1-D5678646460D}">
      <dgm:prSet/>
      <dgm:spPr/>
      <dgm:t>
        <a:bodyPr/>
        <a:lstStyle/>
        <a:p>
          <a:endParaRPr lang="en-GB"/>
        </a:p>
      </dgm:t>
    </dgm:pt>
    <dgm:pt modelId="{465BDE8E-4B61-4FCB-B9A2-5497EFBBD7CF}">
      <dgm:prSet phldrT="[Text]" custT="1"/>
      <dgm:spPr>
        <a:solidFill>
          <a:srgbClr val="000099"/>
        </a:solidFill>
      </dgm:spPr>
      <dgm:t>
        <a:bodyPr/>
        <a:lstStyle/>
        <a:p>
          <a:r>
            <a:rPr lang="en-GB" sz="2400" dirty="0"/>
            <a:t> Unit 6</a:t>
          </a:r>
        </a:p>
        <a:p>
          <a:r>
            <a:rPr lang="en-GB" sz="2400" dirty="0"/>
            <a:t>Supporting Learners: </a:t>
          </a:r>
          <a:r>
            <a:rPr lang="en-GB" sz="1600" dirty="0"/>
            <a:t>Responding to performance concerns and supporting development and progression</a:t>
          </a:r>
        </a:p>
      </dgm:t>
    </dgm:pt>
    <dgm:pt modelId="{A52D78A8-4D37-4BC7-8E8C-AC0C7E9433ED}" type="parTrans" cxnId="{B3FC82FA-DCBC-4B50-B8D1-77AE0A8B7A16}">
      <dgm:prSet/>
      <dgm:spPr/>
      <dgm:t>
        <a:bodyPr/>
        <a:lstStyle/>
        <a:p>
          <a:endParaRPr lang="en-GB"/>
        </a:p>
      </dgm:t>
    </dgm:pt>
    <dgm:pt modelId="{00D3A7F9-3675-4540-AE4E-C0B6BF468573}" type="sibTrans" cxnId="{B3FC82FA-DCBC-4B50-B8D1-77AE0A8B7A16}">
      <dgm:prSet/>
      <dgm:spPr/>
      <dgm:t>
        <a:bodyPr/>
        <a:lstStyle/>
        <a:p>
          <a:endParaRPr lang="en-GB"/>
        </a:p>
      </dgm:t>
    </dgm:pt>
    <dgm:pt modelId="{BA316433-29D1-480A-B0FD-8F5A71849FA0}" type="pres">
      <dgm:prSet presAssocID="{3024FE11-5C2F-4C33-A5C6-9F7287C6FCEA}" presName="linear" presStyleCnt="0">
        <dgm:presLayoutVars>
          <dgm:dir/>
          <dgm:resizeHandles val="exact"/>
        </dgm:presLayoutVars>
      </dgm:prSet>
      <dgm:spPr/>
      <dgm:t>
        <a:bodyPr/>
        <a:lstStyle/>
        <a:p>
          <a:endParaRPr lang="en-US"/>
        </a:p>
      </dgm:t>
    </dgm:pt>
    <dgm:pt modelId="{CB962FCE-294F-48FC-B88F-C3A91ABFE31A}" type="pres">
      <dgm:prSet presAssocID="{0151C868-59D5-4F4D-AEAB-A30B2EC7053E}" presName="comp" presStyleCnt="0"/>
      <dgm:spPr/>
    </dgm:pt>
    <dgm:pt modelId="{161852F1-B727-420E-B99F-920116F084FD}" type="pres">
      <dgm:prSet presAssocID="{0151C868-59D5-4F4D-AEAB-A30B2EC7053E}" presName="box" presStyleLbl="node1" presStyleIdx="0" presStyleCnt="3" custLinFactNeighborX="-1887" custLinFactNeighborY="-8956"/>
      <dgm:spPr/>
      <dgm:t>
        <a:bodyPr/>
        <a:lstStyle/>
        <a:p>
          <a:endParaRPr lang="en-US"/>
        </a:p>
      </dgm:t>
    </dgm:pt>
    <dgm:pt modelId="{BEA28E34-05A3-4DC8-B010-EB56849A820E}" type="pres">
      <dgm:prSet presAssocID="{0151C868-59D5-4F4D-AEAB-A30B2EC7053E}" presName="img" presStyleLbl="fgImgPlace1" presStyleIdx="0" presStyleCnt="3"/>
      <dgm:spPr>
        <a:blipFill rotWithShape="0">
          <a:blip xmlns:r="http://schemas.openxmlformats.org/officeDocument/2006/relationships" r:embed="rId1"/>
          <a:stretch>
            <a:fillRect/>
          </a:stretch>
        </a:blipFill>
        <a:ln>
          <a:noFill/>
        </a:ln>
      </dgm:spPr>
    </dgm:pt>
    <dgm:pt modelId="{79EF5A7C-57AE-49CE-90E8-0A1B135908AE}" type="pres">
      <dgm:prSet presAssocID="{0151C868-59D5-4F4D-AEAB-A30B2EC7053E}" presName="text" presStyleLbl="node1" presStyleIdx="0" presStyleCnt="3">
        <dgm:presLayoutVars>
          <dgm:bulletEnabled val="1"/>
        </dgm:presLayoutVars>
      </dgm:prSet>
      <dgm:spPr/>
      <dgm:t>
        <a:bodyPr/>
        <a:lstStyle/>
        <a:p>
          <a:endParaRPr lang="en-US"/>
        </a:p>
      </dgm:t>
    </dgm:pt>
    <dgm:pt modelId="{3C96BD94-C3F7-4A3C-8AB9-84CBED3D621D}" type="pres">
      <dgm:prSet presAssocID="{2E0AE666-4C5F-4F14-AF1E-450EF122490A}" presName="spacer" presStyleCnt="0"/>
      <dgm:spPr/>
    </dgm:pt>
    <dgm:pt modelId="{54088F26-B2B1-4B53-BC6C-6976AD144FC5}" type="pres">
      <dgm:prSet presAssocID="{2B4CAC0B-9E6C-449D-95EB-1E368F4D4362}" presName="comp" presStyleCnt="0"/>
      <dgm:spPr/>
    </dgm:pt>
    <dgm:pt modelId="{89E3F012-9224-4B8B-BC8E-C8EC1C18450B}" type="pres">
      <dgm:prSet presAssocID="{2B4CAC0B-9E6C-449D-95EB-1E368F4D4362}" presName="box" presStyleLbl="node1" presStyleIdx="1" presStyleCnt="3" custLinFactX="19564" custLinFactNeighborX="100000" custLinFactNeighborY="1956"/>
      <dgm:spPr/>
      <dgm:t>
        <a:bodyPr/>
        <a:lstStyle/>
        <a:p>
          <a:endParaRPr lang="en-US"/>
        </a:p>
      </dgm:t>
    </dgm:pt>
    <dgm:pt modelId="{CF7DE359-3D3D-44A2-834B-AF320127ABA0}" type="pres">
      <dgm:prSet presAssocID="{2B4CAC0B-9E6C-449D-95EB-1E368F4D4362}" presName="img" presStyleLbl="fgImgPlace1" presStyleIdx="1" presStyleCnt="3"/>
      <dgm:spPr>
        <a:blipFill rotWithShape="0">
          <a:blip xmlns:r="http://schemas.openxmlformats.org/officeDocument/2006/relationships" r:embed="rId2"/>
          <a:stretch>
            <a:fillRect/>
          </a:stretch>
        </a:blipFill>
        <a:ln>
          <a:noFill/>
        </a:ln>
      </dgm:spPr>
    </dgm:pt>
    <dgm:pt modelId="{5C7553BF-6B8C-4739-AB4E-337B17636D14}" type="pres">
      <dgm:prSet presAssocID="{2B4CAC0B-9E6C-449D-95EB-1E368F4D4362}" presName="text" presStyleLbl="node1" presStyleIdx="1" presStyleCnt="3">
        <dgm:presLayoutVars>
          <dgm:bulletEnabled val="1"/>
        </dgm:presLayoutVars>
      </dgm:prSet>
      <dgm:spPr/>
      <dgm:t>
        <a:bodyPr/>
        <a:lstStyle/>
        <a:p>
          <a:endParaRPr lang="en-US"/>
        </a:p>
      </dgm:t>
    </dgm:pt>
    <dgm:pt modelId="{226E4A7D-46A1-474E-8816-D59DF79690EF}" type="pres">
      <dgm:prSet presAssocID="{549DEBD2-52F2-47B7-A60F-787812E49A51}" presName="spacer" presStyleCnt="0"/>
      <dgm:spPr/>
    </dgm:pt>
    <dgm:pt modelId="{F9F87486-680D-43FB-8ACE-6A2C37946886}" type="pres">
      <dgm:prSet presAssocID="{465BDE8E-4B61-4FCB-B9A2-5497EFBBD7CF}" presName="comp" presStyleCnt="0"/>
      <dgm:spPr/>
    </dgm:pt>
    <dgm:pt modelId="{A4044371-E8EF-4CB0-ACD1-983DBA118680}" type="pres">
      <dgm:prSet presAssocID="{465BDE8E-4B61-4FCB-B9A2-5497EFBBD7CF}" presName="box" presStyleLbl="node1" presStyleIdx="2" presStyleCnt="3" custLinFactNeighborX="-3670" custLinFactNeighborY="-566"/>
      <dgm:spPr/>
      <dgm:t>
        <a:bodyPr/>
        <a:lstStyle/>
        <a:p>
          <a:endParaRPr lang="en-US"/>
        </a:p>
      </dgm:t>
    </dgm:pt>
    <dgm:pt modelId="{B747426B-5CB2-4CCE-ABAF-A7240BA48DDA}" type="pres">
      <dgm:prSet presAssocID="{465BDE8E-4B61-4FCB-B9A2-5497EFBBD7CF}" presName="img" presStyleLbl="fgImgPlace1" presStyleIdx="2" presStyleCnt="3"/>
      <dgm:spPr>
        <a:blipFill rotWithShape="0">
          <a:blip xmlns:r="http://schemas.openxmlformats.org/officeDocument/2006/relationships" r:embed="rId3"/>
          <a:stretch>
            <a:fillRect/>
          </a:stretch>
        </a:blipFill>
      </dgm:spPr>
    </dgm:pt>
    <dgm:pt modelId="{A37B6239-5223-4F06-BDD7-0BF88321704A}" type="pres">
      <dgm:prSet presAssocID="{465BDE8E-4B61-4FCB-B9A2-5497EFBBD7CF}" presName="text" presStyleLbl="node1" presStyleIdx="2" presStyleCnt="3">
        <dgm:presLayoutVars>
          <dgm:bulletEnabled val="1"/>
        </dgm:presLayoutVars>
      </dgm:prSet>
      <dgm:spPr/>
      <dgm:t>
        <a:bodyPr/>
        <a:lstStyle/>
        <a:p>
          <a:endParaRPr lang="en-US"/>
        </a:p>
      </dgm:t>
    </dgm:pt>
  </dgm:ptLst>
  <dgm:cxnLst>
    <dgm:cxn modelId="{746CCB2A-4888-45C7-874D-292761143345}" type="presOf" srcId="{0151C868-59D5-4F4D-AEAB-A30B2EC7053E}" destId="{79EF5A7C-57AE-49CE-90E8-0A1B135908AE}" srcOrd="1" destOrd="0" presId="urn:microsoft.com/office/officeart/2005/8/layout/vList4#2"/>
    <dgm:cxn modelId="{3746587E-B499-42B8-BB0E-87FEFD9FADBC}" type="presOf" srcId="{465BDE8E-4B61-4FCB-B9A2-5497EFBBD7CF}" destId="{A4044371-E8EF-4CB0-ACD1-983DBA118680}" srcOrd="0" destOrd="0" presId="urn:microsoft.com/office/officeart/2005/8/layout/vList4#2"/>
    <dgm:cxn modelId="{72474CC0-D7D5-44F5-99BE-39B88F5C3B91}" type="presOf" srcId="{2B4CAC0B-9E6C-449D-95EB-1E368F4D4362}" destId="{5C7553BF-6B8C-4739-AB4E-337B17636D14}" srcOrd="1" destOrd="0" presId="urn:microsoft.com/office/officeart/2005/8/layout/vList4#2"/>
    <dgm:cxn modelId="{5DE01375-1935-4C84-BE86-05632C9AE76C}" type="presOf" srcId="{465BDE8E-4B61-4FCB-B9A2-5497EFBBD7CF}" destId="{A37B6239-5223-4F06-BDD7-0BF88321704A}" srcOrd="1" destOrd="0" presId="urn:microsoft.com/office/officeart/2005/8/layout/vList4#2"/>
    <dgm:cxn modelId="{E5D4FA83-6DE8-4C77-A9B4-E4B1D6F20BB1}" type="presOf" srcId="{0151C868-59D5-4F4D-AEAB-A30B2EC7053E}" destId="{161852F1-B727-420E-B99F-920116F084FD}" srcOrd="0" destOrd="0" presId="urn:microsoft.com/office/officeart/2005/8/layout/vList4#2"/>
    <dgm:cxn modelId="{457A4EC8-69B1-441F-BD95-E51C05AB1A2F}" type="presOf" srcId="{2B4CAC0B-9E6C-449D-95EB-1E368F4D4362}" destId="{89E3F012-9224-4B8B-BC8E-C8EC1C18450B}" srcOrd="0" destOrd="0" presId="urn:microsoft.com/office/officeart/2005/8/layout/vList4#2"/>
    <dgm:cxn modelId="{28FBBBEC-7401-4071-BEED-9F1685C0199C}" type="presOf" srcId="{3024FE11-5C2F-4C33-A5C6-9F7287C6FCEA}" destId="{BA316433-29D1-480A-B0FD-8F5A71849FA0}" srcOrd="0" destOrd="0" presId="urn:microsoft.com/office/officeart/2005/8/layout/vList4#2"/>
    <dgm:cxn modelId="{B4526492-4C26-4670-AA92-5B072F4A89F1}" srcId="{3024FE11-5C2F-4C33-A5C6-9F7287C6FCEA}" destId="{0151C868-59D5-4F4D-AEAB-A30B2EC7053E}" srcOrd="0" destOrd="0" parTransId="{0ECC2E01-6C31-46FE-87DB-ADDE8F8F218D}" sibTransId="{2E0AE666-4C5F-4F14-AF1E-450EF122490A}"/>
    <dgm:cxn modelId="{B3FC82FA-DCBC-4B50-B8D1-77AE0A8B7A16}" srcId="{3024FE11-5C2F-4C33-A5C6-9F7287C6FCEA}" destId="{465BDE8E-4B61-4FCB-B9A2-5497EFBBD7CF}" srcOrd="2" destOrd="0" parTransId="{A52D78A8-4D37-4BC7-8E8C-AC0C7E9433ED}" sibTransId="{00D3A7F9-3675-4540-AE4E-C0B6BF468573}"/>
    <dgm:cxn modelId="{C2041AD3-5F83-4610-B0C1-D5678646460D}" srcId="{3024FE11-5C2F-4C33-A5C6-9F7287C6FCEA}" destId="{2B4CAC0B-9E6C-449D-95EB-1E368F4D4362}" srcOrd="1" destOrd="0" parTransId="{C9DF0C62-65A6-418D-A68C-171BC3370199}" sibTransId="{549DEBD2-52F2-47B7-A60F-787812E49A51}"/>
    <dgm:cxn modelId="{0AF5C40E-E49A-4841-87C5-323FD58740BA}" type="presParOf" srcId="{BA316433-29D1-480A-B0FD-8F5A71849FA0}" destId="{CB962FCE-294F-48FC-B88F-C3A91ABFE31A}" srcOrd="0" destOrd="0" presId="urn:microsoft.com/office/officeart/2005/8/layout/vList4#2"/>
    <dgm:cxn modelId="{4E59875B-8424-47D6-B377-DA7AD7F06653}" type="presParOf" srcId="{CB962FCE-294F-48FC-B88F-C3A91ABFE31A}" destId="{161852F1-B727-420E-B99F-920116F084FD}" srcOrd="0" destOrd="0" presId="urn:microsoft.com/office/officeart/2005/8/layout/vList4#2"/>
    <dgm:cxn modelId="{B97BB4BB-D792-4BC1-A0B3-C7AAB7A2D69D}" type="presParOf" srcId="{CB962FCE-294F-48FC-B88F-C3A91ABFE31A}" destId="{BEA28E34-05A3-4DC8-B010-EB56849A820E}" srcOrd="1" destOrd="0" presId="urn:microsoft.com/office/officeart/2005/8/layout/vList4#2"/>
    <dgm:cxn modelId="{3BD20147-D28A-46A2-BC16-9554C4F3D8D0}" type="presParOf" srcId="{CB962FCE-294F-48FC-B88F-C3A91ABFE31A}" destId="{79EF5A7C-57AE-49CE-90E8-0A1B135908AE}" srcOrd="2" destOrd="0" presId="urn:microsoft.com/office/officeart/2005/8/layout/vList4#2"/>
    <dgm:cxn modelId="{EE009C1D-C810-446A-9711-C4DD01847523}" type="presParOf" srcId="{BA316433-29D1-480A-B0FD-8F5A71849FA0}" destId="{3C96BD94-C3F7-4A3C-8AB9-84CBED3D621D}" srcOrd="1" destOrd="0" presId="urn:microsoft.com/office/officeart/2005/8/layout/vList4#2"/>
    <dgm:cxn modelId="{E8162495-1C3C-4C68-83EE-D2DCB2275C92}" type="presParOf" srcId="{BA316433-29D1-480A-B0FD-8F5A71849FA0}" destId="{54088F26-B2B1-4B53-BC6C-6976AD144FC5}" srcOrd="2" destOrd="0" presId="urn:microsoft.com/office/officeart/2005/8/layout/vList4#2"/>
    <dgm:cxn modelId="{F9135E50-A3EA-42B3-B3F2-81411326D40F}" type="presParOf" srcId="{54088F26-B2B1-4B53-BC6C-6976AD144FC5}" destId="{89E3F012-9224-4B8B-BC8E-C8EC1C18450B}" srcOrd="0" destOrd="0" presId="urn:microsoft.com/office/officeart/2005/8/layout/vList4#2"/>
    <dgm:cxn modelId="{7CE578A9-35E0-4F6F-8EC3-694450133797}" type="presParOf" srcId="{54088F26-B2B1-4B53-BC6C-6976AD144FC5}" destId="{CF7DE359-3D3D-44A2-834B-AF320127ABA0}" srcOrd="1" destOrd="0" presId="urn:microsoft.com/office/officeart/2005/8/layout/vList4#2"/>
    <dgm:cxn modelId="{A984C8C0-8E44-41E3-99A7-770D65EC9673}" type="presParOf" srcId="{54088F26-B2B1-4B53-BC6C-6976AD144FC5}" destId="{5C7553BF-6B8C-4739-AB4E-337B17636D14}" srcOrd="2" destOrd="0" presId="urn:microsoft.com/office/officeart/2005/8/layout/vList4#2"/>
    <dgm:cxn modelId="{16553DA2-A579-4BB0-BC8B-EF955496DF43}" type="presParOf" srcId="{BA316433-29D1-480A-B0FD-8F5A71849FA0}" destId="{226E4A7D-46A1-474E-8816-D59DF79690EF}" srcOrd="3" destOrd="0" presId="urn:microsoft.com/office/officeart/2005/8/layout/vList4#2"/>
    <dgm:cxn modelId="{EC43B71C-C413-4B9A-8851-F1CB9A7908DE}" type="presParOf" srcId="{BA316433-29D1-480A-B0FD-8F5A71849FA0}" destId="{F9F87486-680D-43FB-8ACE-6A2C37946886}" srcOrd="4" destOrd="0" presId="urn:microsoft.com/office/officeart/2005/8/layout/vList4#2"/>
    <dgm:cxn modelId="{C4056EEB-C1FA-42F6-8068-B081515BE2AF}" type="presParOf" srcId="{F9F87486-680D-43FB-8ACE-6A2C37946886}" destId="{A4044371-E8EF-4CB0-ACD1-983DBA118680}" srcOrd="0" destOrd="0" presId="urn:microsoft.com/office/officeart/2005/8/layout/vList4#2"/>
    <dgm:cxn modelId="{23A8FBEA-9918-4E87-831C-FB06AF7A39CC}" type="presParOf" srcId="{F9F87486-680D-43FB-8ACE-6A2C37946886}" destId="{B747426B-5CB2-4CCE-ABAF-A7240BA48DDA}" srcOrd="1" destOrd="0" presId="urn:microsoft.com/office/officeart/2005/8/layout/vList4#2"/>
    <dgm:cxn modelId="{F8D89BB4-54FD-4754-8D9C-575FB657B187}" type="presParOf" srcId="{F9F87486-680D-43FB-8ACE-6A2C37946886}" destId="{A37B6239-5223-4F06-BDD7-0BF88321704A}" srcOrd="2" destOrd="0" presId="urn:microsoft.com/office/officeart/2005/8/layout/vList4#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852F1-B727-420E-B99F-920116F084FD}">
      <dsp:nvSpPr>
        <dsp:cNvPr id="0" name=""/>
        <dsp:cNvSpPr/>
      </dsp:nvSpPr>
      <dsp:spPr>
        <a:xfrm>
          <a:off x="0" y="0"/>
          <a:ext cx="3888432" cy="1575174"/>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kern="1200" dirty="0"/>
            <a:t>Unit 1</a:t>
          </a:r>
        </a:p>
        <a:p>
          <a:pPr lvl="0" algn="l" defTabSz="1066800">
            <a:lnSpc>
              <a:spcPct val="90000"/>
            </a:lnSpc>
            <a:spcBef>
              <a:spcPct val="0"/>
            </a:spcBef>
            <a:spcAft>
              <a:spcPct val="35000"/>
            </a:spcAft>
          </a:pPr>
          <a:r>
            <a:rPr lang="en-GB" sz="2400" kern="1200" dirty="0"/>
            <a:t>Roles and Responsibilities</a:t>
          </a:r>
        </a:p>
      </dsp:txBody>
      <dsp:txXfrm>
        <a:off x="935203" y="0"/>
        <a:ext cx="2953228" cy="1575174"/>
      </dsp:txXfrm>
    </dsp:sp>
    <dsp:sp modelId="{BEA28E34-05A3-4DC8-B010-EB56849A820E}">
      <dsp:nvSpPr>
        <dsp:cNvPr id="0" name=""/>
        <dsp:cNvSpPr/>
      </dsp:nvSpPr>
      <dsp:spPr>
        <a:xfrm>
          <a:off x="157517" y="157517"/>
          <a:ext cx="777686" cy="1260139"/>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E3F012-9224-4B8B-BC8E-C8EC1C18450B}">
      <dsp:nvSpPr>
        <dsp:cNvPr id="0" name=""/>
        <dsp:cNvSpPr/>
      </dsp:nvSpPr>
      <dsp:spPr>
        <a:xfrm>
          <a:off x="0" y="1715948"/>
          <a:ext cx="3888432" cy="1575175"/>
        </a:xfrm>
        <a:prstGeom prst="roundRect">
          <a:avLst>
            <a:gd name="adj" fmla="val 10000"/>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kern="1200" dirty="0"/>
            <a:t>  Unit 2</a:t>
          </a:r>
        </a:p>
        <a:p>
          <a:pPr lvl="0" algn="l" defTabSz="1066800">
            <a:lnSpc>
              <a:spcPct val="90000"/>
            </a:lnSpc>
            <a:spcBef>
              <a:spcPct val="0"/>
            </a:spcBef>
            <a:spcAft>
              <a:spcPct val="35000"/>
            </a:spcAft>
          </a:pPr>
          <a:r>
            <a:rPr lang="en-GB" sz="2400" kern="1200" dirty="0"/>
            <a:t>  Learning Theory</a:t>
          </a:r>
        </a:p>
      </dsp:txBody>
      <dsp:txXfrm>
        <a:off x="935203" y="1715948"/>
        <a:ext cx="2953228" cy="1575175"/>
      </dsp:txXfrm>
    </dsp:sp>
    <dsp:sp modelId="{CF7DE359-3D3D-44A2-834B-AF320127ABA0}">
      <dsp:nvSpPr>
        <dsp:cNvPr id="0" name=""/>
        <dsp:cNvSpPr/>
      </dsp:nvSpPr>
      <dsp:spPr>
        <a:xfrm>
          <a:off x="73317" y="1904588"/>
          <a:ext cx="1012516" cy="1260140"/>
        </a:xfrm>
        <a:prstGeom prst="roundRect">
          <a:avLst>
            <a:gd name="adj" fmla="val 10000"/>
          </a:avLst>
        </a:prstGeom>
        <a:blipFill rotWithShape="0">
          <a:blip xmlns:r="http://schemas.openxmlformats.org/officeDocument/2006/relationships" r:embed="rId2"/>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A4044371-E8EF-4CB0-ACD1-983DBA118680}">
      <dsp:nvSpPr>
        <dsp:cNvPr id="0" name=""/>
        <dsp:cNvSpPr/>
      </dsp:nvSpPr>
      <dsp:spPr>
        <a:xfrm>
          <a:off x="2456" y="3465384"/>
          <a:ext cx="3888432" cy="1575175"/>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kern="1200" dirty="0"/>
            <a:t>Unit 3</a:t>
          </a:r>
        </a:p>
        <a:p>
          <a:pPr lvl="0" algn="l" defTabSz="1066800">
            <a:lnSpc>
              <a:spcPct val="90000"/>
            </a:lnSpc>
            <a:spcBef>
              <a:spcPct val="0"/>
            </a:spcBef>
            <a:spcAft>
              <a:spcPct val="35000"/>
            </a:spcAft>
          </a:pPr>
          <a:r>
            <a:rPr lang="en-GB" sz="2400" kern="1200" dirty="0"/>
            <a:t> Creating a Positive Learning Environment</a:t>
          </a:r>
        </a:p>
      </dsp:txBody>
      <dsp:txXfrm>
        <a:off x="937660" y="3465384"/>
        <a:ext cx="2953228" cy="1575175"/>
      </dsp:txXfrm>
    </dsp:sp>
    <dsp:sp modelId="{B747426B-5CB2-4CCE-ABAF-A7240BA48DDA}">
      <dsp:nvSpPr>
        <dsp:cNvPr id="0" name=""/>
        <dsp:cNvSpPr/>
      </dsp:nvSpPr>
      <dsp:spPr>
        <a:xfrm>
          <a:off x="-2456" y="3622902"/>
          <a:ext cx="1102549" cy="1260140"/>
        </a:xfrm>
        <a:prstGeom prst="roundRect">
          <a:avLst>
            <a:gd name="adj" fmla="val 10000"/>
          </a:avLst>
        </a:prstGeom>
        <a:blipFill rotWithShape="0">
          <a:blip xmlns:r="http://schemas.openxmlformats.org/officeDocument/2006/relationships" r:embed="rId3"/>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852F1-B727-420E-B99F-920116F084FD}">
      <dsp:nvSpPr>
        <dsp:cNvPr id="0" name=""/>
        <dsp:cNvSpPr/>
      </dsp:nvSpPr>
      <dsp:spPr>
        <a:xfrm>
          <a:off x="0" y="0"/>
          <a:ext cx="4032448" cy="1575174"/>
        </a:xfrm>
        <a:prstGeom prst="roundRect">
          <a:avLst>
            <a:gd name="adj" fmla="val 10000"/>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kern="1200" dirty="0"/>
            <a:t>  Unit 4</a:t>
          </a:r>
        </a:p>
        <a:p>
          <a:pPr lvl="0" algn="l" defTabSz="1244600">
            <a:lnSpc>
              <a:spcPct val="90000"/>
            </a:lnSpc>
            <a:spcBef>
              <a:spcPct val="0"/>
            </a:spcBef>
            <a:spcAft>
              <a:spcPct val="35000"/>
            </a:spcAft>
          </a:pPr>
          <a:r>
            <a:rPr lang="en-GB" sz="3200" kern="1200" dirty="0"/>
            <a:t>  </a:t>
          </a:r>
          <a:r>
            <a:rPr lang="en-GB" sz="2800" kern="1200" dirty="0"/>
            <a:t>Feedback</a:t>
          </a:r>
        </a:p>
      </dsp:txBody>
      <dsp:txXfrm>
        <a:off x="964007" y="0"/>
        <a:ext cx="3068440" cy="1575174"/>
      </dsp:txXfrm>
    </dsp:sp>
    <dsp:sp modelId="{BEA28E34-05A3-4DC8-B010-EB56849A820E}">
      <dsp:nvSpPr>
        <dsp:cNvPr id="0" name=""/>
        <dsp:cNvSpPr/>
      </dsp:nvSpPr>
      <dsp:spPr>
        <a:xfrm>
          <a:off x="157517" y="157517"/>
          <a:ext cx="806489" cy="1260139"/>
        </a:xfrm>
        <a:prstGeom prst="roundRect">
          <a:avLst>
            <a:gd name="adj" fmla="val 10000"/>
          </a:avLst>
        </a:prstGeom>
        <a:blipFill rotWithShape="0">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89E3F012-9224-4B8B-BC8E-C8EC1C18450B}">
      <dsp:nvSpPr>
        <dsp:cNvPr id="0" name=""/>
        <dsp:cNvSpPr/>
      </dsp:nvSpPr>
      <dsp:spPr>
        <a:xfrm>
          <a:off x="0" y="1763502"/>
          <a:ext cx="4032448" cy="1575174"/>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kern="1200" dirty="0"/>
            <a:t>Unit 5</a:t>
          </a:r>
        </a:p>
        <a:p>
          <a:pPr lvl="0" algn="l" defTabSz="1244600">
            <a:lnSpc>
              <a:spcPct val="90000"/>
            </a:lnSpc>
            <a:spcBef>
              <a:spcPct val="0"/>
            </a:spcBef>
            <a:spcAft>
              <a:spcPct val="35000"/>
            </a:spcAft>
          </a:pPr>
          <a:r>
            <a:rPr lang="en-GB" sz="2800" kern="1200" dirty="0"/>
            <a:t>Assessment</a:t>
          </a:r>
        </a:p>
      </dsp:txBody>
      <dsp:txXfrm>
        <a:off x="964007" y="1763502"/>
        <a:ext cx="3068440" cy="1575174"/>
      </dsp:txXfrm>
    </dsp:sp>
    <dsp:sp modelId="{CF7DE359-3D3D-44A2-834B-AF320127ABA0}">
      <dsp:nvSpPr>
        <dsp:cNvPr id="0" name=""/>
        <dsp:cNvSpPr/>
      </dsp:nvSpPr>
      <dsp:spPr>
        <a:xfrm>
          <a:off x="157517" y="1890209"/>
          <a:ext cx="806489" cy="1260139"/>
        </a:xfrm>
        <a:prstGeom prst="roundRect">
          <a:avLst>
            <a:gd name="adj" fmla="val 10000"/>
          </a:avLst>
        </a:prstGeom>
        <a:blipFill rotWithShape="0">
          <a:blip xmlns:r="http://schemas.openxmlformats.org/officeDocument/2006/relationships" r:embed="rId2"/>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A4044371-E8EF-4CB0-ACD1-983DBA118680}">
      <dsp:nvSpPr>
        <dsp:cNvPr id="0" name=""/>
        <dsp:cNvSpPr/>
      </dsp:nvSpPr>
      <dsp:spPr>
        <a:xfrm>
          <a:off x="0" y="3456469"/>
          <a:ext cx="4032448" cy="1575174"/>
        </a:xfrm>
        <a:prstGeom prst="roundRect">
          <a:avLst>
            <a:gd name="adj" fmla="val 10000"/>
          </a:avLst>
        </a:prstGeom>
        <a:solidFill>
          <a:srgbClr val="0000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kern="1200" dirty="0"/>
            <a:t> Unit 6</a:t>
          </a:r>
        </a:p>
        <a:p>
          <a:pPr lvl="0" algn="l" defTabSz="1066800">
            <a:lnSpc>
              <a:spcPct val="90000"/>
            </a:lnSpc>
            <a:spcBef>
              <a:spcPct val="0"/>
            </a:spcBef>
            <a:spcAft>
              <a:spcPct val="35000"/>
            </a:spcAft>
          </a:pPr>
          <a:r>
            <a:rPr lang="en-GB" sz="2400" kern="1200" dirty="0"/>
            <a:t>Supporting Learners: </a:t>
          </a:r>
          <a:r>
            <a:rPr lang="en-GB" sz="1600" kern="1200" dirty="0"/>
            <a:t>Responding to performance concerns and supporting development and progression</a:t>
          </a:r>
        </a:p>
      </dsp:txBody>
      <dsp:txXfrm>
        <a:off x="964007" y="3456469"/>
        <a:ext cx="3068440" cy="1575174"/>
      </dsp:txXfrm>
    </dsp:sp>
    <dsp:sp modelId="{B747426B-5CB2-4CCE-ABAF-A7240BA48DDA}">
      <dsp:nvSpPr>
        <dsp:cNvPr id="0" name=""/>
        <dsp:cNvSpPr/>
      </dsp:nvSpPr>
      <dsp:spPr>
        <a:xfrm>
          <a:off x="157517" y="3622902"/>
          <a:ext cx="806489" cy="1260139"/>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C94C64D-E75E-4B9F-9F19-A612C44D9044}" type="datetimeFigureOut">
              <a:rPr lang="en-GB" smtClean="0"/>
              <a:pPr/>
              <a:t>05/02/2021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F7822E6-1D7F-45E1-AADA-BB9ED6739BB0}"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presentation</a:t>
            </a:r>
            <a:r>
              <a:rPr lang="en-GB" baseline="0" dirty="0"/>
              <a:t> has been developed by the Practice Education Facilitators in NHS Lothian to support and enhance the preparation of registered nurses and midwives on their journey to prepare to become a Practice Assessor. We hope you find it a useful guide as you take the next step </a:t>
            </a:r>
            <a:r>
              <a:rPr lang="en-GB" baseline="0" dirty="0" err="1"/>
              <a:t>bto</a:t>
            </a:r>
            <a:r>
              <a:rPr lang="en-GB" baseline="0" dirty="0"/>
              <a:t> becoming a practice assessor.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7822E6-1D7F-45E1-AADA-BB9ED6739BB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012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Here are</a:t>
            </a:r>
            <a:r>
              <a:rPr lang="en-GB" sz="1200" kern="1200" baseline="0" dirty="0">
                <a:solidFill>
                  <a:schemeClr val="tx1"/>
                </a:solidFill>
                <a:latin typeface="+mn-lt"/>
                <a:ea typeface="+mn-ea"/>
                <a:cs typeface="+mn-cs"/>
              </a:rPr>
              <a:t> the Learning objectives for the NHS Lothian Practice Assessor Workshop.</a:t>
            </a:r>
          </a:p>
          <a:p>
            <a:r>
              <a:rPr lang="en-GB" sz="1200" kern="1200" dirty="0">
                <a:solidFill>
                  <a:schemeClr val="tx1"/>
                </a:solidFill>
                <a:latin typeface="+mn-lt"/>
                <a:ea typeface="+mn-ea"/>
                <a:cs typeface="+mn-cs"/>
              </a:rPr>
              <a:t>During the interactive</a:t>
            </a:r>
            <a:r>
              <a:rPr lang="en-GB" sz="1200" kern="1200" baseline="0" dirty="0">
                <a:solidFill>
                  <a:schemeClr val="tx1"/>
                </a:solidFill>
                <a:latin typeface="+mn-lt"/>
                <a:ea typeface="+mn-ea"/>
                <a:cs typeface="+mn-cs"/>
              </a:rPr>
              <a:t> session </a:t>
            </a:r>
            <a:r>
              <a:rPr lang="en-GB" sz="1200" kern="1200" dirty="0">
                <a:solidFill>
                  <a:schemeClr val="tx1"/>
                </a:solidFill>
                <a:latin typeface="+mn-lt"/>
                <a:ea typeface="+mn-ea"/>
                <a:cs typeface="+mn-cs"/>
              </a:rPr>
              <a:t>you will have the opportunity to deepen your understanding of how the roles of practice supervisor, practice assessor and academic assessor work together to support and assess students and to create a positive learning environment.</a:t>
            </a:r>
          </a:p>
          <a:p>
            <a:r>
              <a:rPr lang="en-GB" sz="1200" kern="1200" dirty="0">
                <a:solidFill>
                  <a:schemeClr val="tx1"/>
                </a:solidFill>
                <a:latin typeface="+mn-lt"/>
                <a:ea typeface="+mn-ea"/>
                <a:cs typeface="+mn-cs"/>
              </a:rPr>
              <a:t>Through discussion and activities you will also explore how to enhance and develop the skills required to provide constructive and timely feedback as well as those required for completing a fair and objective student assessment.  Through case studies there will also be the opportunity to discuss the role of the practice assessor in responding appropriately to the underachieving student and in identifying potential reasonable adjustments that may be required to support effective student learning and assessment.</a:t>
            </a:r>
          </a:p>
          <a:p>
            <a:endParaRPr lang="en-GB" dirty="0"/>
          </a:p>
        </p:txBody>
      </p:sp>
      <p:sp>
        <p:nvSpPr>
          <p:cNvPr id="4" name="Slide Number Placeholder 3"/>
          <p:cNvSpPr>
            <a:spLocks noGrp="1"/>
          </p:cNvSpPr>
          <p:nvPr>
            <p:ph type="sldNum" sz="quarter" idx="10"/>
          </p:nvPr>
        </p:nvSpPr>
        <p:spPr/>
        <p:txBody>
          <a:bodyPr/>
          <a:lstStyle/>
          <a:p>
            <a:fld id="{1F7822E6-1D7F-45E1-AADA-BB9ED6739BB0}"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We</a:t>
            </a:r>
            <a:r>
              <a:rPr lang="en-GB" baseline="0" dirty="0"/>
              <a:t> really hope that you will enjoy the next part of your journey and don’t forget the NHS Lothian PEF team are always happy to help and support you along the way.</a:t>
            </a:r>
            <a:endParaRPr lang="en-GB" dirty="0"/>
          </a:p>
        </p:txBody>
      </p:sp>
      <p:sp>
        <p:nvSpPr>
          <p:cNvPr id="4" name="Slide Number Placeholder 3"/>
          <p:cNvSpPr>
            <a:spLocks noGrp="1"/>
          </p:cNvSpPr>
          <p:nvPr>
            <p:ph type="sldNum" sz="quarter" idx="10"/>
          </p:nvPr>
        </p:nvSpPr>
        <p:spPr/>
        <p:txBody>
          <a:bodyPr/>
          <a:lstStyle/>
          <a:p>
            <a:fld id="{1F7822E6-1D7F-45E1-AADA-BB9ED6739BB0}" type="slidenum">
              <a:rPr lang="en-GB" smtClean="0"/>
              <a:pPr/>
              <a:t>11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preparation for taking on the role of practice assessor it is recommended that you complete the NES </a:t>
            </a:r>
            <a:r>
              <a:rPr lang="en-GB" sz="1200" kern="1200" dirty="0" err="1">
                <a:solidFill>
                  <a:schemeClr val="tx1"/>
                </a:solidFill>
                <a:latin typeface="+mn-lt"/>
                <a:ea typeface="+mn-ea"/>
                <a:cs typeface="+mn-cs"/>
              </a:rPr>
              <a:t>elearning</a:t>
            </a:r>
            <a:r>
              <a:rPr lang="en-GB" sz="1200" kern="1200" dirty="0">
                <a:solidFill>
                  <a:schemeClr val="tx1"/>
                </a:solidFill>
                <a:latin typeface="+mn-lt"/>
                <a:ea typeface="+mn-ea"/>
                <a:cs typeface="+mn-cs"/>
              </a:rPr>
              <a:t> units on practice supervision and assessment if you have not yet had the opportunity to do them. There is also the expectation that you will have attended the NHS Lothian practice supervisor workshop or carried out equivalent learning and that you will have some experience of supporting students as a PS in the practice learning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F7822E6-1D7F-45E1-AADA-BB9ED6739BB0}" type="slidenum">
              <a:rPr lang="en-GB" smtClean="0"/>
              <a:pPr/>
              <a:t>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Clear guidance is provided in th</a:t>
            </a:r>
            <a:r>
              <a:rPr lang="en-GB" baseline="0" dirty="0"/>
              <a:t>e NMC Standards for Student Supervision and Assessment (NMC 2018) about the assessment of students and confirmation of proficiency - as detailed in this slide.</a:t>
            </a:r>
          </a:p>
          <a:p>
            <a:r>
              <a:rPr lang="en-GB" baseline="0" dirty="0"/>
              <a:t>To be a practice assessor you must be a registered nurse, midwife or specialist community public health nurse and you mush have appropriate equivalent knowledge and experience of the student’s field of practice.  Please note that practice assessors for midwifery students must be registered midwives and practice assessors for specialist community public health students must also be specialist community public health nurses.</a:t>
            </a:r>
          </a:p>
          <a:p>
            <a:r>
              <a:rPr lang="en-GB" i="0" baseline="0" dirty="0"/>
              <a:t>Also of note is </a:t>
            </a:r>
            <a:r>
              <a:rPr lang="en-GB" sz="1200" i="0" baseline="0" dirty="0"/>
              <a:t>that for</a:t>
            </a:r>
            <a:r>
              <a:rPr lang="en-GB" sz="1200" i="0" dirty="0"/>
              <a:t> prescribing programmes, the practice assessor can be any qualified and experienced prescriber.</a:t>
            </a:r>
            <a:endParaRPr lang="en-GB" i="0" dirty="0"/>
          </a:p>
        </p:txBody>
      </p:sp>
      <p:sp>
        <p:nvSpPr>
          <p:cNvPr id="4" name="Slide Number Placeholder 3"/>
          <p:cNvSpPr>
            <a:spLocks noGrp="1"/>
          </p:cNvSpPr>
          <p:nvPr>
            <p:ph type="sldNum" sz="quarter" idx="10"/>
          </p:nvPr>
        </p:nvSpPr>
        <p:spPr/>
        <p:txBody>
          <a:bodyPr/>
          <a:lstStyle/>
          <a:p>
            <a:fld id="{1F7822E6-1D7F-45E1-AADA-BB9ED6739BB0}"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4541" y="4747295"/>
            <a:ext cx="5438140" cy="4466987"/>
          </a:xfrm>
        </p:spPr>
        <p:txBody>
          <a:bodyPr>
            <a:normAutofit/>
          </a:bodyPr>
          <a:lstStyle/>
          <a:p>
            <a:r>
              <a:rPr lang="en-GB" sz="1200" kern="1200" dirty="0">
                <a:solidFill>
                  <a:schemeClr val="tx1"/>
                </a:solidFill>
                <a:latin typeface="+mn-lt"/>
                <a:ea typeface="+mn-ea"/>
                <a:cs typeface="+mn-cs"/>
              </a:rPr>
              <a:t>(Note for narrator- This slide describes the steps that make up the process of practice assessor preparation. An animation has been added so each stage comes one at a time as you describe them)</a:t>
            </a:r>
          </a:p>
          <a:p>
            <a:r>
              <a:rPr lang="en-GB" sz="1200" kern="1200" dirty="0">
                <a:solidFill>
                  <a:schemeClr val="tx1"/>
                </a:solidFill>
                <a:latin typeface="+mn-lt"/>
                <a:ea typeface="+mn-ea"/>
                <a:cs typeface="+mn-cs"/>
              </a:rPr>
              <a:t>When you are ready to start preparing for the PA role you should discuss this with your line manager in the first instance</a:t>
            </a:r>
          </a:p>
          <a:p>
            <a:r>
              <a:rPr lang="en-GB" sz="1200" kern="1200" dirty="0">
                <a:solidFill>
                  <a:schemeClr val="tx1"/>
                </a:solidFill>
                <a:latin typeface="+mn-lt"/>
                <a:ea typeface="+mn-ea"/>
                <a:cs typeface="+mn-cs"/>
              </a:rPr>
              <a:t>The next stage is to complete the reflective self assessment that is in the ‘</a:t>
            </a:r>
            <a:r>
              <a:rPr lang="en-GB" sz="1200" b="1" i="1" kern="1200" dirty="0">
                <a:solidFill>
                  <a:schemeClr val="tx1"/>
                </a:solidFill>
                <a:latin typeface="+mn-lt"/>
                <a:ea typeface="+mn-ea"/>
                <a:cs typeface="+mn-cs"/>
              </a:rPr>
              <a:t>Guide and record for nurses midwifes and registered health and social care professionals preparing for the role Practice Supervisor and Practice Assessor.</a:t>
            </a:r>
            <a:r>
              <a:rPr lang="en-GB" sz="1200" kern="1200" dirty="0">
                <a:solidFill>
                  <a:schemeClr val="tx1"/>
                </a:solidFill>
                <a:latin typeface="+mn-lt"/>
                <a:ea typeface="+mn-ea"/>
                <a:cs typeface="+mn-cs"/>
              </a:rPr>
              <a:t> We will talk more about this document and the self assessment later in this presentation (next slide). </a:t>
            </a:r>
          </a:p>
          <a:p>
            <a:r>
              <a:rPr lang="en-GB" sz="1200" kern="1200" dirty="0">
                <a:solidFill>
                  <a:schemeClr val="tx1"/>
                </a:solidFill>
                <a:latin typeface="+mn-lt"/>
                <a:ea typeface="+mn-ea"/>
                <a:cs typeface="+mn-cs"/>
              </a:rPr>
              <a:t>Part of the reflective self assessment will be to identify your learning needs in relation to the PA role and depending on what these are, the next stage in the process will be to access relevant learning resources, these will include the NES learning units 1-6 </a:t>
            </a:r>
          </a:p>
          <a:p>
            <a:r>
              <a:rPr lang="en-GB" sz="1200" kern="1200" dirty="0">
                <a:solidFill>
                  <a:schemeClr val="tx1"/>
                </a:solidFill>
                <a:latin typeface="+mn-lt"/>
                <a:ea typeface="+mn-ea"/>
                <a:cs typeface="+mn-cs"/>
              </a:rPr>
              <a:t>There are other key documents we would recommend you look at prior to undertaking the role of practice assessor. We will refer to these later in this presentation. </a:t>
            </a:r>
          </a:p>
          <a:p>
            <a:r>
              <a:rPr lang="en-GB" sz="1200" kern="1200" dirty="0">
                <a:solidFill>
                  <a:schemeClr val="tx1"/>
                </a:solidFill>
                <a:latin typeface="+mn-lt"/>
                <a:ea typeface="+mn-ea"/>
                <a:cs typeface="+mn-cs"/>
              </a:rPr>
              <a:t> It is recommended that you  familiarise yourself with the student documentation so that you feel confident to record the student’s final </a:t>
            </a:r>
            <a:r>
              <a:rPr lang="en-GB" sz="1200" kern="1200" dirty="0" err="1">
                <a:solidFill>
                  <a:schemeClr val="tx1"/>
                </a:solidFill>
                <a:latin typeface="+mn-lt"/>
                <a:ea typeface="+mn-ea"/>
                <a:cs typeface="+mn-cs"/>
              </a:rPr>
              <a:t>assessement</a:t>
            </a:r>
            <a:r>
              <a:rPr lang="en-GB" sz="1200" kern="1200" dirty="0">
                <a:solidFill>
                  <a:schemeClr val="tx1"/>
                </a:solidFill>
                <a:latin typeface="+mn-lt"/>
                <a:ea typeface="+mn-ea"/>
                <a:cs typeface="+mn-cs"/>
              </a:rPr>
              <a:t> and you are also encouraged to find out who the academic assessors are for your practice learning environment.</a:t>
            </a:r>
          </a:p>
          <a:p>
            <a:r>
              <a:rPr lang="en-GB" sz="1200" kern="1200" dirty="0">
                <a:solidFill>
                  <a:schemeClr val="tx1"/>
                </a:solidFill>
                <a:latin typeface="+mn-lt"/>
                <a:ea typeface="+mn-ea"/>
                <a:cs typeface="+mn-cs"/>
              </a:rPr>
              <a:t>Once you are ready you will sign a self declaration and discuss again with your line manager that you have completed PA preparation. It should then be added to e- roster.</a:t>
            </a:r>
          </a:p>
          <a:p>
            <a:endParaRPr lang="en-GB" dirty="0"/>
          </a:p>
        </p:txBody>
      </p:sp>
      <p:sp>
        <p:nvSpPr>
          <p:cNvPr id="4" name="Slide Number Placeholder 3"/>
          <p:cNvSpPr>
            <a:spLocks noGrp="1"/>
          </p:cNvSpPr>
          <p:nvPr>
            <p:ph type="sldNum" sz="quarter" idx="10"/>
          </p:nvPr>
        </p:nvSpPr>
        <p:spPr/>
        <p:txBody>
          <a:bodyPr/>
          <a:lstStyle/>
          <a:p>
            <a:fld id="{1F7822E6-1D7F-45E1-AADA-BB9ED6739BB0}"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Here is an</a:t>
            </a:r>
            <a:r>
              <a:rPr lang="en-GB" sz="1200" kern="1200" baseline="0" dirty="0">
                <a:solidFill>
                  <a:schemeClr val="tx1"/>
                </a:solidFill>
                <a:latin typeface="+mn-lt"/>
                <a:ea typeface="+mn-ea"/>
                <a:cs typeface="+mn-cs"/>
              </a:rPr>
              <a:t> image of the Reflective Assessment Tool for Practice Assessors that you will find Appendix 3 of the ‘</a:t>
            </a:r>
            <a:r>
              <a:rPr lang="en-GB" sz="1200" b="1" i="1" kern="1200" dirty="0">
                <a:solidFill>
                  <a:schemeClr val="tx1"/>
                </a:solidFill>
                <a:latin typeface="+mn-lt"/>
                <a:ea typeface="+mn-ea"/>
                <a:cs typeface="+mn-cs"/>
              </a:rPr>
              <a:t>Guide and record for nurses midwives and registered health and social care professionals preparing for the role Practice Supervisor and Practice Assessor. </a:t>
            </a:r>
            <a:r>
              <a:rPr lang="en-GB" sz="1200" b="0" i="0" kern="1200" dirty="0">
                <a:solidFill>
                  <a:schemeClr val="tx1"/>
                </a:solidFill>
                <a:latin typeface="+mn-lt"/>
                <a:ea typeface="+mn-ea"/>
                <a:cs typeface="+mn-cs"/>
              </a:rPr>
              <a:t>You</a:t>
            </a:r>
            <a:r>
              <a:rPr lang="en-GB" sz="1200" b="0" i="0" kern="1200" baseline="0" dirty="0">
                <a:solidFill>
                  <a:schemeClr val="tx1"/>
                </a:solidFill>
                <a:latin typeface="+mn-lt"/>
                <a:ea typeface="+mn-ea"/>
                <a:cs typeface="+mn-cs"/>
              </a:rPr>
              <a:t>  will be familiar with this document from when you  were preparing for the role of practice supervisor. Remember that within the document there are some helpful suggestions of resources that you can access to address if you have any identified any specific learning needs.</a:t>
            </a:r>
            <a:endParaRPr lang="en-GB" b="0" i="0" dirty="0"/>
          </a:p>
        </p:txBody>
      </p:sp>
      <p:sp>
        <p:nvSpPr>
          <p:cNvPr id="4" name="Slide Number Placeholder 3"/>
          <p:cNvSpPr>
            <a:spLocks noGrp="1"/>
          </p:cNvSpPr>
          <p:nvPr>
            <p:ph type="sldNum" sz="quarter" idx="10"/>
          </p:nvPr>
        </p:nvSpPr>
        <p:spPr/>
        <p:txBody>
          <a:bodyPr/>
          <a:lstStyle/>
          <a:p>
            <a:fld id="{1F7822E6-1D7F-45E1-AADA-BB9ED6739BB0}"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At the end of the document there is an important section where you sign to say that following the learning you are satisfied that you meet the requirements to become a PA – similar to the one you completed when you were preparing for the role of PS.  Again, this is discussed with your line manager who also signs the document and then the line manager can ensure that this new competency is then recorded on e roster if your area uses e-roster </a:t>
            </a:r>
          </a:p>
          <a:p>
            <a:endParaRPr lang="en-GB" dirty="0"/>
          </a:p>
        </p:txBody>
      </p:sp>
      <p:sp>
        <p:nvSpPr>
          <p:cNvPr id="4" name="Slide Number Placeholder 3"/>
          <p:cNvSpPr>
            <a:spLocks noGrp="1"/>
          </p:cNvSpPr>
          <p:nvPr>
            <p:ph type="sldNum" sz="quarter" idx="10"/>
          </p:nvPr>
        </p:nvSpPr>
        <p:spPr/>
        <p:txBody>
          <a:bodyPr/>
          <a:lstStyle/>
          <a:p>
            <a:fld id="{1F7822E6-1D7F-45E1-AADA-BB9ED6739BB0}"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It is likely</a:t>
            </a:r>
            <a:r>
              <a:rPr lang="en-GB" sz="1200" kern="1200" baseline="0" dirty="0">
                <a:solidFill>
                  <a:schemeClr val="tx1"/>
                </a:solidFill>
                <a:latin typeface="+mn-lt"/>
                <a:ea typeface="+mn-ea"/>
                <a:cs typeface="+mn-cs"/>
              </a:rPr>
              <a:t> </a:t>
            </a:r>
            <a:r>
              <a:rPr lang="en-GB" sz="1200" kern="1200" dirty="0">
                <a:solidFill>
                  <a:schemeClr val="tx1"/>
                </a:solidFill>
                <a:latin typeface="+mn-lt"/>
                <a:ea typeface="+mn-ea"/>
                <a:cs typeface="+mn-cs"/>
              </a:rPr>
              <a:t>that you</a:t>
            </a:r>
            <a:r>
              <a:rPr lang="en-GB" sz="1200" kern="1200" baseline="0" dirty="0">
                <a:solidFill>
                  <a:schemeClr val="tx1"/>
                </a:solidFill>
                <a:latin typeface="+mn-lt"/>
                <a:ea typeface="+mn-ea"/>
                <a:cs typeface="+mn-cs"/>
              </a:rPr>
              <a:t> will have completed the NES learning resources as part of your preparation for becoming a practice supervisor.  </a:t>
            </a:r>
          </a:p>
          <a:p>
            <a:r>
              <a:rPr lang="en-GB" sz="1200" kern="1200" baseline="0" dirty="0">
                <a:solidFill>
                  <a:schemeClr val="tx1"/>
                </a:solidFill>
                <a:latin typeface="+mn-lt"/>
                <a:ea typeface="+mn-ea"/>
                <a:cs typeface="+mn-cs"/>
              </a:rPr>
              <a:t>However, it may be worth revisiting some of these to develop and enhance your skills as you take on the role of practice assessor. Units 4, 5 and 6 are particularly relevant to the skills required of a practice assessor. The link within the title of this slide will take you directly to the NES resources page.</a:t>
            </a: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F7822E6-1D7F-45E1-AADA-BB9ED6739BB0}"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u="none" dirty="0"/>
              <a:t>This slide provides</a:t>
            </a:r>
            <a:r>
              <a:rPr lang="en-GB" sz="1200" u="none" baseline="0" dirty="0"/>
              <a:t> a brief reminder of the resources available within NHS Lothian to support you with your roles of practice supervisor and practice assessor.  These complement the NES national resources.</a:t>
            </a:r>
          </a:p>
          <a:p>
            <a:r>
              <a:rPr lang="en-GB" sz="1200" u="none" baseline="0" dirty="0"/>
              <a:t>The NHS Lothian Future Nurse &amp; Midwife Programme page contains valuable information  and is r</a:t>
            </a:r>
            <a:r>
              <a:rPr lang="en-GB" sz="1200" baseline="0" dirty="0"/>
              <a:t>egularly updated with any new developments or useful resources.</a:t>
            </a:r>
          </a:p>
          <a:p>
            <a:r>
              <a:rPr lang="en-GB" sz="1200" baseline="0" dirty="0"/>
              <a:t>If you do not have access to the NHSL intranet site such as those of you who work in care homes</a:t>
            </a:r>
            <a:r>
              <a:rPr lang="en-GB" sz="1200" kern="1200" dirty="0">
                <a:solidFill>
                  <a:schemeClr val="tx1"/>
                </a:solidFill>
                <a:latin typeface="+mn-lt"/>
                <a:ea typeface="+mn-ea"/>
                <a:cs typeface="+mn-cs"/>
              </a:rPr>
              <a:t> please contact your local PEF</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You can access</a:t>
            </a:r>
            <a:r>
              <a:rPr lang="en-GB" sz="1200" kern="1200" baseline="0" dirty="0">
                <a:solidFill>
                  <a:schemeClr val="tx1"/>
                </a:solidFill>
                <a:latin typeface="+mn-lt"/>
                <a:ea typeface="+mn-ea"/>
                <a:cs typeface="+mn-cs"/>
              </a:rPr>
              <a:t> any of the other resources by clicking on the hyperlinks in this presentation or by using your preferred internet search engine.</a:t>
            </a:r>
            <a:endParaRPr lang="en-GB" sz="1200" kern="1200" dirty="0">
              <a:solidFill>
                <a:schemeClr val="tx1"/>
              </a:solidFill>
              <a:latin typeface="+mn-lt"/>
              <a:ea typeface="+mn-ea"/>
              <a:cs typeface="+mn-cs"/>
            </a:endParaRPr>
          </a:p>
          <a:p>
            <a:endParaRPr lang="en-GB" sz="1200" baseline="0" dirty="0"/>
          </a:p>
          <a:p>
            <a:endParaRPr lang="en-GB" dirty="0"/>
          </a:p>
          <a:p>
            <a:endParaRPr lang="en-GB" dirty="0"/>
          </a:p>
        </p:txBody>
      </p:sp>
      <p:sp>
        <p:nvSpPr>
          <p:cNvPr id="4" name="Slide Number Placeholder 3"/>
          <p:cNvSpPr>
            <a:spLocks noGrp="1"/>
          </p:cNvSpPr>
          <p:nvPr>
            <p:ph type="sldNum" sz="quarter" idx="10"/>
          </p:nvPr>
        </p:nvSpPr>
        <p:spPr/>
        <p:txBody>
          <a:bodyPr/>
          <a:lstStyle/>
          <a:p>
            <a:fld id="{1F7822E6-1D7F-45E1-AADA-BB9ED6739BB0}"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(Note to presenter</a:t>
            </a:r>
            <a:r>
              <a:rPr lang="en-GB" sz="1200" kern="1200" baseline="0" dirty="0">
                <a:solidFill>
                  <a:schemeClr val="tx1"/>
                </a:solidFill>
                <a:latin typeface="+mn-lt"/>
                <a:ea typeface="+mn-ea"/>
                <a:cs typeface="+mn-cs"/>
              </a:rPr>
              <a:t> -</a:t>
            </a:r>
            <a:r>
              <a:rPr lang="en-GB" sz="1200" kern="1200" dirty="0">
                <a:solidFill>
                  <a:schemeClr val="tx1"/>
                </a:solidFill>
                <a:latin typeface="+mn-lt"/>
                <a:ea typeface="+mn-ea"/>
                <a:cs typeface="+mn-cs"/>
              </a:rPr>
              <a:t>Steps will appear one at a time , explain each step as they appear)</a:t>
            </a:r>
          </a:p>
          <a:p>
            <a:r>
              <a:rPr lang="en-GB" sz="1200" kern="1200" dirty="0">
                <a:solidFill>
                  <a:schemeClr val="tx1"/>
                </a:solidFill>
                <a:latin typeface="+mn-lt"/>
                <a:ea typeface="+mn-ea"/>
                <a:cs typeface="+mn-cs"/>
              </a:rPr>
              <a:t>Now to recap on your next steps to becoming</a:t>
            </a:r>
            <a:r>
              <a:rPr lang="en-GB" sz="1200" kern="1200" baseline="0" dirty="0">
                <a:solidFill>
                  <a:schemeClr val="tx1"/>
                </a:solidFill>
                <a:latin typeface="+mn-lt"/>
                <a:ea typeface="+mn-ea"/>
                <a:cs typeface="+mn-cs"/>
              </a:rPr>
              <a:t> a practice assessor.</a:t>
            </a:r>
          </a:p>
          <a:p>
            <a:pPr marL="228600" indent="-228600">
              <a:buAutoNum type="arabicPeriod"/>
            </a:pPr>
            <a:r>
              <a:rPr lang="en-GB" sz="1200" kern="1200" baseline="0" dirty="0">
                <a:solidFill>
                  <a:schemeClr val="tx1"/>
                </a:solidFill>
                <a:latin typeface="+mn-lt"/>
                <a:ea typeface="+mn-ea"/>
                <a:cs typeface="+mn-cs"/>
              </a:rPr>
              <a:t>Firstly complete the self assessment tool in the NHS Lothian ‘</a:t>
            </a:r>
            <a:r>
              <a:rPr lang="en-GB" sz="1200" b="1" i="1" kern="1200" dirty="0">
                <a:solidFill>
                  <a:schemeClr val="tx1"/>
                </a:solidFill>
                <a:latin typeface="+mn-lt"/>
                <a:ea typeface="+mn-ea"/>
                <a:cs typeface="+mn-cs"/>
              </a:rPr>
              <a:t>Guide and record for nurses midwives and registered health and social care professionals preparing for the role Practice Supervisor and Practice Assessor. ‘</a:t>
            </a:r>
          </a:p>
          <a:p>
            <a:pPr marL="228600" indent="-228600">
              <a:buAutoNum type="arabicPeriod"/>
            </a:pPr>
            <a:r>
              <a:rPr lang="en-GB" sz="1200" b="0" i="0" kern="1200" dirty="0">
                <a:solidFill>
                  <a:schemeClr val="tx1"/>
                </a:solidFill>
                <a:latin typeface="+mn-lt"/>
                <a:ea typeface="+mn-ea"/>
                <a:cs typeface="+mn-cs"/>
              </a:rPr>
              <a:t>Identify </a:t>
            </a:r>
            <a:r>
              <a:rPr lang="en-GB" sz="1200" b="0" i="0" kern="1200" baseline="0" dirty="0">
                <a:solidFill>
                  <a:schemeClr val="tx1"/>
                </a:solidFill>
                <a:latin typeface="+mn-lt"/>
                <a:ea typeface="+mn-ea"/>
                <a:cs typeface="+mn-cs"/>
              </a:rPr>
              <a:t> learning needs for the practice assessor role  and access the relevant resources.</a:t>
            </a:r>
          </a:p>
          <a:p>
            <a:pPr marL="228600" indent="-228600">
              <a:buAutoNum type="arabicPeriod"/>
            </a:pPr>
            <a:r>
              <a:rPr lang="en-GB" sz="1200" b="0" i="0" kern="1200" baseline="0" dirty="0">
                <a:solidFill>
                  <a:schemeClr val="tx1"/>
                </a:solidFill>
                <a:latin typeface="+mn-lt"/>
                <a:ea typeface="+mn-ea"/>
                <a:cs typeface="+mn-cs"/>
              </a:rPr>
              <a:t> </a:t>
            </a:r>
            <a:r>
              <a:rPr lang="en-GB" sz="1200" kern="1200" dirty="0">
                <a:solidFill>
                  <a:schemeClr val="tx1"/>
                </a:solidFill>
                <a:latin typeface="+mn-lt"/>
                <a:ea typeface="+mn-ea"/>
                <a:cs typeface="+mn-cs"/>
              </a:rPr>
              <a:t>We strongly recommend that you attend the interactive workshop to consolidate and support your learning. These will be facilitated by a member of the PEF team</a:t>
            </a:r>
            <a:r>
              <a:rPr lang="en-GB" sz="1200" kern="1200" baseline="0" dirty="0">
                <a:solidFill>
                  <a:schemeClr val="tx1"/>
                </a:solidFill>
                <a:latin typeface="+mn-lt"/>
                <a:ea typeface="+mn-ea"/>
                <a:cs typeface="+mn-cs"/>
              </a:rPr>
              <a:t> and are available to book on </a:t>
            </a:r>
            <a:r>
              <a:rPr lang="en-GB" sz="1200" kern="1200" baseline="0" dirty="0" err="1">
                <a:solidFill>
                  <a:schemeClr val="tx1"/>
                </a:solidFill>
                <a:latin typeface="+mn-lt"/>
                <a:ea typeface="+mn-ea"/>
                <a:cs typeface="+mn-cs"/>
              </a:rPr>
              <a:t>eESS</a:t>
            </a:r>
            <a:r>
              <a:rPr lang="en-GB" sz="1200" kern="1200" baseline="0" dirty="0">
                <a:solidFill>
                  <a:schemeClr val="tx1"/>
                </a:solidFill>
                <a:latin typeface="+mn-lt"/>
                <a:ea typeface="+mn-ea"/>
                <a:cs typeface="+mn-cs"/>
              </a:rPr>
              <a:t>.  Details of the content of the workshop are provided on the following slide.</a:t>
            </a:r>
          </a:p>
          <a:p>
            <a:pPr marL="228600" indent="-228600">
              <a:buAutoNum type="arabicPeriod"/>
            </a:pPr>
            <a:r>
              <a:rPr lang="en-GB" sz="1200" kern="1200" baseline="0" dirty="0">
                <a:solidFill>
                  <a:schemeClr val="tx1"/>
                </a:solidFill>
                <a:latin typeface="+mn-lt"/>
                <a:ea typeface="+mn-ea"/>
                <a:cs typeface="+mn-cs"/>
              </a:rPr>
              <a:t> When you have finished your preparation you will be ready to work with students as a practice assessor with the support of a more experienced PA, your line manager and the PEF team</a:t>
            </a:r>
          </a:p>
          <a:p>
            <a:pPr marL="228600" indent="-228600">
              <a:buAutoNum type="arabicPeriod"/>
            </a:pPr>
            <a:r>
              <a:rPr lang="en-GB" sz="1200" dirty="0">
                <a:solidFill>
                  <a:srgbClr val="FEFFFF"/>
                </a:solidFill>
              </a:rPr>
              <a:t>Remember</a:t>
            </a:r>
            <a:r>
              <a:rPr lang="en-GB" sz="1200" baseline="0" dirty="0">
                <a:solidFill>
                  <a:srgbClr val="FEFFFF"/>
                </a:solidFill>
              </a:rPr>
              <a:t> to </a:t>
            </a:r>
            <a:r>
              <a:rPr lang="en-GB" sz="1200" kern="1200" dirty="0">
                <a:solidFill>
                  <a:schemeClr val="tx1"/>
                </a:solidFill>
                <a:latin typeface="+mn-lt"/>
                <a:ea typeface="+mn-ea"/>
                <a:cs typeface="+mn-cs"/>
              </a:rPr>
              <a:t>visit the  NHSL future nurse and midwife intranet page regularly for links to all the resources and updates.</a:t>
            </a:r>
          </a:p>
          <a:p>
            <a:r>
              <a:rPr lang="en-GB" sz="1200" kern="1200" dirty="0">
                <a:solidFill>
                  <a:schemeClr val="tx1"/>
                </a:solidFill>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1F7822E6-1D7F-45E1-AADA-BB9ED6739BB0}"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60D143-CEF2-465F-BF55-4C07225C13A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60D143-CEF2-465F-BF55-4C07225C13A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60D143-CEF2-465F-BF55-4C07225C13A3}"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60D143-CEF2-465F-BF55-4C07225C13A3}" type="slidenum">
              <a:rPr lang="en-GB" smtClean="0"/>
              <a:pPr/>
              <a:t>‹#›</a:t>
            </a:fld>
            <a:endParaRPr lang="en-GB"/>
          </a:p>
        </p:txBody>
      </p:sp>
    </p:spTree>
    <p:extLst>
      <p:ext uri="{BB962C8B-B14F-4D97-AF65-F5344CB8AC3E}">
        <p14:creationId xmlns:p14="http://schemas.microsoft.com/office/powerpoint/2010/main" val="4281444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60D143-CEF2-465F-BF55-4C07225C13A3}" type="slidenum">
              <a:rPr lang="en-GB" smtClean="0"/>
              <a:pPr/>
              <a:t>‹#›</a:t>
            </a:fld>
            <a:endParaRPr lang="en-GB"/>
          </a:p>
        </p:txBody>
      </p:sp>
    </p:spTree>
    <p:extLst>
      <p:ext uri="{BB962C8B-B14F-4D97-AF65-F5344CB8AC3E}">
        <p14:creationId xmlns:p14="http://schemas.microsoft.com/office/powerpoint/2010/main" val="2962308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60D143-CEF2-465F-BF55-4C07225C13A3}" type="slidenum">
              <a:rPr lang="en-GB" smtClean="0"/>
              <a:pPr/>
              <a:t>‹#›</a:t>
            </a:fld>
            <a:endParaRPr lang="en-GB"/>
          </a:p>
        </p:txBody>
      </p:sp>
    </p:spTree>
    <p:extLst>
      <p:ext uri="{BB962C8B-B14F-4D97-AF65-F5344CB8AC3E}">
        <p14:creationId xmlns:p14="http://schemas.microsoft.com/office/powerpoint/2010/main" val="3178114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60D143-CEF2-465F-BF55-4C07225C13A3}" type="slidenum">
              <a:rPr lang="en-GB" smtClean="0"/>
              <a:pPr/>
              <a:t>‹#›</a:t>
            </a:fld>
            <a:endParaRPr lang="en-GB"/>
          </a:p>
        </p:txBody>
      </p:sp>
    </p:spTree>
    <p:extLst>
      <p:ext uri="{BB962C8B-B14F-4D97-AF65-F5344CB8AC3E}">
        <p14:creationId xmlns:p14="http://schemas.microsoft.com/office/powerpoint/2010/main" val="3239077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360D143-CEF2-465F-BF55-4C07225C13A3}" type="slidenum">
              <a:rPr lang="en-GB" smtClean="0"/>
              <a:pPr/>
              <a:t>‹#›</a:t>
            </a:fld>
            <a:endParaRPr lang="en-GB"/>
          </a:p>
        </p:txBody>
      </p:sp>
    </p:spTree>
    <p:extLst>
      <p:ext uri="{BB962C8B-B14F-4D97-AF65-F5344CB8AC3E}">
        <p14:creationId xmlns:p14="http://schemas.microsoft.com/office/powerpoint/2010/main" val="2355851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60D143-CEF2-465F-BF55-4C07225C13A3}" type="slidenum">
              <a:rPr lang="en-GB" smtClean="0"/>
              <a:pPr/>
              <a:t>‹#›</a:t>
            </a:fld>
            <a:endParaRPr lang="en-GB"/>
          </a:p>
        </p:txBody>
      </p:sp>
    </p:spTree>
    <p:extLst>
      <p:ext uri="{BB962C8B-B14F-4D97-AF65-F5344CB8AC3E}">
        <p14:creationId xmlns:p14="http://schemas.microsoft.com/office/powerpoint/2010/main" val="4019521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360D143-CEF2-465F-BF55-4C07225C13A3}" type="slidenum">
              <a:rPr lang="en-GB" smtClean="0"/>
              <a:pPr/>
              <a:t>‹#›</a:t>
            </a:fld>
            <a:endParaRPr lang="en-GB"/>
          </a:p>
        </p:txBody>
      </p:sp>
    </p:spTree>
    <p:extLst>
      <p:ext uri="{BB962C8B-B14F-4D97-AF65-F5344CB8AC3E}">
        <p14:creationId xmlns:p14="http://schemas.microsoft.com/office/powerpoint/2010/main" val="45497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60D143-CEF2-465F-BF55-4C07225C13A3}" type="slidenum">
              <a:rPr lang="en-GB" smtClean="0"/>
              <a:pPr/>
              <a:t>‹#›</a:t>
            </a:fld>
            <a:endParaRPr lang="en-GB"/>
          </a:p>
        </p:txBody>
      </p:sp>
    </p:spTree>
    <p:extLst>
      <p:ext uri="{BB962C8B-B14F-4D97-AF65-F5344CB8AC3E}">
        <p14:creationId xmlns:p14="http://schemas.microsoft.com/office/powerpoint/2010/main" val="212084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60D143-CEF2-465F-BF55-4C07225C13A3}"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60D143-CEF2-465F-BF55-4C07225C13A3}" type="slidenum">
              <a:rPr lang="en-GB" smtClean="0"/>
              <a:pPr/>
              <a:t>‹#›</a:t>
            </a:fld>
            <a:endParaRPr lang="en-GB"/>
          </a:p>
        </p:txBody>
      </p:sp>
    </p:spTree>
    <p:extLst>
      <p:ext uri="{BB962C8B-B14F-4D97-AF65-F5344CB8AC3E}">
        <p14:creationId xmlns:p14="http://schemas.microsoft.com/office/powerpoint/2010/main" val="3957925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60D143-CEF2-465F-BF55-4C07225C13A3}" type="slidenum">
              <a:rPr lang="en-GB" smtClean="0"/>
              <a:pPr/>
              <a:t>‹#›</a:t>
            </a:fld>
            <a:endParaRPr lang="en-GB"/>
          </a:p>
        </p:txBody>
      </p:sp>
    </p:spTree>
    <p:extLst>
      <p:ext uri="{BB962C8B-B14F-4D97-AF65-F5344CB8AC3E}">
        <p14:creationId xmlns:p14="http://schemas.microsoft.com/office/powerpoint/2010/main" val="365327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60D143-CEF2-465F-BF55-4C07225C13A3}" type="slidenum">
              <a:rPr lang="en-GB" smtClean="0"/>
              <a:pPr/>
              <a:t>‹#›</a:t>
            </a:fld>
            <a:endParaRPr lang="en-GB"/>
          </a:p>
        </p:txBody>
      </p:sp>
    </p:spTree>
    <p:extLst>
      <p:ext uri="{BB962C8B-B14F-4D97-AF65-F5344CB8AC3E}">
        <p14:creationId xmlns:p14="http://schemas.microsoft.com/office/powerpoint/2010/main" val="21435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60D143-CEF2-465F-BF55-4C07225C13A3}"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60D143-CEF2-465F-BF55-4C07225C13A3}"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360D143-CEF2-465F-BF55-4C07225C13A3}"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60D143-CEF2-465F-BF55-4C07225C13A3}"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360D143-CEF2-465F-BF55-4C07225C13A3}"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60D143-CEF2-465F-BF55-4C07225C13A3}"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E7F957-4651-4FB9-8411-794D8A12D651}" type="datetimeFigureOut">
              <a:rPr lang="en-GB" smtClean="0"/>
              <a:pPr/>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60D143-CEF2-465F-BF55-4C07225C13A3}"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7F957-4651-4FB9-8411-794D8A12D651}" type="datetimeFigureOut">
              <a:rPr lang="en-GB" smtClean="0"/>
              <a:pPr/>
              <a:t>05/02/2021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60D143-CEF2-465F-BF55-4C07225C13A3}"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E7F957-4651-4FB9-8411-794D8A12D651}" type="datetimeFigureOut">
              <a:rPr lang="en-GB" smtClean="0"/>
              <a:pPr/>
              <a:t>05/02/2021</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60D143-CEF2-465F-BF55-4C07225C13A3}" type="slidenum">
              <a:rPr lang="en-GB" smtClean="0"/>
              <a:pPr/>
              <a:t>‹#›</a:t>
            </a:fld>
            <a:endParaRPr lang="en-GB"/>
          </a:p>
        </p:txBody>
      </p:sp>
    </p:spTree>
    <p:extLst>
      <p:ext uri="{BB962C8B-B14F-4D97-AF65-F5344CB8AC3E}">
        <p14:creationId xmlns:p14="http://schemas.microsoft.com/office/powerpoint/2010/main" val="243556901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audio" Target="../media/media1.m4a"/><Relationship Id="rId7" Type="http://schemas.openxmlformats.org/officeDocument/2006/relationships/image" Target="../media/image2.jpe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emf"/><Relationship Id="rId5" Type="http://schemas.openxmlformats.org/officeDocument/2006/relationships/notesSlide" Target="../notesSlides/notesSlide1.xml"/><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emf"/><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2.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emf"/><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2.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emf"/><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media4.m4a"/><Relationship Id="rId7" Type="http://schemas.openxmlformats.org/officeDocument/2006/relationships/image" Target="../media/image6.png"/><Relationship Id="rId12"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emf"/><Relationship Id="rId11" Type="http://schemas.openxmlformats.org/officeDocument/2006/relationships/image" Target="../media/image10.png"/><Relationship Id="rId5" Type="http://schemas.openxmlformats.org/officeDocument/2006/relationships/notesSlide" Target="../notesSlides/notesSlide4.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6.m4a"/><Relationship Id="rId7" Type="http://schemas.openxmlformats.org/officeDocument/2006/relationships/image" Target="../media/image3.emf"/><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diagramLayout" Target="../diagrams/layout2.xml"/><Relationship Id="rId18"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diagramData" Target="../diagrams/data1.xml"/><Relationship Id="rId12" Type="http://schemas.openxmlformats.org/officeDocument/2006/relationships/diagramData" Target="../diagrams/data2.xml"/><Relationship Id="rId17" Type="http://schemas.openxmlformats.org/officeDocument/2006/relationships/image" Target="../media/image3.emf"/><Relationship Id="rId2" Type="http://schemas.microsoft.com/office/2007/relationships/media" Target="../media/media7.m4a"/><Relationship Id="rId16" Type="http://schemas.microsoft.com/office/2007/relationships/diagramDrawing" Target="../diagrams/drawing2.xml"/><Relationship Id="rId1" Type="http://schemas.openxmlformats.org/officeDocument/2006/relationships/tags" Target="../tags/tag4.xml"/><Relationship Id="rId6" Type="http://schemas.openxmlformats.org/officeDocument/2006/relationships/hyperlink" Target="https://www.nes.scot.nhs.uk/our-work/covid-19-supervision-and-assessment-nursing-and-midwifery/" TargetMode="External"/><Relationship Id="rId11" Type="http://schemas.microsoft.com/office/2007/relationships/diagramDrawing" Target="../diagrams/drawing1.xml"/><Relationship Id="rId5" Type="http://schemas.openxmlformats.org/officeDocument/2006/relationships/notesSlide" Target="../notesSlides/notesSlide7.xml"/><Relationship Id="rId15" Type="http://schemas.openxmlformats.org/officeDocument/2006/relationships/diagramColors" Target="../diagrams/colors2.xml"/><Relationship Id="rId10" Type="http://schemas.openxmlformats.org/officeDocument/2006/relationships/diagramColors" Target="../diagrams/colors1.xml"/><Relationship Id="rId4" Type="http://schemas.openxmlformats.org/officeDocument/2006/relationships/slideLayout" Target="../slideLayouts/slideLayout4.xml"/><Relationship Id="rId9" Type="http://schemas.openxmlformats.org/officeDocument/2006/relationships/diagramQuickStyle" Target="../diagrams/quickStyle1.xml"/><Relationship Id="rId1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3.emf"/><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intranet.lothian.scot.nhs.uk/Directory/NursingMidwifery/COVID19/Pages/Students---Information-for-Staff.aspx" TargetMode="External"/><Relationship Id="rId12" Type="http://schemas.openxmlformats.org/officeDocument/2006/relationships/image" Target="../media/image2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staff.napier.ac.uk/faculties/fhlss/mentorcentre/Pages/MentorCentre.aspx" TargetMode="External"/><Relationship Id="rId11" Type="http://schemas.openxmlformats.org/officeDocument/2006/relationships/image" Target="../media/image22.png"/><Relationship Id="rId5" Type="http://schemas.openxmlformats.org/officeDocument/2006/relationships/hyperlink" Target="http://intranet.lothian.scot.nhs.uk/HR/About/ourservices/EducationandEmployeeDevelopment/staffdevelopment/nursing/Pages/Future-Nurse-Programme-Information.aspx" TargetMode="External"/><Relationship Id="rId10" Type="http://schemas.openxmlformats.org/officeDocument/2006/relationships/image" Target="../media/image21.png"/><Relationship Id="rId4" Type="http://schemas.openxmlformats.org/officeDocument/2006/relationships/notesSlide" Target="../notesSlides/notesSlide8.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9.m4a"/><Relationship Id="rId7" Type="http://schemas.openxmlformats.org/officeDocument/2006/relationships/image" Target="../media/image24.jpe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3.emf"/><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1670" y="2078851"/>
            <a:ext cx="5829300" cy="1102519"/>
          </a:xfrm>
        </p:spPr>
        <p:txBody>
          <a:bodyPr/>
          <a:lstStyle/>
          <a:p>
            <a:r>
              <a:rPr lang="en-GB" dirty="0">
                <a:latin typeface="Calibri" pitchFamily="34" charset="0"/>
                <a:cs typeface="Calibri" pitchFamily="34" charset="0"/>
              </a:rPr>
              <a:t>Practice Assessor Preparation</a:t>
            </a:r>
          </a:p>
        </p:txBody>
      </p:sp>
      <p:sp>
        <p:nvSpPr>
          <p:cNvPr id="3" name="Subtitle 2"/>
          <p:cNvSpPr>
            <a:spLocks noGrp="1"/>
          </p:cNvSpPr>
          <p:nvPr>
            <p:ph type="subTitle" idx="1"/>
          </p:nvPr>
        </p:nvSpPr>
        <p:spPr>
          <a:xfrm>
            <a:off x="1439652" y="3429000"/>
            <a:ext cx="6156684" cy="2016224"/>
          </a:xfrm>
        </p:spPr>
        <p:txBody>
          <a:bodyPr>
            <a:normAutofit/>
          </a:bodyPr>
          <a:lstStyle/>
          <a:p>
            <a:r>
              <a:rPr lang="en-GB" dirty="0">
                <a:solidFill>
                  <a:srgbClr val="0070C0"/>
                </a:solidFill>
              </a:rPr>
              <a:t>To provide registered nurses and midwives with support and guidance as they continue their journey with supporting students and develop as Practice Assessors within NHS Lothian</a:t>
            </a:r>
          </a:p>
          <a:p>
            <a:endParaRPr lang="en-GB" dirty="0">
              <a:solidFill>
                <a:schemeClr val="tx1"/>
              </a:solidFill>
            </a:endParaRPr>
          </a:p>
        </p:txBody>
      </p:sp>
      <p:sp>
        <p:nvSpPr>
          <p:cNvPr id="32770" name="Rectangle 2"/>
          <p:cNvSpPr>
            <a:spLocks noChangeArrowheads="1"/>
          </p:cNvSpPr>
          <p:nvPr/>
        </p:nvSpPr>
        <p:spPr bwMode="auto">
          <a:xfrm>
            <a:off x="1143001" y="71875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defTabSz="685800">
              <a:defRPr/>
            </a:pPr>
            <a:endParaRPr lang="en-GB" sz="1350">
              <a:solidFill>
                <a:prstClr val="black"/>
              </a:solidFill>
              <a:latin typeface="Calibri"/>
            </a:endParaRPr>
          </a:p>
        </p:txBody>
      </p:sp>
      <p:pic>
        <p:nvPicPr>
          <p:cNvPr id="6" name="Picture 5"/>
          <p:cNvPicPr/>
          <p:nvPr/>
        </p:nvPicPr>
        <p:blipFill>
          <a:blip r:embed="rId6" cstate="print"/>
          <a:srcRect/>
          <a:stretch>
            <a:fillRect/>
          </a:stretch>
        </p:blipFill>
        <p:spPr bwMode="auto">
          <a:xfrm>
            <a:off x="2555776" y="620688"/>
            <a:ext cx="4212468" cy="1224136"/>
          </a:xfrm>
          <a:prstGeom prst="rect">
            <a:avLst/>
          </a:prstGeom>
          <a:noFill/>
          <a:ln w="9525">
            <a:noFill/>
            <a:miter lim="800000"/>
            <a:headEnd/>
            <a:tailEnd/>
          </a:ln>
        </p:spPr>
      </p:pic>
      <p:pic>
        <p:nvPicPr>
          <p:cNvPr id="33794" name="Picture 2" descr="Nursing and Midwifery Council to review third part of register - SSHA"/>
          <p:cNvPicPr>
            <a:picLocks noChangeAspect="1" noChangeArrowheads="1"/>
          </p:cNvPicPr>
          <p:nvPr/>
        </p:nvPicPr>
        <p:blipFill>
          <a:blip r:embed="rId7" cstate="print"/>
          <a:srcRect/>
          <a:stretch>
            <a:fillRect/>
          </a:stretch>
        </p:blipFill>
        <p:spPr bwMode="auto">
          <a:xfrm>
            <a:off x="467544" y="620688"/>
            <a:ext cx="1411357" cy="1152128"/>
          </a:xfrm>
          <a:prstGeom prst="rect">
            <a:avLst/>
          </a:prstGeom>
          <a:noFill/>
        </p:spPr>
      </p:pic>
      <p:pic>
        <p:nvPicPr>
          <p:cNvPr id="9" name="Picture 1"/>
          <p:cNvPicPr>
            <a:picLocks noChangeAspect="1" noChangeArrowheads="1"/>
          </p:cNvPicPr>
          <p:nvPr/>
        </p:nvPicPr>
        <p:blipFill>
          <a:blip r:embed="rId8" cstate="print"/>
          <a:srcRect/>
          <a:stretch>
            <a:fillRect/>
          </a:stretch>
        </p:blipFill>
        <p:spPr bwMode="auto">
          <a:xfrm>
            <a:off x="7380312" y="404664"/>
            <a:ext cx="1333500" cy="1403350"/>
          </a:xfrm>
          <a:prstGeom prst="rect">
            <a:avLst/>
          </a:prstGeom>
          <a:noFill/>
        </p:spPr>
      </p:pic>
      <p:pic>
        <p:nvPicPr>
          <p:cNvPr id="10" name="Audio 9">
            <a:hlinkClick r:id="" action="ppaction://media"/>
            <a:extLst>
              <a:ext uri="{FF2B5EF4-FFF2-40B4-BE49-F238E27FC236}">
                <a16:creationId xmlns:a16="http://schemas.microsoft.com/office/drawing/2014/main" id="{A559FD98-679E-4C28-BBBD-CA54B45ECE0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01450723"/>
      </p:ext>
    </p:extLst>
  </p:cSld>
  <p:clrMapOvr>
    <a:masterClrMapping/>
  </p:clrMapOvr>
  <mc:AlternateContent xmlns:mc="http://schemas.openxmlformats.org/markup-compatibility/2006" xmlns:p14="http://schemas.microsoft.com/office/powerpoint/2010/main">
    <mc:Choice Requires="p14">
      <p:transition spd="slow" p14:dur="2000" advTm="25075"/>
    </mc:Choice>
    <mc:Fallback xmlns="">
      <p:transition spd="slow" advTm="25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Practice Assessor Workshop</a:t>
            </a:r>
          </a:p>
        </p:txBody>
      </p:sp>
      <p:sp>
        <p:nvSpPr>
          <p:cNvPr id="3" name="Content Placeholder 2"/>
          <p:cNvSpPr>
            <a:spLocks noGrp="1"/>
          </p:cNvSpPr>
          <p:nvPr>
            <p:ph idx="1"/>
          </p:nvPr>
        </p:nvSpPr>
        <p:spPr/>
        <p:txBody>
          <a:bodyPr>
            <a:normAutofit fontScale="85000" lnSpcReduction="20000"/>
          </a:bodyPr>
          <a:lstStyle/>
          <a:p>
            <a:r>
              <a:rPr lang="en-GB" dirty="0"/>
              <a:t>Discuss the roles of the practice supervisor, practice assessor and academic assessor and how they work together to assess students</a:t>
            </a:r>
          </a:p>
          <a:p>
            <a:r>
              <a:rPr lang="en-GB" dirty="0"/>
              <a:t>Develop the skills for completing a fair, </a:t>
            </a:r>
            <a:r>
              <a:rPr lang="en-GB" dirty="0" err="1"/>
              <a:t>timeous</a:t>
            </a:r>
            <a:r>
              <a:rPr lang="en-GB" dirty="0"/>
              <a:t> and objective student assessment</a:t>
            </a:r>
          </a:p>
          <a:p>
            <a:r>
              <a:rPr lang="en-GB" dirty="0"/>
              <a:t>Recognise success and identify the key skills required in providing constructive and timely feedback</a:t>
            </a:r>
          </a:p>
          <a:p>
            <a:r>
              <a:rPr lang="en-GB" dirty="0"/>
              <a:t>Discuss the role of the practice assessor in responding appropriately to the underachieving student</a:t>
            </a:r>
          </a:p>
          <a:p>
            <a:r>
              <a:rPr lang="en-GB" dirty="0"/>
              <a:t>Identify potential reasonable adjustments within the practice learning experience which may be required to support effective student learning and assessment</a:t>
            </a:r>
          </a:p>
          <a:p>
            <a:endParaRPr lang="en-GB" dirty="0"/>
          </a:p>
        </p:txBody>
      </p:sp>
      <p:pic>
        <p:nvPicPr>
          <p:cNvPr id="4" name="Content Placeholder 4">
            <a:extLst>
              <a:ext uri="{FF2B5EF4-FFF2-40B4-BE49-F238E27FC236}">
                <a16:creationId xmlns:a16="http://schemas.microsoft.com/office/drawing/2014/main" id="{44ED74B5-A210-4E7D-A862-FCC89FB4900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0"/>
            <a:ext cx="1196752" cy="1196752"/>
          </a:xfrm>
          <a:prstGeom prst="rect">
            <a:avLst/>
          </a:prstGeom>
          <a:effectLst/>
        </p:spPr>
      </p:pic>
      <p:pic>
        <p:nvPicPr>
          <p:cNvPr id="5" name="Picture 1"/>
          <p:cNvPicPr>
            <a:picLocks noChangeAspect="1" noChangeArrowheads="1"/>
          </p:cNvPicPr>
          <p:nvPr/>
        </p:nvPicPr>
        <p:blipFill>
          <a:blip r:embed="rId6" cstate="print"/>
          <a:srcRect/>
          <a:stretch>
            <a:fillRect/>
          </a:stretch>
        </p:blipFill>
        <p:spPr bwMode="auto">
          <a:xfrm>
            <a:off x="8186066" y="0"/>
            <a:ext cx="957934" cy="1008112"/>
          </a:xfrm>
          <a:prstGeom prst="rect">
            <a:avLst/>
          </a:prstGeom>
          <a:noFill/>
        </p:spPr>
      </p:pic>
      <p:pic>
        <p:nvPicPr>
          <p:cNvPr id="7" name="Audio 6">
            <a:hlinkClick r:id="" action="ppaction://media"/>
            <a:extLst>
              <a:ext uri="{FF2B5EF4-FFF2-40B4-BE49-F238E27FC236}">
                <a16:creationId xmlns:a16="http://schemas.microsoft.com/office/drawing/2014/main" id="{E7E6FB4E-CD75-4DF6-ACDB-B35BAF83CA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637"/>
    </mc:Choice>
    <mc:Fallback xmlns="">
      <p:transition spd="slow" advTm="5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endParaRPr lang="en-GB" dirty="0"/>
          </a:p>
        </p:txBody>
      </p:sp>
      <p:pic>
        <p:nvPicPr>
          <p:cNvPr id="6" name="Picture 6" descr="C:\Users\christine.strange\AppData\Local\Microsoft\Windows\INetCache\IE\L9YI8QP8\road_PNG60[1].png">
            <a:extLst>
              <a:ext uri="{FF2B5EF4-FFF2-40B4-BE49-F238E27FC236}">
                <a16:creationId xmlns:a16="http://schemas.microsoft.com/office/drawing/2014/main" id="{1CDD551C-61CC-412E-A51A-DE56933A79BA}"/>
              </a:ext>
            </a:extLst>
          </p:cNvPr>
          <p:cNvPicPr>
            <a:picLocks noChangeAspect="1" noChangeArrowheads="1"/>
          </p:cNvPicPr>
          <p:nvPr/>
        </p:nvPicPr>
        <p:blipFill>
          <a:blip r:embed="rId5" cstate="print">
            <a:alphaModFix amt="35000"/>
          </a:blip>
          <a:srcRect/>
          <a:stretch>
            <a:fillRect/>
          </a:stretch>
        </p:blipFill>
        <p:spPr bwMode="auto">
          <a:xfrm>
            <a:off x="0" y="1844824"/>
            <a:ext cx="9036496" cy="5013176"/>
          </a:xfrm>
          <a:prstGeom prst="rect">
            <a:avLst/>
          </a:prstGeom>
        </p:spPr>
      </p:pic>
      <p:sp>
        <p:nvSpPr>
          <p:cNvPr id="3" name="Content Placeholder 2"/>
          <p:cNvSpPr>
            <a:spLocks noGrp="1"/>
          </p:cNvSpPr>
          <p:nvPr>
            <p:ph idx="1"/>
          </p:nvPr>
        </p:nvSpPr>
        <p:spPr/>
        <p:txBody>
          <a:bodyPr>
            <a:normAutofit/>
          </a:bodyPr>
          <a:lstStyle/>
          <a:p>
            <a:pPr marL="0" indent="0">
              <a:buNone/>
            </a:pPr>
            <a:endParaRPr lang="en-GB" dirty="0"/>
          </a:p>
          <a:p>
            <a:pPr algn="ctr"/>
            <a:r>
              <a:rPr lang="en-GB" sz="4000" dirty="0"/>
              <a:t>We hope you enjoy the next part of your journey!!</a:t>
            </a:r>
          </a:p>
        </p:txBody>
      </p:sp>
      <p:pic>
        <p:nvPicPr>
          <p:cNvPr id="4" name="Picture 1"/>
          <p:cNvPicPr>
            <a:picLocks noChangeAspect="1" noChangeArrowheads="1"/>
          </p:cNvPicPr>
          <p:nvPr/>
        </p:nvPicPr>
        <p:blipFill>
          <a:blip r:embed="rId6" cstate="print"/>
          <a:srcRect/>
          <a:stretch>
            <a:fillRect/>
          </a:stretch>
        </p:blipFill>
        <p:spPr bwMode="auto">
          <a:xfrm>
            <a:off x="7524328" y="404664"/>
            <a:ext cx="1189484" cy="1251790"/>
          </a:xfrm>
          <a:prstGeom prst="rect">
            <a:avLst/>
          </a:prstGeom>
          <a:noFill/>
        </p:spPr>
      </p:pic>
      <p:pic>
        <p:nvPicPr>
          <p:cNvPr id="5" name="Picture 2" descr="Nursing and Midwifery Council to review third part of register - SSHA"/>
          <p:cNvPicPr>
            <a:picLocks noChangeAspect="1" noChangeArrowheads="1"/>
          </p:cNvPicPr>
          <p:nvPr/>
        </p:nvPicPr>
        <p:blipFill>
          <a:blip r:embed="rId7" cstate="print"/>
          <a:srcRect/>
          <a:stretch>
            <a:fillRect/>
          </a:stretch>
        </p:blipFill>
        <p:spPr bwMode="auto">
          <a:xfrm>
            <a:off x="467544" y="260648"/>
            <a:ext cx="1411357" cy="1152128"/>
          </a:xfrm>
          <a:prstGeom prst="rect">
            <a:avLst/>
          </a:prstGeom>
          <a:noFill/>
        </p:spPr>
      </p:pic>
      <p:pic>
        <p:nvPicPr>
          <p:cNvPr id="7" name="Audio 6">
            <a:hlinkClick r:id="" action="ppaction://media"/>
            <a:extLst>
              <a:ext uri="{FF2B5EF4-FFF2-40B4-BE49-F238E27FC236}">
                <a16:creationId xmlns:a16="http://schemas.microsoft.com/office/drawing/2014/main" id="{7BCFA107-B67E-4AA0-9B0A-6692C9B57D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26"/>
    </mc:Choice>
    <mc:Fallback xmlns="">
      <p:transition spd="slow" advTm="13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Your Journey This Far</a:t>
            </a:r>
          </a:p>
        </p:txBody>
      </p:sp>
      <p:pic>
        <p:nvPicPr>
          <p:cNvPr id="6" name="Picture 6" descr="C:\Users\christine.strange\AppData\Local\Microsoft\Windows\INetCache\IE\L9YI8QP8\road_PNG60[1].png">
            <a:extLst>
              <a:ext uri="{FF2B5EF4-FFF2-40B4-BE49-F238E27FC236}">
                <a16:creationId xmlns:a16="http://schemas.microsoft.com/office/drawing/2014/main" id="{1CDD551C-61CC-412E-A51A-DE56933A79BA}"/>
              </a:ext>
            </a:extLst>
          </p:cNvPr>
          <p:cNvPicPr>
            <a:picLocks noChangeAspect="1" noChangeArrowheads="1"/>
          </p:cNvPicPr>
          <p:nvPr/>
        </p:nvPicPr>
        <p:blipFill>
          <a:blip r:embed="rId5" cstate="print">
            <a:alphaModFix amt="35000"/>
          </a:blip>
          <a:srcRect/>
          <a:stretch>
            <a:fillRect/>
          </a:stretch>
        </p:blipFill>
        <p:spPr bwMode="auto">
          <a:xfrm>
            <a:off x="251520" y="-106745"/>
            <a:ext cx="8784976" cy="6964745"/>
          </a:xfrm>
          <a:prstGeom prst="rect">
            <a:avLst/>
          </a:prstGeom>
        </p:spPr>
      </p:pic>
      <p:sp>
        <p:nvSpPr>
          <p:cNvPr id="3" name="Content Placeholder 2"/>
          <p:cNvSpPr>
            <a:spLocks noGrp="1"/>
          </p:cNvSpPr>
          <p:nvPr>
            <p:ph idx="1"/>
          </p:nvPr>
        </p:nvSpPr>
        <p:spPr/>
        <p:txBody>
          <a:bodyPr>
            <a:normAutofit fontScale="85000" lnSpcReduction="20000"/>
          </a:bodyPr>
          <a:lstStyle/>
          <a:p>
            <a:r>
              <a:rPr lang="en-GB" dirty="0"/>
              <a:t>As a registered nurse or midwife, you will have successfully completed the preparation work to become a practice supervisor</a:t>
            </a:r>
          </a:p>
          <a:p>
            <a:endParaRPr lang="en-GB" dirty="0"/>
          </a:p>
          <a:p>
            <a:r>
              <a:rPr lang="en-GB" dirty="0"/>
              <a:t>You will hopefully have had some time to provide support and supervision to student nurses and midwives as a practice supervisor and will have adequate experience in doing this</a:t>
            </a:r>
          </a:p>
          <a:p>
            <a:endParaRPr lang="en-GB" dirty="0"/>
          </a:p>
          <a:p>
            <a:r>
              <a:rPr lang="en-GB" dirty="0"/>
              <a:t>You are now ready to undertake the necessary preparation work to become a practice assessor</a:t>
            </a:r>
          </a:p>
          <a:p>
            <a:endParaRPr lang="en-GB" dirty="0"/>
          </a:p>
          <a:p>
            <a:r>
              <a:rPr lang="en-GB" dirty="0"/>
              <a:t>In some clinical areas, where there is a greater need for practice assessors, you may be doing practice supervision and assessment almost simultaneously</a:t>
            </a:r>
          </a:p>
          <a:p>
            <a:pPr marL="0" indent="0">
              <a:buNone/>
            </a:pPr>
            <a:endParaRPr lang="en-GB" dirty="0"/>
          </a:p>
          <a:p>
            <a:r>
              <a:rPr lang="en-GB" dirty="0"/>
              <a:t>Good luck on this next part of your journey!!</a:t>
            </a:r>
          </a:p>
        </p:txBody>
      </p:sp>
      <p:pic>
        <p:nvPicPr>
          <p:cNvPr id="4" name="Picture 1"/>
          <p:cNvPicPr>
            <a:picLocks noChangeAspect="1" noChangeArrowheads="1"/>
          </p:cNvPicPr>
          <p:nvPr/>
        </p:nvPicPr>
        <p:blipFill>
          <a:blip r:embed="rId6" cstate="print"/>
          <a:srcRect/>
          <a:stretch>
            <a:fillRect/>
          </a:stretch>
        </p:blipFill>
        <p:spPr bwMode="auto">
          <a:xfrm>
            <a:off x="7524328" y="404664"/>
            <a:ext cx="1189484" cy="1251790"/>
          </a:xfrm>
          <a:prstGeom prst="rect">
            <a:avLst/>
          </a:prstGeom>
          <a:noFill/>
        </p:spPr>
      </p:pic>
      <p:pic>
        <p:nvPicPr>
          <p:cNvPr id="5" name="Picture 2" descr="Nursing and Midwifery Council to review third part of register - SSHA"/>
          <p:cNvPicPr>
            <a:picLocks noChangeAspect="1" noChangeArrowheads="1"/>
          </p:cNvPicPr>
          <p:nvPr/>
        </p:nvPicPr>
        <p:blipFill>
          <a:blip r:embed="rId7" cstate="print"/>
          <a:srcRect/>
          <a:stretch>
            <a:fillRect/>
          </a:stretch>
        </p:blipFill>
        <p:spPr bwMode="auto">
          <a:xfrm>
            <a:off x="467544" y="260648"/>
            <a:ext cx="1411357" cy="1152128"/>
          </a:xfrm>
          <a:prstGeom prst="rect">
            <a:avLst/>
          </a:prstGeom>
          <a:noFill/>
        </p:spPr>
      </p:pic>
      <p:pic>
        <p:nvPicPr>
          <p:cNvPr id="9" name="Audio 8">
            <a:hlinkClick r:id="" action="ppaction://media"/>
            <a:extLst>
              <a:ext uri="{FF2B5EF4-FFF2-40B4-BE49-F238E27FC236}">
                <a16:creationId xmlns:a16="http://schemas.microsoft.com/office/drawing/2014/main" id="{BD645378-904C-481F-B1B8-9EE25BC0C8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808"/>
    </mc:Choice>
    <mc:Fallback xmlns="">
      <p:transition spd="slow" advTm="40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Part 2 Standards for Student Supervision and Assessment (NMC 2018)</a:t>
            </a:r>
            <a:br>
              <a:rPr lang="en-GB" b="1" dirty="0"/>
            </a:br>
            <a:endParaRPr lang="en-GB" dirty="0"/>
          </a:p>
        </p:txBody>
      </p:sp>
      <p:sp>
        <p:nvSpPr>
          <p:cNvPr id="3" name="Content Placeholder 2"/>
          <p:cNvSpPr>
            <a:spLocks noGrp="1"/>
          </p:cNvSpPr>
          <p:nvPr>
            <p:ph idx="1"/>
          </p:nvPr>
        </p:nvSpPr>
        <p:spPr/>
        <p:txBody>
          <a:bodyPr>
            <a:normAutofit/>
          </a:bodyPr>
          <a:lstStyle/>
          <a:p>
            <a:pPr>
              <a:buNone/>
            </a:pPr>
            <a:r>
              <a:rPr lang="en-GB" b="1" dirty="0"/>
              <a:t>Assessment of Students and Confirmation of proficiency</a:t>
            </a:r>
          </a:p>
          <a:p>
            <a:endParaRPr lang="en-GB" dirty="0"/>
          </a:p>
          <a:p>
            <a:pPr>
              <a:buFont typeface="Wingdings" pitchFamily="2" charset="2"/>
              <a:buChar char="Ø"/>
            </a:pPr>
            <a:r>
              <a:rPr lang="en-GB" dirty="0"/>
              <a:t>6.3 ‘Nursing students are assigned to practice and academic assessors who are registered nurses with appropriate equivalent experience for the student’s field of practice’</a:t>
            </a:r>
          </a:p>
          <a:p>
            <a:pPr>
              <a:buFont typeface="Wingdings" pitchFamily="2" charset="2"/>
              <a:buChar char="Ø"/>
            </a:pPr>
            <a:r>
              <a:rPr lang="en-GB" dirty="0"/>
              <a:t>6.4 Midwifery students are assigned to practice and academic assessors who are registered midwives</a:t>
            </a:r>
          </a:p>
          <a:p>
            <a:pPr>
              <a:buFont typeface="Wingdings" pitchFamily="2" charset="2"/>
              <a:buChar char="Ø"/>
            </a:pPr>
            <a:r>
              <a:rPr lang="en-GB" dirty="0"/>
              <a:t>6.5 Specialist Community Public Health Nurses ( SCPHN) are assigned to  practice and academic assessors who are registered practitioners who are also SCPHNs</a:t>
            </a:r>
          </a:p>
          <a:p>
            <a:endParaRPr lang="en-GB" dirty="0"/>
          </a:p>
          <a:p>
            <a:endParaRPr lang="en-GB" dirty="0"/>
          </a:p>
          <a:p>
            <a:endParaRPr lang="en-GB" dirty="0"/>
          </a:p>
        </p:txBody>
      </p:sp>
      <p:pic>
        <p:nvPicPr>
          <p:cNvPr id="5" name="Picture 2" descr="Nursing and Midwifery Council to review third part of register - SSHA"/>
          <p:cNvPicPr>
            <a:picLocks noChangeAspect="1" noChangeArrowheads="1"/>
          </p:cNvPicPr>
          <p:nvPr/>
        </p:nvPicPr>
        <p:blipFill>
          <a:blip r:embed="rId5" cstate="print"/>
          <a:srcRect/>
          <a:stretch>
            <a:fillRect/>
          </a:stretch>
        </p:blipFill>
        <p:spPr bwMode="auto">
          <a:xfrm>
            <a:off x="7308304" y="5445224"/>
            <a:ext cx="1411357" cy="1152128"/>
          </a:xfrm>
          <a:prstGeom prst="rect">
            <a:avLst/>
          </a:prstGeom>
          <a:noFill/>
        </p:spPr>
      </p:pic>
      <p:pic>
        <p:nvPicPr>
          <p:cNvPr id="8" name="Audio 7">
            <a:hlinkClick r:id="" action="ppaction://media"/>
            <a:extLst>
              <a:ext uri="{FF2B5EF4-FFF2-40B4-BE49-F238E27FC236}">
                <a16:creationId xmlns:a16="http://schemas.microsoft.com/office/drawing/2014/main" id="{3E56CB7C-FBA6-4106-8B68-35FB624761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584"/>
    </mc:Choice>
    <mc:Fallback xmlns="">
      <p:transition spd="slow" advTm="48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73008" cy="1143000"/>
          </a:xfrm>
        </p:spPr>
        <p:txBody>
          <a:bodyPr>
            <a:normAutofit fontScale="90000"/>
          </a:bodyPr>
          <a:lstStyle/>
          <a:p>
            <a:r>
              <a:rPr lang="en-GB" sz="3200" b="1" dirty="0"/>
              <a:t>Your Steps to becoming a practice assessor.</a:t>
            </a:r>
            <a:r>
              <a:rPr lang="en-GB" dirty="0"/>
              <a:t>......</a:t>
            </a:r>
          </a:p>
        </p:txBody>
      </p:sp>
      <p:pic>
        <p:nvPicPr>
          <p:cNvPr id="7" name="Picture 1"/>
          <p:cNvPicPr>
            <a:picLocks noChangeAspect="1" noChangeArrowheads="1"/>
          </p:cNvPicPr>
          <p:nvPr/>
        </p:nvPicPr>
        <p:blipFill>
          <a:blip r:embed="rId6" cstate="print"/>
          <a:srcRect/>
          <a:stretch>
            <a:fillRect/>
          </a:stretch>
        </p:blipFill>
        <p:spPr bwMode="auto">
          <a:xfrm>
            <a:off x="7524328" y="188640"/>
            <a:ext cx="1333500" cy="1403350"/>
          </a:xfrm>
          <a:prstGeom prst="rect">
            <a:avLst/>
          </a:prstGeom>
          <a:noFill/>
        </p:spPr>
      </p:pic>
      <p:pic>
        <p:nvPicPr>
          <p:cNvPr id="1036" name="Picture 12" descr="C:\Users\CHRISTINE.STRANGE\AppData\Local\Microsoft\Windows\INetCache\IE\BCPO0J8Q\Reflect[1].png"/>
          <p:cNvPicPr>
            <a:picLocks noChangeAspect="1" noChangeArrowheads="1"/>
          </p:cNvPicPr>
          <p:nvPr/>
        </p:nvPicPr>
        <p:blipFill>
          <a:blip r:embed="rId7" cstate="print"/>
          <a:srcRect/>
          <a:stretch>
            <a:fillRect/>
          </a:stretch>
        </p:blipFill>
        <p:spPr bwMode="auto">
          <a:xfrm>
            <a:off x="3275856" y="1196752"/>
            <a:ext cx="1080120" cy="1062058"/>
          </a:xfrm>
          <a:prstGeom prst="rect">
            <a:avLst/>
          </a:prstGeom>
          <a:noFill/>
        </p:spPr>
      </p:pic>
      <p:sp>
        <p:nvSpPr>
          <p:cNvPr id="16" name="Rectangle 15"/>
          <p:cNvSpPr/>
          <p:nvPr/>
        </p:nvSpPr>
        <p:spPr>
          <a:xfrm>
            <a:off x="5473456" y="778426"/>
            <a:ext cx="2160240" cy="2062103"/>
          </a:xfrm>
          <a:prstGeom prst="rect">
            <a:avLst/>
          </a:prstGeom>
          <a:noFill/>
        </p:spPr>
        <p:txBody>
          <a:bodyPr wrap="square" lIns="91440" tIns="45720" rIns="91440" bIns="45720">
            <a:spAutoFit/>
          </a:bodyPr>
          <a:lstStyle/>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 specific NES Learning resources</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7" name="Picture 2" descr="C:\Users\CHRISTINE.STRANGE\AppData\Local\Microsoft\Windows\INetCache\IE\WU0TSLXF\Meeting-1002800_1920[1].jpg"/>
          <p:cNvPicPr>
            <a:picLocks noChangeAspect="1" noChangeArrowheads="1"/>
          </p:cNvPicPr>
          <p:nvPr/>
        </p:nvPicPr>
        <p:blipFill>
          <a:blip r:embed="rId8" cstate="print"/>
          <a:srcRect/>
          <a:stretch>
            <a:fillRect/>
          </a:stretch>
        </p:blipFill>
        <p:spPr bwMode="auto">
          <a:xfrm>
            <a:off x="251520" y="908720"/>
            <a:ext cx="1368152" cy="1368152"/>
          </a:xfrm>
          <a:prstGeom prst="rect">
            <a:avLst/>
          </a:prstGeom>
          <a:noFill/>
        </p:spPr>
      </p:pic>
      <p:sp>
        <p:nvSpPr>
          <p:cNvPr id="22" name="Curved Left Arrow 21"/>
          <p:cNvSpPr/>
          <p:nvPr/>
        </p:nvSpPr>
        <p:spPr>
          <a:xfrm>
            <a:off x="8172400" y="2276872"/>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Left Arrow 22"/>
          <p:cNvSpPr/>
          <p:nvPr/>
        </p:nvSpPr>
        <p:spPr>
          <a:xfrm>
            <a:off x="4860032" y="3573016"/>
            <a:ext cx="936104" cy="36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urved Right Arrow 23"/>
          <p:cNvSpPr/>
          <p:nvPr/>
        </p:nvSpPr>
        <p:spPr>
          <a:xfrm>
            <a:off x="251520" y="4149080"/>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 descr="C:\Users\CHRISTINE.STRANGE\AppData\Local\Microsoft\Windows\INetCache\IE\WU0TSLXF\Meeting-1002800_1920[1].jpg"/>
          <p:cNvPicPr>
            <a:picLocks noChangeAspect="1" noChangeArrowheads="1"/>
          </p:cNvPicPr>
          <p:nvPr/>
        </p:nvPicPr>
        <p:blipFill>
          <a:blip r:embed="rId9" cstate="print"/>
          <a:srcRect/>
          <a:stretch>
            <a:fillRect/>
          </a:stretch>
        </p:blipFill>
        <p:spPr bwMode="auto">
          <a:xfrm>
            <a:off x="4139952" y="4653136"/>
            <a:ext cx="1512168" cy="1512168"/>
          </a:xfrm>
          <a:prstGeom prst="rect">
            <a:avLst/>
          </a:prstGeom>
          <a:noFill/>
        </p:spPr>
      </p:pic>
      <p:pic>
        <p:nvPicPr>
          <p:cNvPr id="32" name="Content Placeholder 3"/>
          <p:cNvPicPr>
            <a:picLocks noGrp="1" noChangeAspect="1"/>
          </p:cNvPicPr>
          <p:nvPr>
            <p:ph idx="1"/>
          </p:nvPr>
        </p:nvPicPr>
        <p:blipFill rotWithShape="1">
          <a:blip r:embed="rId10" cstate="print"/>
          <a:srcRect l="25757" t="6077" r="24637" b="3317"/>
          <a:stretch/>
        </p:blipFill>
        <p:spPr>
          <a:xfrm>
            <a:off x="3347864" y="3068960"/>
            <a:ext cx="1023063" cy="1440160"/>
          </a:xfrm>
          <a:prstGeom prst="roundRect">
            <a:avLst>
              <a:gd name="adj" fmla="val 4167"/>
            </a:avLst>
          </a:prstGeom>
          <a:solidFill>
            <a:srgbClr val="FFFFFF"/>
          </a:solidFill>
          <a:ln w="76200" cap="sq">
            <a:solidFill>
              <a:schemeClr val="bg1">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34" name="TextBox 33"/>
          <p:cNvSpPr txBox="1"/>
          <p:nvPr/>
        </p:nvSpPr>
        <p:spPr>
          <a:xfrm>
            <a:off x="179512" y="2276872"/>
            <a:ext cx="1787669" cy="646331"/>
          </a:xfrm>
          <a:prstGeom prst="rect">
            <a:avLst/>
          </a:prstGeom>
          <a:noFill/>
        </p:spPr>
        <p:txBody>
          <a:bodyPr wrap="none" rtlCol="0">
            <a:spAutoFit/>
          </a:bodyPr>
          <a:lstStyle/>
          <a:p>
            <a:r>
              <a:rPr lang="en-GB" dirty="0"/>
              <a:t>Discuss with line </a:t>
            </a:r>
          </a:p>
          <a:p>
            <a:pPr algn="ctr"/>
            <a:r>
              <a:rPr lang="en-GB" dirty="0"/>
              <a:t>manager</a:t>
            </a:r>
          </a:p>
        </p:txBody>
      </p:sp>
      <p:sp>
        <p:nvSpPr>
          <p:cNvPr id="35" name="TextBox 34"/>
          <p:cNvSpPr txBox="1"/>
          <p:nvPr/>
        </p:nvSpPr>
        <p:spPr>
          <a:xfrm>
            <a:off x="4139952" y="5934670"/>
            <a:ext cx="1910844" cy="923330"/>
          </a:xfrm>
          <a:prstGeom prst="rect">
            <a:avLst/>
          </a:prstGeom>
          <a:noFill/>
        </p:spPr>
        <p:txBody>
          <a:bodyPr wrap="none" rtlCol="0">
            <a:spAutoFit/>
          </a:bodyPr>
          <a:lstStyle/>
          <a:p>
            <a:r>
              <a:rPr lang="en-GB" dirty="0"/>
              <a:t>Discuss with</a:t>
            </a:r>
          </a:p>
          <a:p>
            <a:r>
              <a:rPr lang="en-GB" dirty="0"/>
              <a:t> line manager</a:t>
            </a:r>
          </a:p>
          <a:p>
            <a:r>
              <a:rPr lang="en-GB" dirty="0"/>
              <a:t>Record on e roster</a:t>
            </a:r>
          </a:p>
        </p:txBody>
      </p:sp>
      <p:sp>
        <p:nvSpPr>
          <p:cNvPr id="42" name="TextBox 41"/>
          <p:cNvSpPr txBox="1"/>
          <p:nvPr/>
        </p:nvSpPr>
        <p:spPr>
          <a:xfrm>
            <a:off x="3275856" y="4653136"/>
            <a:ext cx="1181414" cy="584775"/>
          </a:xfrm>
          <a:prstGeom prst="rect">
            <a:avLst/>
          </a:prstGeom>
          <a:noFill/>
        </p:spPr>
        <p:txBody>
          <a:bodyPr wrap="none" rtlCol="0">
            <a:spAutoFit/>
          </a:bodyPr>
          <a:lstStyle/>
          <a:p>
            <a:pPr algn="ctr"/>
            <a:r>
              <a:rPr lang="en-GB" sz="1600" dirty="0"/>
              <a:t>Assessment</a:t>
            </a:r>
          </a:p>
          <a:p>
            <a:pPr algn="ctr"/>
            <a:r>
              <a:rPr lang="en-GB" sz="1600" dirty="0"/>
              <a:t> Documents</a:t>
            </a:r>
          </a:p>
        </p:txBody>
      </p:sp>
      <p:sp>
        <p:nvSpPr>
          <p:cNvPr id="27" name="Right Arrow 26"/>
          <p:cNvSpPr/>
          <p:nvPr/>
        </p:nvSpPr>
        <p:spPr>
          <a:xfrm>
            <a:off x="5004048" y="1556792"/>
            <a:ext cx="86409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ight Arrow 29"/>
          <p:cNvSpPr/>
          <p:nvPr/>
        </p:nvSpPr>
        <p:spPr>
          <a:xfrm>
            <a:off x="2843808" y="5589240"/>
            <a:ext cx="86409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1187624" y="3356992"/>
            <a:ext cx="1899885" cy="1077218"/>
          </a:xfrm>
          <a:prstGeom prst="rect">
            <a:avLst/>
          </a:prstGeom>
          <a:noFill/>
        </p:spPr>
        <p:txBody>
          <a:bodyPr wrap="square" lIns="91440" tIns="45720" rIns="91440" bIns="45720">
            <a:spAutoFit/>
          </a:bodyPr>
          <a:lstStyle/>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HEI </a:t>
            </a:r>
          </a:p>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Partners</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8" name="Picture 37" descr="self dec.png"/>
          <p:cNvPicPr>
            <a:picLocks noChangeAspect="1"/>
          </p:cNvPicPr>
          <p:nvPr/>
        </p:nvPicPr>
        <p:blipFill>
          <a:blip r:embed="rId11" cstate="print"/>
          <a:srcRect l="787" t="2100" r="1564" b="23750"/>
          <a:stretch>
            <a:fillRect/>
          </a:stretch>
        </p:blipFill>
        <p:spPr>
          <a:xfrm>
            <a:off x="1187624" y="5229200"/>
            <a:ext cx="1457738" cy="830202"/>
          </a:xfrm>
          <a:prstGeom prst="rect">
            <a:avLst/>
          </a:prstGeom>
        </p:spPr>
      </p:pic>
      <p:sp>
        <p:nvSpPr>
          <p:cNvPr id="39" name="Right Arrow 38"/>
          <p:cNvSpPr/>
          <p:nvPr/>
        </p:nvSpPr>
        <p:spPr>
          <a:xfrm>
            <a:off x="2123728" y="1556792"/>
            <a:ext cx="86409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755576" y="6165304"/>
            <a:ext cx="2101409" cy="369332"/>
          </a:xfrm>
          <a:prstGeom prst="rect">
            <a:avLst/>
          </a:prstGeom>
          <a:noFill/>
        </p:spPr>
        <p:txBody>
          <a:bodyPr wrap="square" rtlCol="0">
            <a:spAutoFit/>
          </a:bodyPr>
          <a:lstStyle/>
          <a:p>
            <a:r>
              <a:rPr lang="en-GB" dirty="0"/>
              <a:t>Sign Self Declaration</a:t>
            </a:r>
          </a:p>
        </p:txBody>
      </p:sp>
      <p:sp>
        <p:nvSpPr>
          <p:cNvPr id="44" name="Right Arrow 43"/>
          <p:cNvSpPr/>
          <p:nvPr/>
        </p:nvSpPr>
        <p:spPr>
          <a:xfrm>
            <a:off x="5940152" y="5589240"/>
            <a:ext cx="864096" cy="360040"/>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1331640" y="5229200"/>
            <a:ext cx="936104" cy="369332"/>
          </a:xfrm>
          <a:prstGeom prst="rect">
            <a:avLst/>
          </a:prstGeom>
          <a:noFill/>
        </p:spPr>
        <p:txBody>
          <a:bodyPr wrap="square" rtlCol="0">
            <a:spAutoFit/>
          </a:bodyPr>
          <a:lstStyle/>
          <a:p>
            <a:endParaRPr lang="en-GB" dirty="0"/>
          </a:p>
        </p:txBody>
      </p:sp>
      <p:sp>
        <p:nvSpPr>
          <p:cNvPr id="29" name="TextBox 28"/>
          <p:cNvSpPr txBox="1"/>
          <p:nvPr/>
        </p:nvSpPr>
        <p:spPr>
          <a:xfrm>
            <a:off x="6956735" y="5085184"/>
            <a:ext cx="2187265" cy="1446550"/>
          </a:xfrm>
          <a:prstGeom prst="rect">
            <a:avLst/>
          </a:prstGeom>
          <a:noFill/>
        </p:spPr>
        <p:txBody>
          <a:bodyPr wrap="none" rtlCol="0">
            <a:spAutoFit/>
          </a:bodyPr>
          <a:lstStyle/>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Workshop</a:t>
            </a:r>
          </a:p>
          <a:p>
            <a:pPr algn="ct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Via Microsoft</a:t>
            </a:r>
          </a:p>
          <a:p>
            <a:pPr algn="ct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TEAMS</a:t>
            </a:r>
          </a:p>
        </p:txBody>
      </p:sp>
      <p:sp>
        <p:nvSpPr>
          <p:cNvPr id="28" name="Rectangle 27"/>
          <p:cNvSpPr/>
          <p:nvPr/>
        </p:nvSpPr>
        <p:spPr>
          <a:xfrm>
            <a:off x="6158260" y="2968206"/>
            <a:ext cx="2160240" cy="1569660"/>
          </a:xfrm>
          <a:prstGeom prst="rect">
            <a:avLst/>
          </a:prstGeom>
          <a:noFill/>
        </p:spPr>
        <p:txBody>
          <a:bodyPr wrap="square" lIns="91440" tIns="45720" rIns="91440" bIns="45720">
            <a:spAutoFit/>
          </a:bodyPr>
          <a:lstStyle/>
          <a:p>
            <a:pPr algn="ctr"/>
            <a:r>
              <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 aware of key documents</a:t>
            </a:r>
          </a:p>
        </p:txBody>
      </p:sp>
      <p:pic>
        <p:nvPicPr>
          <p:cNvPr id="10" name="Audio 9">
            <a:hlinkClick r:id="" action="ppaction://media"/>
            <a:extLst>
              <a:ext uri="{FF2B5EF4-FFF2-40B4-BE49-F238E27FC236}">
                <a16:creationId xmlns:a16="http://schemas.microsoft.com/office/drawing/2014/main" id="{E161C38E-4CC4-489A-9AD7-EC2A3188B1E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9829"/>
    </mc:Choice>
    <mc:Fallback xmlns="">
      <p:transition spd="slow" advTm="109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nodePh="1">
                                  <p:stCondLst>
                                    <p:cond delay="0"/>
                                  </p:stCondLst>
                                  <p:endCondLst>
                                    <p:cond evt="begin" delay="0">
                                      <p:tn val="49"/>
                                    </p:cond>
                                  </p:end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10"/>
                </p:tgtEl>
              </p:cMediaNode>
            </p:audio>
          </p:childTnLst>
        </p:cTn>
      </p:par>
    </p:tnLst>
    <p:bldLst>
      <p:bldP spid="16" grpId="0"/>
      <p:bldP spid="22" grpId="0" animBg="1"/>
      <p:bldP spid="23" grpId="0" animBg="1"/>
      <p:bldP spid="24" grpId="0" animBg="1"/>
      <p:bldP spid="34" grpId="0"/>
      <p:bldP spid="35" grpId="0"/>
      <p:bldP spid="42" grpId="0"/>
      <p:bldP spid="27" grpId="0" animBg="1"/>
      <p:bldP spid="30" grpId="0" animBg="1"/>
      <p:bldP spid="33" grpId="0"/>
      <p:bldP spid="39" grpId="0" animBg="1"/>
      <p:bldP spid="40" grpId="0"/>
      <p:bldP spid="44" grpId="0" animBg="1"/>
      <p:bldP spid="37" grpId="0"/>
      <p:bldP spid="29"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Complete the Reflective Self Assessment tool for Practice Assessors</a:t>
            </a:r>
          </a:p>
        </p:txBody>
      </p:sp>
      <p:sp>
        <p:nvSpPr>
          <p:cNvPr id="4" name="Rectangle 3"/>
          <p:cNvSpPr/>
          <p:nvPr/>
        </p:nvSpPr>
        <p:spPr>
          <a:xfrm>
            <a:off x="4394708" y="3244334"/>
            <a:ext cx="354584" cy="369332"/>
          </a:xfrm>
          <a:prstGeom prst="rect">
            <a:avLst/>
          </a:prstGeom>
        </p:spPr>
        <p:txBody>
          <a:bodyPr wrap="none">
            <a:spAutoFit/>
          </a:bodyPr>
          <a:lstStyle/>
          <a:p>
            <a:r>
              <a:rPr lang="en-GB" dirty="0"/>
              <a:t>8 </a:t>
            </a:r>
          </a:p>
        </p:txBody>
      </p:sp>
      <p:pic>
        <p:nvPicPr>
          <p:cNvPr id="1026" name="Picture 2"/>
          <p:cNvPicPr>
            <a:picLocks noGrp="1" noChangeAspect="1" noChangeArrowheads="1"/>
          </p:cNvPicPr>
          <p:nvPr>
            <p:ph idx="1"/>
          </p:nvPr>
        </p:nvPicPr>
        <p:blipFill>
          <a:blip r:embed="rId5" cstate="print"/>
          <a:srcRect/>
          <a:stretch>
            <a:fillRect/>
          </a:stretch>
        </p:blipFill>
        <p:spPr bwMode="auto">
          <a:xfrm>
            <a:off x="899592" y="1484784"/>
            <a:ext cx="7650978" cy="4863590"/>
          </a:xfrm>
          <a:prstGeom prst="rect">
            <a:avLst/>
          </a:prstGeom>
          <a:noFill/>
          <a:ln w="9525">
            <a:noFill/>
            <a:miter lim="800000"/>
            <a:headEnd/>
            <a:tailEnd/>
          </a:ln>
        </p:spPr>
      </p:pic>
      <p:pic>
        <p:nvPicPr>
          <p:cNvPr id="5" name="Audio 4">
            <a:hlinkClick r:id="" action="ppaction://media"/>
            <a:extLst>
              <a:ext uri="{FF2B5EF4-FFF2-40B4-BE49-F238E27FC236}">
                <a16:creationId xmlns:a16="http://schemas.microsoft.com/office/drawing/2014/main" id="{494B820A-CBF4-42E9-9D34-E8243932B0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018"/>
    </mc:Choice>
    <mc:Fallback xmlns="">
      <p:transition spd="slow" advTm="47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00917_102844.png"/>
          <p:cNvPicPr>
            <a:picLocks noChangeAspect="1"/>
          </p:cNvPicPr>
          <p:nvPr/>
        </p:nvPicPr>
        <p:blipFill>
          <a:blip r:embed="rId6" cstate="print"/>
          <a:stretch>
            <a:fillRect/>
          </a:stretch>
        </p:blipFill>
        <p:spPr>
          <a:xfrm>
            <a:off x="611560" y="1340768"/>
            <a:ext cx="7920880" cy="5302945"/>
          </a:xfrm>
          <a:prstGeom prst="rect">
            <a:avLst/>
          </a:prstGeom>
          <a:ln>
            <a:solidFill>
              <a:schemeClr val="bg1">
                <a:lumMod val="50000"/>
              </a:schemeClr>
            </a:solidFill>
          </a:ln>
        </p:spPr>
      </p:pic>
      <p:sp>
        <p:nvSpPr>
          <p:cNvPr id="3" name="TextBox 2"/>
          <p:cNvSpPr txBox="1"/>
          <p:nvPr/>
        </p:nvSpPr>
        <p:spPr>
          <a:xfrm>
            <a:off x="2483768" y="260648"/>
            <a:ext cx="2471061" cy="523220"/>
          </a:xfrm>
          <a:prstGeom prst="rect">
            <a:avLst/>
          </a:prstGeom>
          <a:noFill/>
        </p:spPr>
        <p:txBody>
          <a:bodyPr wrap="none" rtlCol="0">
            <a:spAutoFit/>
          </a:bodyPr>
          <a:lstStyle/>
          <a:p>
            <a:r>
              <a:rPr lang="en-GB" sz="2800" dirty="0"/>
              <a:t>Self Declaration</a:t>
            </a:r>
          </a:p>
        </p:txBody>
      </p:sp>
      <p:pic>
        <p:nvPicPr>
          <p:cNvPr id="4" name="Picture 1"/>
          <p:cNvPicPr>
            <a:picLocks noChangeAspect="1" noChangeArrowheads="1"/>
          </p:cNvPicPr>
          <p:nvPr/>
        </p:nvPicPr>
        <p:blipFill>
          <a:blip r:embed="rId7" cstate="print"/>
          <a:srcRect/>
          <a:stretch>
            <a:fillRect/>
          </a:stretch>
        </p:blipFill>
        <p:spPr bwMode="auto">
          <a:xfrm>
            <a:off x="7524328" y="188640"/>
            <a:ext cx="1333500" cy="1403350"/>
          </a:xfrm>
          <a:prstGeom prst="rect">
            <a:avLst/>
          </a:prstGeom>
          <a:noFill/>
        </p:spPr>
      </p:pic>
      <p:sp>
        <p:nvSpPr>
          <p:cNvPr id="5" name="TextBox 4"/>
          <p:cNvSpPr txBox="1"/>
          <p:nvPr/>
        </p:nvSpPr>
        <p:spPr>
          <a:xfrm>
            <a:off x="323528" y="764704"/>
            <a:ext cx="6915035" cy="369332"/>
          </a:xfrm>
          <a:prstGeom prst="rect">
            <a:avLst/>
          </a:prstGeom>
          <a:noFill/>
        </p:spPr>
        <p:txBody>
          <a:bodyPr wrap="none" rtlCol="0">
            <a:spAutoFit/>
          </a:bodyPr>
          <a:lstStyle/>
          <a:p>
            <a:r>
              <a:rPr lang="en-GB" dirty="0"/>
              <a:t>Your Practice Assessor Preparation should also be recorded on e - roster</a:t>
            </a:r>
          </a:p>
        </p:txBody>
      </p:sp>
      <p:pic>
        <p:nvPicPr>
          <p:cNvPr id="7" name="Picture 6">
            <a:extLst>
              <a:ext uri="{FF2B5EF4-FFF2-40B4-BE49-F238E27FC236}">
                <a16:creationId xmlns:a16="http://schemas.microsoft.com/office/drawing/2014/main" id="{8B9DC87F-395C-4B17-86A0-465E525C6583}"/>
              </a:ext>
            </a:extLst>
          </p:cNvPr>
          <p:cNvPicPr>
            <a:picLocks noChangeAspect="1"/>
          </p:cNvPicPr>
          <p:nvPr/>
        </p:nvPicPr>
        <p:blipFill>
          <a:blip r:embed="rId8" cstate="print"/>
          <a:stretch>
            <a:fillRect/>
          </a:stretch>
        </p:blipFill>
        <p:spPr>
          <a:xfrm>
            <a:off x="0" y="1340768"/>
            <a:ext cx="9144000" cy="5517232"/>
          </a:xfrm>
          <a:prstGeom prst="rect">
            <a:avLst/>
          </a:prstGeom>
        </p:spPr>
      </p:pic>
      <p:pic>
        <p:nvPicPr>
          <p:cNvPr id="13" name="Audio 12">
            <a:hlinkClick r:id="" action="ppaction://media"/>
            <a:extLst>
              <a:ext uri="{FF2B5EF4-FFF2-40B4-BE49-F238E27FC236}">
                <a16:creationId xmlns:a16="http://schemas.microsoft.com/office/drawing/2014/main" id="{622A8CEB-4F38-489F-B332-5D4954369AD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248"/>
    </mc:Choice>
    <mc:Fallback xmlns="">
      <p:transition spd="slow" advTm="30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04664"/>
            <a:ext cx="8229600" cy="490066"/>
          </a:xfrm>
        </p:spPr>
        <p:txBody>
          <a:bodyPr>
            <a:normAutofit fontScale="90000"/>
          </a:bodyPr>
          <a:lstStyle/>
          <a:p>
            <a:r>
              <a:rPr lang="en-GB" dirty="0">
                <a:hlinkClick r:id="rId6"/>
              </a:rPr>
              <a:t>NES Learning Resource</a:t>
            </a:r>
            <a:endParaRPr lang="en-GB" dirty="0"/>
          </a:p>
        </p:txBody>
      </p:sp>
      <p:graphicFrame>
        <p:nvGraphicFramePr>
          <p:cNvPr id="5" name="Content Placeholder 4"/>
          <p:cNvGraphicFramePr>
            <a:graphicFrameLocks noGrp="1"/>
          </p:cNvGraphicFramePr>
          <p:nvPr>
            <p:ph sz="half" idx="1"/>
          </p:nvPr>
        </p:nvGraphicFramePr>
        <p:xfrm>
          <a:off x="395536" y="1556792"/>
          <a:ext cx="3888432" cy="50405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Content Placeholder 4"/>
          <p:cNvGraphicFramePr>
            <a:graphicFrameLocks noGrp="1"/>
          </p:cNvGraphicFramePr>
          <p:nvPr>
            <p:ph sz="half" idx="2"/>
          </p:nvPr>
        </p:nvGraphicFramePr>
        <p:xfrm>
          <a:off x="4644008" y="1556792"/>
          <a:ext cx="4032448" cy="50405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6" name="Picture 1"/>
          <p:cNvPicPr>
            <a:picLocks noChangeAspect="1" noChangeArrowheads="1"/>
          </p:cNvPicPr>
          <p:nvPr/>
        </p:nvPicPr>
        <p:blipFill>
          <a:blip r:embed="rId17" cstate="print"/>
          <a:srcRect/>
          <a:stretch>
            <a:fillRect/>
          </a:stretch>
        </p:blipFill>
        <p:spPr bwMode="auto">
          <a:xfrm>
            <a:off x="7524328" y="188640"/>
            <a:ext cx="1333500" cy="1403350"/>
          </a:xfrm>
          <a:prstGeom prst="rect">
            <a:avLst/>
          </a:prstGeom>
          <a:noFill/>
        </p:spPr>
      </p:pic>
      <p:pic>
        <p:nvPicPr>
          <p:cNvPr id="3" name="Audio 2">
            <a:hlinkClick r:id="" action="ppaction://media"/>
            <a:extLst>
              <a:ext uri="{FF2B5EF4-FFF2-40B4-BE49-F238E27FC236}">
                <a16:creationId xmlns:a16="http://schemas.microsoft.com/office/drawing/2014/main" id="{65C70489-9868-4B7A-A14E-DAAEB98F5FF4}"/>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7828"/>
    </mc:Choice>
    <mc:Fallback xmlns="">
      <p:transition spd="slow" advTm="27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Graphic spid="5" grpId="0">
        <p:bldAsOne/>
      </p:bldGraphic>
      <p:bldGraphic spid="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260648"/>
            <a:ext cx="8229600" cy="1143000"/>
          </a:xfrm>
        </p:spPr>
        <p:txBody>
          <a:bodyPr>
            <a:noAutofit/>
          </a:bodyPr>
          <a:lstStyle/>
          <a:p>
            <a:r>
              <a:rPr lang="en-GB" sz="3600" dirty="0"/>
              <a:t>NHS Lothian resources to support you throughout your journey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93266080"/>
              </p:ext>
            </p:extLst>
          </p:nvPr>
        </p:nvGraphicFramePr>
        <p:xfrm>
          <a:off x="457200" y="1600201"/>
          <a:ext cx="8003232" cy="5204204"/>
        </p:xfrm>
        <a:graphic>
          <a:graphicData uri="http://schemas.openxmlformats.org/drawingml/2006/table">
            <a:tbl>
              <a:tblPr firstRow="1" bandRow="1">
                <a:tableStyleId>{7DF18680-E054-41AD-8BC1-D1AEF772440D}</a:tableStyleId>
              </a:tblPr>
              <a:tblGrid>
                <a:gridCol w="1666528">
                  <a:extLst>
                    <a:ext uri="{9D8B030D-6E8A-4147-A177-3AD203B41FA5}">
                      <a16:colId xmlns:a16="http://schemas.microsoft.com/office/drawing/2014/main" val="20000"/>
                    </a:ext>
                  </a:extLst>
                </a:gridCol>
                <a:gridCol w="6336704">
                  <a:extLst>
                    <a:ext uri="{9D8B030D-6E8A-4147-A177-3AD203B41FA5}">
                      <a16:colId xmlns:a16="http://schemas.microsoft.com/office/drawing/2014/main" val="20001"/>
                    </a:ext>
                  </a:extLst>
                </a:gridCol>
              </a:tblGrid>
              <a:tr h="632204">
                <a:tc>
                  <a:txBody>
                    <a:bodyPr/>
                    <a:lstStyle/>
                    <a:p>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aseline="0" dirty="0"/>
                        <a:t> </a:t>
                      </a:r>
                      <a:endParaRPr lang="en-GB" sz="1800" dirty="0"/>
                    </a:p>
                    <a:p>
                      <a:endParaRPr lang="en-GB" dirty="0"/>
                    </a:p>
                  </a:txBody>
                  <a:tcPr/>
                </a:tc>
                <a:extLst>
                  <a:ext uri="{0D108BD9-81ED-4DB2-BD59-A6C34878D82A}">
                    <a16:rowId xmlns:a16="http://schemas.microsoft.com/office/drawing/2014/main" val="10000"/>
                  </a:ext>
                </a:extLst>
              </a:tr>
              <a:tr h="1145642">
                <a:tc>
                  <a:txBody>
                    <a:bodyPr/>
                    <a:lstStyle/>
                    <a:p>
                      <a:endParaRPr lang="en-GB" dirty="0"/>
                    </a:p>
                  </a:txBody>
                  <a:tcPr/>
                </a:tc>
                <a:tc>
                  <a:txBody>
                    <a:bodyPr/>
                    <a:lstStyle/>
                    <a:p>
                      <a:r>
                        <a:rPr lang="en-GB" dirty="0">
                          <a:hlinkClick r:id="rId5"/>
                        </a:rPr>
                        <a:t>NHS Lothian Future Nurse and Midwife Education Programme Intranet site</a:t>
                      </a:r>
                      <a:endParaRPr lang="en-GB" dirty="0"/>
                    </a:p>
                    <a:p>
                      <a:endParaRPr lang="en-GB" dirty="0"/>
                    </a:p>
                    <a:p>
                      <a:endParaRPr lang="en-GB" dirty="0"/>
                    </a:p>
                  </a:txBody>
                  <a:tcPr/>
                </a:tc>
                <a:extLst>
                  <a:ext uri="{0D108BD9-81ED-4DB2-BD59-A6C34878D82A}">
                    <a16:rowId xmlns:a16="http://schemas.microsoft.com/office/drawing/2014/main" val="10001"/>
                  </a:ext>
                </a:extLst>
              </a:tr>
              <a:tr h="881263">
                <a:tc>
                  <a:txBody>
                    <a:bodyPr/>
                    <a:lstStyle/>
                    <a:p>
                      <a:endParaRPr lang="en-GB" dirty="0"/>
                    </a:p>
                  </a:txBody>
                  <a:tcPr/>
                </a:tc>
                <a:tc>
                  <a:txBody>
                    <a:bodyPr/>
                    <a:lstStyle/>
                    <a:p>
                      <a:r>
                        <a:rPr lang="en-GB" dirty="0">
                          <a:hlinkClick r:id="rId6"/>
                        </a:rPr>
                        <a:t>Edinburgh Napier University Mentor Centre:</a:t>
                      </a:r>
                      <a:r>
                        <a:rPr lang="en-GB" baseline="0" dirty="0">
                          <a:hlinkClick r:id="rId6"/>
                        </a:rPr>
                        <a:t> (Practice Learning Hub) representing ENU, Edinburgh University and QMU</a:t>
                      </a:r>
                      <a:endParaRPr lang="en-GB" dirty="0"/>
                    </a:p>
                    <a:p>
                      <a:endParaRPr lang="en-GB" dirty="0"/>
                    </a:p>
                  </a:txBody>
                  <a:tcPr/>
                </a:tc>
                <a:extLst>
                  <a:ext uri="{0D108BD9-81ED-4DB2-BD59-A6C34878D82A}">
                    <a16:rowId xmlns:a16="http://schemas.microsoft.com/office/drawing/2014/main" val="10002"/>
                  </a:ext>
                </a:extLst>
              </a:tr>
              <a:tr h="1145642">
                <a:tc>
                  <a:txBody>
                    <a:bodyPr/>
                    <a:lstStyle/>
                    <a:p>
                      <a:endParaRPr lang="en-GB" dirty="0"/>
                    </a:p>
                  </a:txBody>
                  <a:tcPr/>
                </a:tc>
                <a:tc>
                  <a:txBody>
                    <a:bodyPr/>
                    <a:lstStyle/>
                    <a:p>
                      <a:r>
                        <a:rPr lang="en-GB" dirty="0">
                          <a:hlinkClick r:id="rId7"/>
                        </a:rPr>
                        <a:t>PEF/CHEF newsletter</a:t>
                      </a:r>
                      <a:endParaRPr lang="en-GB" dirty="0"/>
                    </a:p>
                    <a:p>
                      <a:endParaRPr lang="en-GB" dirty="0"/>
                    </a:p>
                    <a:p>
                      <a:endParaRPr lang="en-GB" dirty="0"/>
                    </a:p>
                    <a:p>
                      <a:endParaRPr lang="en-GB" dirty="0"/>
                    </a:p>
                  </a:txBody>
                  <a:tcPr/>
                </a:tc>
                <a:extLst>
                  <a:ext uri="{0D108BD9-81ED-4DB2-BD59-A6C34878D82A}">
                    <a16:rowId xmlns:a16="http://schemas.microsoft.com/office/drawing/2014/main" val="10003"/>
                  </a:ext>
                </a:extLst>
              </a:tr>
              <a:tr h="632204">
                <a:tc>
                  <a:txBody>
                    <a:bodyPr/>
                    <a:lstStyle/>
                    <a:p>
                      <a:endParaRPr lang="en-GB" dirty="0"/>
                    </a:p>
                  </a:txBody>
                  <a:tcPr/>
                </a:tc>
                <a:tc>
                  <a:txBody>
                    <a:bodyPr/>
                    <a:lstStyle/>
                    <a:p>
                      <a:r>
                        <a:rPr lang="en-GB" dirty="0"/>
                        <a:t>1:1</a:t>
                      </a:r>
                      <a:r>
                        <a:rPr lang="en-GB" baseline="0" dirty="0"/>
                        <a:t> support from your  local PEF/CHEF</a:t>
                      </a:r>
                      <a:endParaRPr lang="en-GB" dirty="0"/>
                    </a:p>
                  </a:txBody>
                  <a:tcPr/>
                </a:tc>
                <a:extLst>
                  <a:ext uri="{0D108BD9-81ED-4DB2-BD59-A6C34878D82A}">
                    <a16:rowId xmlns:a16="http://schemas.microsoft.com/office/drawing/2014/main" val="10004"/>
                  </a:ext>
                </a:extLst>
              </a:tr>
              <a:tr h="632204">
                <a:tc>
                  <a:txBody>
                    <a:bodyPr/>
                    <a:lstStyle/>
                    <a:p>
                      <a:endParaRPr lang="en-GB" dirty="0"/>
                    </a:p>
                  </a:txBody>
                  <a:tcPr/>
                </a:tc>
                <a:tc>
                  <a:txBody>
                    <a:bodyPr/>
                    <a:lstStyle/>
                    <a:p>
                      <a:r>
                        <a:rPr lang="en-GB" dirty="0"/>
                        <a:t>Ongoing</a:t>
                      </a:r>
                      <a:r>
                        <a:rPr lang="en-GB" baseline="0" dirty="0"/>
                        <a:t> CPD opportunities for practice supervisors and practice assessors  arranged by PEF/CHEF team</a:t>
                      </a:r>
                      <a:endParaRPr lang="en-GB" dirty="0"/>
                    </a:p>
                  </a:txBody>
                  <a:tcPr/>
                </a:tc>
                <a:extLst>
                  <a:ext uri="{0D108BD9-81ED-4DB2-BD59-A6C34878D82A}">
                    <a16:rowId xmlns:a16="http://schemas.microsoft.com/office/drawing/2014/main" val="10005"/>
                  </a:ext>
                </a:extLst>
              </a:tr>
            </a:tbl>
          </a:graphicData>
        </a:graphic>
      </p:graphicFrame>
      <p:pic>
        <p:nvPicPr>
          <p:cNvPr id="5" name="Picture 1"/>
          <p:cNvPicPr>
            <a:picLocks noChangeAspect="1" noChangeArrowheads="1"/>
          </p:cNvPicPr>
          <p:nvPr/>
        </p:nvPicPr>
        <p:blipFill>
          <a:blip r:embed="rId8" cstate="print"/>
          <a:srcRect/>
          <a:stretch>
            <a:fillRect/>
          </a:stretch>
        </p:blipFill>
        <p:spPr bwMode="auto">
          <a:xfrm>
            <a:off x="7524328" y="188640"/>
            <a:ext cx="1333500" cy="1403350"/>
          </a:xfrm>
          <a:prstGeom prst="rect">
            <a:avLst/>
          </a:prstGeom>
          <a:noFill/>
        </p:spPr>
      </p:pic>
      <p:pic>
        <p:nvPicPr>
          <p:cNvPr id="6" name="Content Placeholder 6" descr="pyramid-5033767__340.png"/>
          <p:cNvPicPr>
            <a:picLocks noChangeAspect="1"/>
          </p:cNvPicPr>
          <p:nvPr/>
        </p:nvPicPr>
        <p:blipFill>
          <a:blip r:embed="rId9" cstate="print"/>
          <a:stretch>
            <a:fillRect/>
          </a:stretch>
        </p:blipFill>
        <p:spPr>
          <a:xfrm>
            <a:off x="539552" y="5589240"/>
            <a:ext cx="1440160" cy="1080120"/>
          </a:xfrm>
          <a:prstGeom prst="rect">
            <a:avLst/>
          </a:prstGeom>
          <a:ln w="12700">
            <a:solidFill>
              <a:srgbClr val="0070C0"/>
            </a:solidFill>
          </a:ln>
        </p:spPr>
      </p:pic>
      <p:pic>
        <p:nvPicPr>
          <p:cNvPr id="7" name="Picture 6"/>
          <p:cNvPicPr/>
          <p:nvPr/>
        </p:nvPicPr>
        <p:blipFill>
          <a:blip r:embed="rId10" cstate="print"/>
          <a:srcRect/>
          <a:stretch>
            <a:fillRect/>
          </a:stretch>
        </p:blipFill>
        <p:spPr bwMode="auto">
          <a:xfrm>
            <a:off x="683568" y="4437112"/>
            <a:ext cx="1152128" cy="1008112"/>
          </a:xfrm>
          <a:prstGeom prst="rect">
            <a:avLst/>
          </a:prstGeom>
          <a:noFill/>
          <a:ln w="12700">
            <a:solidFill>
              <a:srgbClr val="0070C0"/>
            </a:solidFill>
            <a:miter lim="800000"/>
            <a:headEnd/>
            <a:tailEnd/>
          </a:ln>
        </p:spPr>
      </p:pic>
      <p:pic>
        <p:nvPicPr>
          <p:cNvPr id="8" name="Picture 7"/>
          <p:cNvPicPr/>
          <p:nvPr/>
        </p:nvPicPr>
        <p:blipFill>
          <a:blip r:embed="rId11" cstate="print"/>
          <a:srcRect/>
          <a:stretch>
            <a:fillRect/>
          </a:stretch>
        </p:blipFill>
        <p:spPr bwMode="auto">
          <a:xfrm>
            <a:off x="539553" y="3573016"/>
            <a:ext cx="1512168" cy="576064"/>
          </a:xfrm>
          <a:prstGeom prst="rect">
            <a:avLst/>
          </a:prstGeom>
          <a:noFill/>
          <a:ln w="12700">
            <a:solidFill>
              <a:srgbClr val="0070C0"/>
            </a:solidFill>
            <a:miter lim="800000"/>
            <a:headEnd/>
            <a:tailEnd/>
          </a:ln>
        </p:spPr>
      </p:pic>
      <p:pic>
        <p:nvPicPr>
          <p:cNvPr id="9" name="Picture 8"/>
          <p:cNvPicPr/>
          <p:nvPr/>
        </p:nvPicPr>
        <p:blipFill>
          <a:blip r:embed="rId12" cstate="print"/>
          <a:srcRect/>
          <a:stretch>
            <a:fillRect/>
          </a:stretch>
        </p:blipFill>
        <p:spPr bwMode="auto">
          <a:xfrm>
            <a:off x="539552" y="2420888"/>
            <a:ext cx="1512168" cy="936104"/>
          </a:xfrm>
          <a:prstGeom prst="rect">
            <a:avLst/>
          </a:prstGeom>
          <a:noFill/>
          <a:ln w="12700">
            <a:solidFill>
              <a:srgbClr val="0070C0"/>
            </a:solidFill>
            <a:miter lim="800000"/>
            <a:headEnd/>
            <a:tailEnd/>
          </a:ln>
        </p:spPr>
      </p:pic>
      <p:pic>
        <p:nvPicPr>
          <p:cNvPr id="10" name="Audio 9">
            <a:hlinkClick r:id="" action="ppaction://media"/>
            <a:extLst>
              <a:ext uri="{FF2B5EF4-FFF2-40B4-BE49-F238E27FC236}">
                <a16:creationId xmlns:a16="http://schemas.microsoft.com/office/drawing/2014/main" id="{6F95832C-9242-42A7-9477-6C19A5EF44A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6032500"/>
            <a:ext cx="609600" cy="609600"/>
          </a:xfrm>
          <a:prstGeom prst="rect">
            <a:avLst/>
          </a:prstGeom>
        </p:spPr>
      </p:pic>
    </p:spTree>
  </p:cSld>
  <p:clrMapOvr>
    <a:masterClrMapping/>
  </p:clrMapOvr>
  <p:transition advTm="3714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Next steps........... </a:t>
            </a:r>
          </a:p>
        </p:txBody>
      </p:sp>
      <p:sp>
        <p:nvSpPr>
          <p:cNvPr id="3" name="Content Placeholder 2"/>
          <p:cNvSpPr>
            <a:spLocks noGrp="1"/>
          </p:cNvSpPr>
          <p:nvPr>
            <p:ph idx="1"/>
          </p:nvPr>
        </p:nvSpPr>
        <p:spPr>
          <a:xfrm>
            <a:off x="179512" y="1412776"/>
            <a:ext cx="4752528" cy="4997152"/>
          </a:xfrm>
        </p:spPr>
        <p:txBody>
          <a:bodyPr>
            <a:normAutofit/>
          </a:bodyPr>
          <a:lstStyle/>
          <a:p>
            <a:pPr algn="ctr">
              <a:buNone/>
            </a:pPr>
            <a:r>
              <a:rPr lang="en-GB" sz="2000" dirty="0"/>
              <a:t>Complete record and guide including self assessment</a:t>
            </a:r>
          </a:p>
          <a:p>
            <a:pPr algn="ctr">
              <a:buNone/>
            </a:pPr>
            <a:endParaRPr lang="en-GB" sz="2000" dirty="0"/>
          </a:p>
          <a:p>
            <a:pPr algn="ctr">
              <a:buNone/>
            </a:pPr>
            <a:endParaRPr lang="en-GB" sz="2000" dirty="0"/>
          </a:p>
          <a:p>
            <a:pPr algn="ctr">
              <a:buNone/>
            </a:pPr>
            <a:r>
              <a:rPr lang="en-GB" sz="2000" dirty="0"/>
              <a:t>Identify learning needs &amp; access learning</a:t>
            </a:r>
          </a:p>
          <a:p>
            <a:pPr algn="ctr">
              <a:buNone/>
            </a:pPr>
            <a:r>
              <a:rPr lang="en-GB" sz="2000" dirty="0"/>
              <a:t>resources to complete your preparation</a:t>
            </a:r>
          </a:p>
          <a:p>
            <a:pPr algn="ctr">
              <a:buNone/>
            </a:pPr>
            <a:endParaRPr lang="en-GB" sz="2000" dirty="0"/>
          </a:p>
          <a:p>
            <a:pPr algn="ctr">
              <a:buNone/>
            </a:pPr>
            <a:r>
              <a:rPr lang="en-GB" sz="2000" dirty="0"/>
              <a:t>Attend practice assessor workshop, ask line manager to update e-roster if applicable</a:t>
            </a:r>
          </a:p>
          <a:p>
            <a:pPr algn="ctr">
              <a:buNone/>
            </a:pPr>
            <a:endParaRPr lang="en-GB" sz="2000" dirty="0"/>
          </a:p>
          <a:p>
            <a:pPr algn="ctr">
              <a:buNone/>
            </a:pPr>
            <a:r>
              <a:rPr lang="en-GB" sz="2000" dirty="0"/>
              <a:t>Work with students as a practice assessor with support from more experienced PA/line manager and PEF/CHEF</a:t>
            </a:r>
          </a:p>
          <a:p>
            <a:pPr algn="ctr">
              <a:buNone/>
            </a:pPr>
            <a:endParaRPr lang="en-GB" sz="2000" dirty="0"/>
          </a:p>
        </p:txBody>
      </p:sp>
      <p:pic>
        <p:nvPicPr>
          <p:cNvPr id="4" name="Picture 1"/>
          <p:cNvPicPr>
            <a:picLocks noChangeAspect="1" noChangeArrowheads="1"/>
          </p:cNvPicPr>
          <p:nvPr/>
        </p:nvPicPr>
        <p:blipFill>
          <a:blip r:embed="rId6" cstate="print"/>
          <a:srcRect/>
          <a:stretch>
            <a:fillRect/>
          </a:stretch>
        </p:blipFill>
        <p:spPr bwMode="auto">
          <a:xfrm>
            <a:off x="7524328" y="188640"/>
            <a:ext cx="1333500" cy="1403350"/>
          </a:xfrm>
          <a:prstGeom prst="rect">
            <a:avLst/>
          </a:prstGeom>
          <a:noFill/>
        </p:spPr>
      </p:pic>
      <p:pic>
        <p:nvPicPr>
          <p:cNvPr id="1026" name="Picture 2" descr="C:\Users\christine.strange\AppData\Local\Microsoft\Windows\INetCache\IE\DBIBYBF0\4282241642_a2a93ddf2e_b[1].jpg"/>
          <p:cNvPicPr>
            <a:picLocks noChangeAspect="1" noChangeArrowheads="1"/>
          </p:cNvPicPr>
          <p:nvPr/>
        </p:nvPicPr>
        <p:blipFill>
          <a:blip r:embed="rId7" cstate="print"/>
          <a:srcRect/>
          <a:stretch>
            <a:fillRect/>
          </a:stretch>
        </p:blipFill>
        <p:spPr bwMode="auto">
          <a:xfrm>
            <a:off x="5724128" y="2106811"/>
            <a:ext cx="2592288" cy="3143838"/>
          </a:xfrm>
          <a:prstGeom prst="rect">
            <a:avLst/>
          </a:prstGeom>
          <a:noFill/>
          <a:ln>
            <a:solidFill>
              <a:schemeClr val="bg1"/>
            </a:solidFill>
            <a:miter lim="800000"/>
          </a:ln>
          <a:scene3d>
            <a:camera prst="orthographicFront"/>
            <a:lightRig rig="flat" dir="t"/>
          </a:scene3d>
          <a:sp3d>
            <a:bevelT/>
          </a:sp3d>
        </p:spPr>
      </p:pic>
      <p:sp>
        <p:nvSpPr>
          <p:cNvPr id="11" name="Down Arrow 10"/>
          <p:cNvSpPr/>
          <p:nvPr/>
        </p:nvSpPr>
        <p:spPr>
          <a:xfrm>
            <a:off x="2551332" y="4559947"/>
            <a:ext cx="216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3"/>
          <p:cNvSpPr/>
          <p:nvPr/>
        </p:nvSpPr>
        <p:spPr>
          <a:xfrm>
            <a:off x="2551332" y="3513408"/>
            <a:ext cx="216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a:off x="2555776" y="2283204"/>
            <a:ext cx="216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148064" y="5517232"/>
            <a:ext cx="3779912" cy="1200329"/>
          </a:xfrm>
          <a:prstGeom prst="rect">
            <a:avLst/>
          </a:prstGeom>
          <a:solidFill>
            <a:srgbClr val="0070C0">
              <a:alpha val="69000"/>
            </a:srgbClr>
          </a:solidFill>
          <a:scene3d>
            <a:camera prst="orthographicFront"/>
            <a:lightRig rig="threePt" dir="t"/>
          </a:scene3d>
          <a:sp3d>
            <a:bevelT/>
            <a:bevelB/>
          </a:sp3d>
        </p:spPr>
        <p:txBody>
          <a:bodyPr wrap="square" rtlCol="0">
            <a:spAutoFit/>
          </a:bodyPr>
          <a:lstStyle/>
          <a:p>
            <a:r>
              <a:rPr lang="en-GB" dirty="0"/>
              <a:t>Workshops will offer an opportunity for shared learning and discussion between new practice assessors, will be facilitated by the PEF/CHEF team</a:t>
            </a:r>
          </a:p>
        </p:txBody>
      </p:sp>
      <p:pic>
        <p:nvPicPr>
          <p:cNvPr id="12" name="Audio 11">
            <a:hlinkClick r:id="" action="ppaction://media"/>
            <a:extLst>
              <a:ext uri="{FF2B5EF4-FFF2-40B4-BE49-F238E27FC236}">
                <a16:creationId xmlns:a16="http://schemas.microsoft.com/office/drawing/2014/main" id="{B263351C-F724-4073-9089-E8F7A101CBE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p:transition advTm="792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2"/>
                </p:tgtEl>
              </p:cMediaNode>
            </p:audio>
          </p:childTnLst>
        </p:cTn>
      </p:par>
    </p:tnLst>
    <p:bldLst>
      <p:bldP spid="3" grpId="0" uiExpand="1" build="p"/>
      <p:bldP spid="11" grpId="0" animBg="1"/>
      <p:bldP spid="14" grpId="0" animBg="1"/>
      <p:bldP spid="15"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1.2|10.8|16.3|19|9.2|6.9|13.5|2.1"/>
</p:tagLst>
</file>

<file path=ppt/tags/tag3.xml><?xml version="1.0" encoding="utf-8"?>
<p:tagLst xmlns:a="http://schemas.openxmlformats.org/drawingml/2006/main" xmlns:r="http://schemas.openxmlformats.org/officeDocument/2006/relationships" xmlns:p="http://schemas.openxmlformats.org/presentationml/2006/main">
  <p:tag name="TIMING" val="|1.9"/>
</p:tagLst>
</file>

<file path=ppt/tags/tag4.xml><?xml version="1.0" encoding="utf-8"?>
<p:tagLst xmlns:a="http://schemas.openxmlformats.org/drawingml/2006/main" xmlns:r="http://schemas.openxmlformats.org/officeDocument/2006/relationships" xmlns:p="http://schemas.openxmlformats.org/presentationml/2006/main">
  <p:tag name="TIMING" val="|16.7|2.1"/>
</p:tagLst>
</file>

<file path=ppt/tags/tag5.xml><?xml version="1.0" encoding="utf-8"?>
<p:tagLst xmlns:a="http://schemas.openxmlformats.org/drawingml/2006/main" xmlns:r="http://schemas.openxmlformats.org/officeDocument/2006/relationships" xmlns:p="http://schemas.openxmlformats.org/presentationml/2006/main">
  <p:tag name="TIMING" val="|8.5|14.2|8.4|19.7|1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2C13628F6EBE4B9016109FB4E0AC71" ma:contentTypeVersion="2" ma:contentTypeDescription="Create a new document." ma:contentTypeScope="" ma:versionID="66f5aebbca4995d4f59517be562aecb1">
  <xsd:schema xmlns:xsd="http://www.w3.org/2001/XMLSchema" xmlns:xs="http://www.w3.org/2001/XMLSchema" xmlns:p="http://schemas.microsoft.com/office/2006/metadata/properties" xmlns:ns1="http://schemas.microsoft.com/sharepoint/v3" targetNamespace="http://schemas.microsoft.com/office/2006/metadata/properties" ma:root="true" ma:fieldsID="4dcce58c87e9fcebab8021569449a8d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FC0250-C0E0-4BC6-9A9C-F06D6BC6DD26}">
  <ds:schemaRefs>
    <ds:schemaRef ds:uri="http://schemas.microsoft.com/office/2006/metadata/properties"/>
    <ds:schemaRef ds:uri="http://schemas.microsoft.com/office/2006/documentManagement/types"/>
    <ds:schemaRef ds:uri="http://purl.org/dc/dcmitype/"/>
    <ds:schemaRef ds:uri="http://www.w3.org/XML/1998/namespace"/>
    <ds:schemaRef ds:uri="http://schemas.openxmlformats.org/package/2006/metadata/core-properties"/>
    <ds:schemaRef ds:uri="http://purl.org/dc/terms/"/>
    <ds:schemaRef ds:uri="http://purl.org/dc/elements/1.1/"/>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857AD5C2-01A6-46BA-A30C-E434872D4EE7}">
  <ds:schemaRefs>
    <ds:schemaRef ds:uri="http://schemas.microsoft.com/sharepoint/v3/contenttype/forms"/>
  </ds:schemaRefs>
</ds:datastoreItem>
</file>

<file path=customXml/itemProps3.xml><?xml version="1.0" encoding="utf-8"?>
<ds:datastoreItem xmlns:ds="http://schemas.openxmlformats.org/officeDocument/2006/customXml" ds:itemID="{6CE93816-D3F6-4077-A1AF-550B048C828E}"/>
</file>

<file path=docProps/app.xml><?xml version="1.0" encoding="utf-8"?>
<Properties xmlns="http://schemas.openxmlformats.org/officeDocument/2006/extended-properties" xmlns:vt="http://schemas.openxmlformats.org/officeDocument/2006/docPropsVTypes">
  <Template/>
  <TotalTime>4162</TotalTime>
  <Words>1816</Words>
  <Application>Microsoft Office PowerPoint</Application>
  <PresentationFormat>On-screen Show (4:3)</PresentationFormat>
  <Paragraphs>124</Paragraphs>
  <Slides>11</Slides>
  <Notes>11</Notes>
  <HiddenSlides>0</HiddenSlides>
  <MMClips>11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vt:i4>
      </vt:variant>
    </vt:vector>
  </HeadingPairs>
  <TitlesOfParts>
    <vt:vector size="16" baseType="lpstr">
      <vt:lpstr>Arial</vt:lpstr>
      <vt:lpstr>Calibri</vt:lpstr>
      <vt:lpstr>Wingdings</vt:lpstr>
      <vt:lpstr>Office Theme</vt:lpstr>
      <vt:lpstr>1_Office Theme</vt:lpstr>
      <vt:lpstr>Practice Assessor Preparation</vt:lpstr>
      <vt:lpstr>Your Journey This Far</vt:lpstr>
      <vt:lpstr>Part 2 Standards for Student Supervision and Assessment (NMC 2018) </vt:lpstr>
      <vt:lpstr>Your Steps to becoming a practice assessor.......</vt:lpstr>
      <vt:lpstr>Complete the Reflective Self Assessment tool for Practice Assessors</vt:lpstr>
      <vt:lpstr>PowerPoint Presentation</vt:lpstr>
      <vt:lpstr>NES Learning Resource</vt:lpstr>
      <vt:lpstr>NHS Lothian resources to support you throughout your journey</vt:lpstr>
      <vt:lpstr>Next steps........... </vt:lpstr>
      <vt:lpstr>Practice Assessor Workshop</vt:lpstr>
      <vt:lpstr>PowerPoint Presentation</vt:lpstr>
    </vt:vector>
  </TitlesOfParts>
  <Company>NHS Lothian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 Supervisor Preparation</dc:title>
  <dc:creator>Jennifer Traynor</dc:creator>
  <cp:lastModifiedBy>MacArthur, Juliet</cp:lastModifiedBy>
  <cp:revision>404</cp:revision>
  <dcterms:created xsi:type="dcterms:W3CDTF">2020-08-12T10:24:30Z</dcterms:created>
  <dcterms:modified xsi:type="dcterms:W3CDTF">2021-02-05T15:56:23Z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0x010100832C13628F6EBE4B9016109FB4E0AC71</vt:lpwstr>
  </property>
</Properties>
</file>