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1032" r:id="rId2"/>
    <p:sldId id="1050" r:id="rId3"/>
    <p:sldId id="1067" r:id="rId4"/>
    <p:sldId id="1053" r:id="rId5"/>
    <p:sldId id="1068" r:id="rId6"/>
    <p:sldId id="269" r:id="rId7"/>
    <p:sldId id="1060" r:id="rId8"/>
    <p:sldId id="1059" r:id="rId9"/>
    <p:sldId id="1055" r:id="rId10"/>
    <p:sldId id="258" r:id="rId11"/>
    <p:sldId id="264" r:id="rId12"/>
    <p:sldId id="1065" r:id="rId13"/>
    <p:sldId id="1063" r:id="rId14"/>
    <p:sldId id="1062" r:id="rId15"/>
    <p:sldId id="1044" r:id="rId16"/>
    <p:sldId id="1064" r:id="rId17"/>
    <p:sldId id="1066" r:id="rId18"/>
    <p:sldId id="1041" r:id="rId19"/>
    <p:sldId id="1048" r:id="rId20"/>
    <p:sldId id="1045" r:id="rId21"/>
    <p:sldId id="260" r:id="rId22"/>
    <p:sldId id="103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118" autoAdjust="0"/>
  </p:normalViewPr>
  <p:slideViewPr>
    <p:cSldViewPr snapToGrid="0">
      <p:cViewPr varScale="1">
        <p:scale>
          <a:sx n="80" d="100"/>
          <a:sy n="80" d="100"/>
        </p:scale>
        <p:origin x="1758" y="96"/>
      </p:cViewPr>
      <p:guideLst/>
    </p:cSldViewPr>
  </p:slideViewPr>
  <p:notesTextViewPr>
    <p:cViewPr>
      <p:scale>
        <a:sx n="150" d="100"/>
        <a:sy n="15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587B5-D7D8-4B18-85C7-81C8B9AD83D5}" type="datetimeFigureOut">
              <a:rPr lang="en-GB" smtClean="0"/>
              <a:t>29/07/2026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768B50-C663-400B-8808-54BB1611C901}" type="slidenum">
              <a:rPr lang="en-GB" smtClean="0"/>
              <a:t>‹#›</a:t>
            </a:fld>
            <a:endParaRPr lang="en-GB"/>
          </a:p>
        </p:txBody>
      </p:sp>
    </p:spTree>
    <p:extLst>
      <p:ext uri="{BB962C8B-B14F-4D97-AF65-F5344CB8AC3E}">
        <p14:creationId xmlns:p14="http://schemas.microsoft.com/office/powerpoint/2010/main" val="3046112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838" y="808038"/>
            <a:ext cx="7185026" cy="4041775"/>
          </a:xfrm>
        </p:spPr>
      </p:sp>
      <p:sp>
        <p:nvSpPr>
          <p:cNvPr id="3" name="Notes Placeholder 2"/>
          <p:cNvSpPr>
            <a:spLocks noGrp="1"/>
          </p:cNvSpPr>
          <p:nvPr>
            <p:ph type="body" idx="1"/>
          </p:nvPr>
        </p:nvSpPr>
        <p:spPr/>
        <p:txBody>
          <a:bodyPr/>
          <a:lstStyle/>
          <a:p>
            <a:endParaRPr lang="en-GB" dirty="0"/>
          </a:p>
          <a:p>
            <a:r>
              <a:rPr lang="en-GB" dirty="0"/>
              <a:t>This booklet covers all the slides in the power point presentation.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booklet and power point can be accessed from </a:t>
            </a:r>
            <a:r>
              <a:rPr lang="en-GB" b="0" dirty="0"/>
              <a:t>the Resource section on the Lifelines Facilitators 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Please note </a:t>
            </a:r>
            <a:r>
              <a:rPr lang="en-GB" b="0" dirty="0"/>
              <a:t>though that the Facilitators page will be replaced by the </a:t>
            </a:r>
            <a:r>
              <a:rPr lang="en-GB" b="1" dirty="0"/>
              <a:t>Dashboard</a:t>
            </a:r>
            <a:r>
              <a:rPr lang="en-GB"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booklet has been created to guide those new to delivering Online sessions and covers all the basics, step-by-step.  Delivering for the first time can seem very daunting, but as time goes on, you’ll find that it is straightforward, and you’ll settle into it.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those more familiar with delivering online, you may only require slides 3 to 7 which cover details individual to a Lifelines session: such as creating the session, co-facilitators and sending the link to delegates.  Even if you are experienced, you may find it useful to have a quick flick through the presentation in case there are any tips that may be beneficial.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For this demo MS Teams was used.  It is similar, but not identical to platforms such as Webex, Google Meet, Zoom etc.</a:t>
            </a:r>
          </a:p>
          <a:p>
            <a:endParaRPr lang="en-GB" dirty="0"/>
          </a:p>
          <a:p>
            <a:pPr marL="171450" indent="-171450">
              <a:buFont typeface="Arial" panose="020B0604020202020204" pitchFamily="34" charset="0"/>
              <a:buChar char="•"/>
            </a:pPr>
            <a:r>
              <a:rPr lang="en-GB" dirty="0">
                <a:highlight>
                  <a:srgbClr val="FFFF00"/>
                </a:highlight>
              </a:rPr>
              <a:t>The demonstration on the power point covers;</a:t>
            </a:r>
          </a:p>
          <a:p>
            <a:pPr marL="171450" indent="-171450">
              <a:buFont typeface="Arial" panose="020B0604020202020204" pitchFamily="34" charset="0"/>
              <a:buChar char="•"/>
            </a:pPr>
            <a:r>
              <a:rPr lang="en-GB" dirty="0">
                <a:highlight>
                  <a:srgbClr val="FFFF00"/>
                </a:highlight>
              </a:rPr>
              <a:t>How to </a:t>
            </a:r>
            <a:r>
              <a:rPr lang="en-GB" dirty="0"/>
              <a:t>create a Teams online session and </a:t>
            </a:r>
            <a:r>
              <a:rPr lang="en-GB" dirty="0">
                <a:solidFill>
                  <a:srgbClr val="FF0000"/>
                </a:solidFill>
                <a:highlight>
                  <a:srgbClr val="FFFF00"/>
                </a:highlight>
              </a:rPr>
              <a:t>send the link directly to delegates. OR once the </a:t>
            </a:r>
            <a:r>
              <a:rPr lang="en-GB" b="0" dirty="0">
                <a:solidFill>
                  <a:srgbClr val="FF0000"/>
                </a:solidFill>
                <a:highlight>
                  <a:srgbClr val="FFFF00"/>
                </a:highlight>
              </a:rPr>
              <a:t>Dashboard is in place, the link will be copied and forwarded by this system.</a:t>
            </a:r>
            <a:r>
              <a:rPr lang="en-GB" dirty="0">
                <a:solidFill>
                  <a:srgbClr val="FF0000"/>
                </a:solidFill>
                <a:highlight>
                  <a:srgbClr val="FFFF00"/>
                </a:highlight>
              </a:rPr>
              <a:t>  </a:t>
            </a:r>
          </a:p>
          <a:p>
            <a:pPr marL="171450" indent="-171450">
              <a:buFont typeface="Arial" panose="020B0604020202020204" pitchFamily="34" charset="0"/>
              <a:buChar char="•"/>
            </a:pPr>
            <a:r>
              <a:rPr lang="en-GB" dirty="0"/>
              <a:t>Highlighting some of the settings you may require.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There are tips added that are useful and are highlighted in the red box on some of the slides.</a:t>
            </a:r>
          </a:p>
          <a:p>
            <a:pPr marL="171450" indent="-171450">
              <a:buFont typeface="Arial" panose="020B0604020202020204" pitchFamily="34" charset="0"/>
              <a:buChar char="•"/>
            </a:pPr>
            <a:r>
              <a:rPr lang="en-GB" dirty="0"/>
              <a:t>Advice that will hopefully assist to make the session run smoothly.  </a:t>
            </a:r>
          </a:p>
          <a:p>
            <a:endParaRPr lang="en-GB" dirty="0"/>
          </a:p>
          <a:p>
            <a:r>
              <a:rPr lang="en-GB" dirty="0"/>
              <a:t>Before you start delivering the modules, ensure that the link to “Lifelines Facilitator Resource area” is embedded on the browser.  The logo for the browser should be on the lower ribbon of your screen.</a:t>
            </a:r>
          </a:p>
          <a:p>
            <a:endParaRPr lang="en-GB" dirty="0"/>
          </a:p>
        </p:txBody>
      </p:sp>
      <p:sp>
        <p:nvSpPr>
          <p:cNvPr id="4" name="Slide Number Placeholder 3"/>
          <p:cNvSpPr>
            <a:spLocks noGrp="1"/>
          </p:cNvSpPr>
          <p:nvPr>
            <p:ph type="sldNum" sz="quarter" idx="10"/>
          </p:nvPr>
        </p:nvSpPr>
        <p:spPr/>
        <p:txBody>
          <a:bodyPr/>
          <a:lstStyle/>
          <a:p>
            <a:pPr>
              <a:defRPr/>
            </a:pPr>
            <a:fld id="{1323A857-9192-4E1A-83AA-9176B5341054}" type="slidenum">
              <a:rPr lang="en-GB" smtClean="0"/>
              <a:pPr>
                <a:defRPr/>
              </a:pPr>
              <a:t>1</a:t>
            </a:fld>
            <a:endParaRPr lang="en-GB"/>
          </a:p>
        </p:txBody>
      </p:sp>
    </p:spTree>
    <p:extLst>
      <p:ext uri="{BB962C8B-B14F-4D97-AF65-F5344CB8AC3E}">
        <p14:creationId xmlns:p14="http://schemas.microsoft.com/office/powerpoint/2010/main" val="3599259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After downloading MS Teams onto your laptop, pin Teams on the bottom bar of the desktop screen.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From this, open Teams, and from the left-hand tab, select the calendar symbol.</a:t>
            </a:r>
          </a:p>
          <a:p>
            <a:endParaRPr lang="en-GB" dirty="0"/>
          </a:p>
          <a:p>
            <a:r>
              <a:rPr lang="en-GB" dirty="0"/>
              <a:t>A small calendar on the left-hand side of the screen will come up.  Use the arrows to select the month that you are running the session.  In this example, June 18</a:t>
            </a:r>
            <a:r>
              <a:rPr lang="en-GB" baseline="30000" dirty="0"/>
              <a:t>th</a:t>
            </a:r>
            <a:r>
              <a:rPr lang="en-GB" dirty="0"/>
              <a:t> has been selected.  Select the week in June that the 18</a:t>
            </a:r>
            <a:r>
              <a:rPr lang="en-GB" baseline="30000" dirty="0"/>
              <a:t>th</a:t>
            </a:r>
            <a:r>
              <a:rPr lang="en-GB" dirty="0"/>
              <a:t> falls on - which is the 3</a:t>
            </a:r>
            <a:r>
              <a:rPr lang="en-GB" baseline="30000" dirty="0"/>
              <a:t>rd</a:t>
            </a:r>
            <a:r>
              <a:rPr lang="en-GB" dirty="0"/>
              <a:t> week.  Click on it and the week will be highlighted.</a:t>
            </a:r>
          </a:p>
          <a:p>
            <a:endParaRPr lang="en-GB" dirty="0"/>
          </a:p>
          <a:p>
            <a:r>
              <a:rPr lang="en-GB" dirty="0"/>
              <a:t>Now look at the large main calendar, that week will be displayed.  Select the day, i.e. Thursday the 18</a:t>
            </a:r>
            <a:r>
              <a:rPr lang="en-GB" baseline="30000" dirty="0"/>
              <a:t>th</a:t>
            </a:r>
            <a:r>
              <a:rPr lang="en-GB" dirty="0"/>
              <a:t>  June and the time you wish to start the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“New” in the top right-hand corner.  The screen will change, as in the second diagram.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schedule will have come up.  The date is displayed.</a:t>
            </a:r>
          </a:p>
        </p:txBody>
      </p:sp>
      <p:sp>
        <p:nvSpPr>
          <p:cNvPr id="4" name="Slide Number Placeholder 3"/>
          <p:cNvSpPr>
            <a:spLocks noGrp="1"/>
          </p:cNvSpPr>
          <p:nvPr>
            <p:ph type="sldNum" sz="quarter" idx="5"/>
          </p:nvPr>
        </p:nvSpPr>
        <p:spPr/>
        <p:txBody>
          <a:bodyPr/>
          <a:lstStyle/>
          <a:p>
            <a:fld id="{0664746F-F889-4F7F-BCD4-01702DED7384}" type="slidenum">
              <a:rPr lang="en-GB" smtClean="0"/>
              <a:t>2</a:t>
            </a:fld>
            <a:endParaRPr lang="en-GB"/>
          </a:p>
        </p:txBody>
      </p:sp>
    </p:spTree>
    <p:extLst>
      <p:ext uri="{BB962C8B-B14F-4D97-AF65-F5344CB8AC3E}">
        <p14:creationId xmlns:p14="http://schemas.microsoft.com/office/powerpoint/2010/main" val="4224032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Give the session a title – for instance, “Module 1” and/or the full title, “Staying Well, Understanding Resilience and Self-care.”</a:t>
            </a:r>
          </a:p>
          <a:p>
            <a:endParaRPr lang="en-GB"/>
          </a:p>
          <a:p>
            <a:r>
              <a:rPr lang="en-GB"/>
              <a:t>At “Invite required attendees” type in </a:t>
            </a:r>
            <a:r>
              <a:rPr lang="en-GB" b="1"/>
              <a:t>your</a:t>
            </a:r>
            <a:r>
              <a:rPr lang="en-GB"/>
              <a:t> email address and any other facilitators that are involved.  This means you all have the same link, and this will be the link which will be sent later to the delegates.  Do </a:t>
            </a:r>
            <a:r>
              <a:rPr lang="en-GB" b="1" u="sng"/>
              <a:t>not</a:t>
            </a:r>
            <a:r>
              <a:rPr lang="en-GB"/>
              <a:t> add the delegates email addresses at this stage.</a:t>
            </a:r>
            <a:endParaRPr lang="en-GB" b="0"/>
          </a:p>
          <a:p>
            <a:endParaRPr lang="en-GB"/>
          </a:p>
          <a:p>
            <a:r>
              <a:rPr lang="en-GB"/>
              <a:t>Adjust the time according to the content you will be covering.  Using this example of Module 1, allow 3 hours for the session.  This will give you time for introductions and ample time for discussions.  Nobody will be upset if you finish a few minutes early, but it is irritating if a session runs-over late.</a:t>
            </a:r>
          </a:p>
          <a:p>
            <a:endParaRPr lang="en-GB"/>
          </a:p>
          <a:p>
            <a:r>
              <a:rPr lang="en-GB"/>
              <a:t>For location select MS Teams.  Ensure the button below reflects this.</a:t>
            </a:r>
          </a:p>
          <a:p>
            <a:endParaRPr lang="en-GB"/>
          </a:p>
          <a:p>
            <a:r>
              <a:rPr lang="en-GB"/>
              <a:t>Just before the next instruction, double check the date and time are correct.  (It sometimes changes!)</a:t>
            </a:r>
          </a:p>
          <a:p>
            <a:endParaRPr lang="en-GB"/>
          </a:p>
          <a:p>
            <a:r>
              <a:rPr lang="en-GB"/>
              <a:t>Click on Options……..</a:t>
            </a:r>
          </a:p>
          <a:p>
            <a:endParaRPr lang="en-GB"/>
          </a:p>
        </p:txBody>
      </p:sp>
      <p:sp>
        <p:nvSpPr>
          <p:cNvPr id="4" name="Slide Number Placeholder 3"/>
          <p:cNvSpPr>
            <a:spLocks noGrp="1"/>
          </p:cNvSpPr>
          <p:nvPr>
            <p:ph type="sldNum" sz="quarter" idx="5"/>
          </p:nvPr>
        </p:nvSpPr>
        <p:spPr/>
        <p:txBody>
          <a:bodyPr/>
          <a:lstStyle/>
          <a:p>
            <a:fld id="{0664746F-F889-4F7F-BCD4-01702DED7384}" type="slidenum">
              <a:rPr lang="en-GB" smtClean="0"/>
              <a:t>3</a:t>
            </a:fld>
            <a:endParaRPr lang="en-GB"/>
          </a:p>
        </p:txBody>
      </p:sp>
    </p:spTree>
    <p:extLst>
      <p:ext uri="{BB962C8B-B14F-4D97-AF65-F5344CB8AC3E}">
        <p14:creationId xmlns:p14="http://schemas.microsoft.com/office/powerpoint/2010/main" val="2226703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Options tab allows you to tailor </a:t>
            </a:r>
          </a:p>
          <a:p>
            <a:pPr marL="171450" indent="-171450">
              <a:buFont typeface="Arial" panose="020B0604020202020204" pitchFamily="34" charset="0"/>
              <a:buChar char="•"/>
            </a:pPr>
            <a:r>
              <a:rPr lang="en-GB" dirty="0"/>
              <a:t>Meeting access, </a:t>
            </a:r>
          </a:p>
          <a:p>
            <a:pPr marL="171450" indent="-171450">
              <a:buFont typeface="Arial" panose="020B0604020202020204" pitchFamily="34" charset="0"/>
              <a:buChar char="•"/>
            </a:pPr>
            <a:r>
              <a:rPr lang="en-GB" dirty="0"/>
              <a:t>Roles, </a:t>
            </a:r>
          </a:p>
          <a:p>
            <a:pPr marL="171450" indent="-171450">
              <a:buFont typeface="Arial" panose="020B0604020202020204" pitchFamily="34" charset="0"/>
              <a:buChar char="•"/>
            </a:pPr>
            <a:r>
              <a:rPr lang="en-GB" dirty="0"/>
              <a:t>Production Tools, </a:t>
            </a:r>
          </a:p>
          <a:p>
            <a:pPr marL="171450" indent="-171450">
              <a:buFont typeface="Arial" panose="020B0604020202020204" pitchFamily="34" charset="0"/>
              <a:buChar char="•"/>
            </a:pPr>
            <a:r>
              <a:rPr lang="en-GB" dirty="0"/>
              <a:t>Participation, </a:t>
            </a:r>
          </a:p>
          <a:p>
            <a:pPr marL="171450" indent="-171450">
              <a:buFont typeface="Arial" panose="020B0604020202020204" pitchFamily="34" charset="0"/>
              <a:buChar char="•"/>
            </a:pPr>
            <a:r>
              <a:rPr lang="en-GB" dirty="0"/>
              <a:t>Recording &amp; transcription, </a:t>
            </a:r>
          </a:p>
          <a:p>
            <a:pPr marL="171450" indent="-171450">
              <a:buFont typeface="Arial" panose="020B0604020202020204" pitchFamily="34" charset="0"/>
              <a:buChar char="•"/>
            </a:pPr>
            <a:r>
              <a:rPr lang="en-GB" dirty="0"/>
              <a:t>Co pilot and other AI, </a:t>
            </a:r>
          </a:p>
          <a:p>
            <a:pPr marL="171450" indent="-171450">
              <a:buFont typeface="Arial" panose="020B0604020202020204" pitchFamily="34" charset="0"/>
              <a:buChar char="•"/>
            </a:pPr>
            <a:r>
              <a:rPr lang="en-GB" dirty="0"/>
              <a:t>Accessibility.  </a:t>
            </a:r>
          </a:p>
          <a:p>
            <a:endParaRPr lang="en-GB" dirty="0"/>
          </a:p>
          <a:p>
            <a:r>
              <a:rPr lang="en-GB" dirty="0"/>
              <a:t>A lot of these options you </a:t>
            </a:r>
            <a:r>
              <a:rPr lang="en-GB" u="sng" dirty="0"/>
              <a:t>do not need</a:t>
            </a:r>
            <a:r>
              <a:rPr lang="en-GB" u="none" dirty="0"/>
              <a:t> to alter, therefore we have not shown them</a:t>
            </a:r>
            <a:r>
              <a:rPr lang="en-GB" dirty="0"/>
              <a:t>. The ones suggested to alter, are shown . The ones that are not mentioned have not been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term “Organiser” in Teams, is </a:t>
            </a:r>
            <a:r>
              <a:rPr lang="en-GB" u="sng" dirty="0"/>
              <a:t>you</a:t>
            </a:r>
            <a:r>
              <a:rPr lang="en-GB" dirty="0"/>
              <a:t> as a </a:t>
            </a:r>
            <a:r>
              <a:rPr lang="en-GB" b="1" dirty="0"/>
              <a:t>Facilitator </a:t>
            </a:r>
            <a:r>
              <a:rPr lang="en-GB" b="0" dirty="0"/>
              <a:t>who has set up the session.</a:t>
            </a:r>
            <a:r>
              <a:rPr lang="en-GB"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The term “Co-organiser” or “Presenter” in Teams refers to additional </a:t>
            </a:r>
            <a:r>
              <a:rPr lang="en-GB" b="1" dirty="0"/>
              <a:t>facilitator/s</a:t>
            </a:r>
            <a:r>
              <a:rPr lang="en-GB" b="0" dirty="0"/>
              <a:t> who are taking a proactive role in the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This proactive role may be;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p>
          <a:p>
            <a:pPr marL="171450" indent="-171450">
              <a:buFont typeface="Arial" panose="020B0604020202020204" pitchFamily="34" charset="0"/>
              <a:buChar char="•"/>
            </a:pPr>
            <a:r>
              <a:rPr lang="en-GB" b="0" dirty="0"/>
              <a:t>Delivering some of the exercises </a:t>
            </a:r>
            <a:r>
              <a:rPr lang="en-GB" dirty="0"/>
              <a:t>e.g. one facilitator leads module 1, 3 &amp; 5, the other facilitator does module 2 &amp; 4. </a:t>
            </a:r>
          </a:p>
          <a:p>
            <a:pPr marL="0" indent="0">
              <a:buFont typeface="Arial" panose="020B0604020202020204" pitchFamily="34" charset="0"/>
              <a:buNone/>
            </a:pPr>
            <a:r>
              <a:rPr lang="en-GB" dirty="0"/>
              <a:t>Or it could be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Whilst someone else is delivering, the 2</a:t>
            </a:r>
            <a:r>
              <a:rPr lang="en-GB" b="0" baseline="30000" dirty="0"/>
              <a:t>nd</a:t>
            </a:r>
            <a:r>
              <a:rPr lang="en-GB" b="0" dirty="0"/>
              <a:t> person is organising all the background work such as admitting </a:t>
            </a:r>
            <a:r>
              <a:rPr lang="en-GB" dirty="0"/>
              <a:t>delegates to the session, allocating delegates to the break-out rooms, opening and closing the break-out rooms, s</a:t>
            </a:r>
            <a:r>
              <a:rPr lang="en-GB" b="0" dirty="0"/>
              <a:t>tarting and stopping module films, running the two independent films in Module 4, and </a:t>
            </a:r>
            <a:r>
              <a:rPr lang="en-GB" dirty="0"/>
              <a:t>overseeing the chat box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 colleague* could do the background work for you if you are new to presenting online. For the first couple of times having someone deal with the tech side of things allows you to concentrate on the materials but in time you should manage this yourself.</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(*Remember anyone that hasn’t been signed off as a facilitator, should not be leading the discussions.)</a:t>
            </a:r>
            <a:endParaRPr lang="en-GB" dirty="0"/>
          </a:p>
          <a:p>
            <a:endParaRPr lang="en-GB" dirty="0"/>
          </a:p>
          <a:p>
            <a:r>
              <a:rPr lang="en-GB" dirty="0"/>
              <a:t>Continue on down the Options page…..</a:t>
            </a: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4</a:t>
            </a:fld>
            <a:endParaRPr lang="en-GB"/>
          </a:p>
        </p:txBody>
      </p:sp>
    </p:spTree>
    <p:extLst>
      <p:ext uri="{BB962C8B-B14F-4D97-AF65-F5344CB8AC3E}">
        <p14:creationId xmlns:p14="http://schemas.microsoft.com/office/powerpoint/2010/main" val="1059849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a:t>Under the heading “Managing access” – add the email addresses of other facilitator/s involved in the session.</a:t>
            </a:r>
          </a:p>
          <a:p>
            <a:pPr marL="0" indent="0">
              <a:buFont typeface="Arial" panose="020B0604020202020204" pitchFamily="34" charset="0"/>
              <a:buNone/>
            </a:pPr>
            <a:endParaRPr lang="en-GB"/>
          </a:p>
          <a:p>
            <a:pPr marL="0" indent="0">
              <a:buFont typeface="Arial" panose="020B0604020202020204" pitchFamily="34" charset="0"/>
              <a:buNone/>
            </a:pPr>
            <a:r>
              <a:rPr lang="en-GB"/>
              <a:t>Continue down checking that under the heading “Participation”, delegates have microphone and camera access.  Please note that in Teams delegates are referred to as attendees. </a:t>
            </a:r>
          </a:p>
          <a:p>
            <a:endParaRPr lang="en-GB"/>
          </a:p>
          <a:p>
            <a:r>
              <a:rPr lang="en-GB"/>
              <a:t>Hit “Apply” in the bottom right-hand corner. </a:t>
            </a:r>
          </a:p>
          <a:p>
            <a:endParaRPr lang="en-GB"/>
          </a:p>
          <a:p>
            <a:r>
              <a:rPr lang="en-GB"/>
              <a:t>The screen will go back and if everything is correct, hit “Send” in the top right-hand corner.  Close down Teams.</a:t>
            </a:r>
          </a:p>
          <a:p>
            <a:endParaRPr lang="en-GB"/>
          </a:p>
          <a:p>
            <a:r>
              <a:rPr lang="en-GB"/>
              <a:t>The additional facilitators will receive an email with an invite.  Once accepted they can do a double check by clicking on the meeting in their Teams calendar (even though it is in the future, it should open-up which shows they have the ability to join.)</a:t>
            </a:r>
          </a:p>
          <a:p>
            <a:endParaRPr lang="en-GB"/>
          </a:p>
        </p:txBody>
      </p:sp>
      <p:sp>
        <p:nvSpPr>
          <p:cNvPr id="4" name="Slide Number Placeholder 3"/>
          <p:cNvSpPr>
            <a:spLocks noGrp="1"/>
          </p:cNvSpPr>
          <p:nvPr>
            <p:ph type="sldNum" sz="quarter" idx="5"/>
          </p:nvPr>
        </p:nvSpPr>
        <p:spPr/>
        <p:txBody>
          <a:bodyPr/>
          <a:lstStyle/>
          <a:p>
            <a:fld id="{0664746F-F889-4F7F-BCD4-01702DED7384}" type="slidenum">
              <a:rPr lang="en-GB" smtClean="0"/>
              <a:t>5</a:t>
            </a:fld>
            <a:endParaRPr lang="en-GB"/>
          </a:p>
        </p:txBody>
      </p:sp>
    </p:spTree>
    <p:extLst>
      <p:ext uri="{BB962C8B-B14F-4D97-AF65-F5344CB8AC3E}">
        <p14:creationId xmlns:p14="http://schemas.microsoft.com/office/powerpoint/2010/main" val="2400770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When it is time to notify the delegates of the session, open the meeting on your Teams calendar and copy the link.</a:t>
            </a:r>
          </a:p>
          <a:p>
            <a:endParaRPr lang="en-GB" sz="1200" dirty="0"/>
          </a:p>
          <a:p>
            <a:r>
              <a:rPr lang="en-GB" sz="1200" dirty="0"/>
              <a:t>NOTE: If the Dashboard is </a:t>
            </a:r>
            <a:r>
              <a:rPr lang="en-GB" sz="1200" u="sng" dirty="0"/>
              <a:t>not in place,</a:t>
            </a:r>
            <a:r>
              <a:rPr lang="en-GB" sz="1200" u="none" dirty="0"/>
              <a:t> </a:t>
            </a:r>
            <a:r>
              <a:rPr lang="en-GB" sz="1200" dirty="0"/>
              <a:t>the link will need to be copied to the joining instructions email.</a:t>
            </a:r>
          </a:p>
          <a:p>
            <a:endParaRPr lang="en-GB" sz="1200" dirty="0"/>
          </a:p>
          <a:p>
            <a:r>
              <a:rPr lang="en-GB" sz="1200" dirty="0"/>
              <a:t>If the DASHBOARD is in operation, copy the link which will be pasted into the Dashboard system when you register the session .</a:t>
            </a:r>
            <a:br>
              <a:rPr lang="en-GB" sz="1200" dirty="0"/>
            </a:br>
            <a:r>
              <a:rPr lang="en-GB" sz="1200" dirty="0"/>
              <a:t>This covered in the next slide. </a:t>
            </a:r>
          </a:p>
          <a:p>
            <a:r>
              <a:rPr lang="en-GB" sz="1200" dirty="0"/>
              <a:t>The link will be included in the </a:t>
            </a:r>
            <a:r>
              <a:rPr lang="en-GB" sz="1200" b="1" dirty="0"/>
              <a:t>email meeting invite</a:t>
            </a:r>
            <a:r>
              <a:rPr lang="en-GB" sz="1200" dirty="0"/>
              <a:t> sent out by the Dashboard and is sent out to all the delegates. </a:t>
            </a:r>
          </a:p>
          <a:p>
            <a:endParaRPr lang="en-GB" sz="1200" dirty="0"/>
          </a:p>
          <a:p>
            <a:r>
              <a:rPr lang="en-GB" sz="1200" dirty="0"/>
              <a:t>This is the link that you will open 15-20 minutes before the session.</a:t>
            </a:r>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6</a:t>
            </a:fld>
            <a:endParaRPr lang="en-GB"/>
          </a:p>
        </p:txBody>
      </p:sp>
    </p:spTree>
    <p:extLst>
      <p:ext uri="{BB962C8B-B14F-4D97-AF65-F5344CB8AC3E}">
        <p14:creationId xmlns:p14="http://schemas.microsoft.com/office/powerpoint/2010/main" val="3328107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When completing the details of the course on the Dashboard, add the Teams link.</a:t>
            </a:r>
          </a:p>
          <a:p>
            <a:endParaRPr lang="en-GB" sz="1200" dirty="0"/>
          </a:p>
          <a:p>
            <a:r>
              <a:rPr lang="en-GB" sz="1200" dirty="0"/>
              <a:t>This means that not only will the meeting link be automatically sent, but all the joining instructions, pre-course materials, survey links etc will also be sent to the delegates.</a:t>
            </a: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7</a:t>
            </a:fld>
            <a:endParaRPr lang="en-GB"/>
          </a:p>
        </p:txBody>
      </p:sp>
    </p:spTree>
    <p:extLst>
      <p:ext uri="{BB962C8B-B14F-4D97-AF65-F5344CB8AC3E}">
        <p14:creationId xmlns:p14="http://schemas.microsoft.com/office/powerpoint/2010/main" val="1313967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day of delivery, open the Teams session and a ribbon of commands at the top of the screen, will be available to all facilitators.</a:t>
            </a:r>
          </a:p>
          <a:p>
            <a:r>
              <a:rPr lang="en-GB" dirty="0"/>
              <a:t>The People symbol can be opened to see who has joined the main room.</a:t>
            </a:r>
          </a:p>
          <a:p>
            <a:r>
              <a:rPr lang="en-GB" dirty="0"/>
              <a:t>The Rooms symbol is for creating the breakout rooms. </a:t>
            </a:r>
          </a:p>
          <a:p>
            <a:r>
              <a:rPr lang="en-GB" dirty="0"/>
              <a:t>A further explanation about the People and Rooms menu is in the </a:t>
            </a:r>
            <a:r>
              <a:rPr lang="en-GB" b="0" dirty="0"/>
              <a:t>next slides</a:t>
            </a:r>
          </a:p>
          <a:p>
            <a:endParaRPr lang="en-GB" b="0" dirty="0"/>
          </a:p>
          <a:p>
            <a:r>
              <a:rPr lang="en-GB" dirty="0"/>
              <a:t>Noe: The delegates do not have the same amount of access and therefore can’t create rooms or share material.</a:t>
            </a:r>
          </a:p>
          <a:p>
            <a:r>
              <a:rPr lang="en-GB" dirty="0"/>
              <a:t>The Chat symbol is for text.</a:t>
            </a:r>
          </a:p>
          <a:p>
            <a:endParaRPr lang="en-GB" dirty="0"/>
          </a:p>
          <a:p>
            <a:r>
              <a:rPr lang="en-GB" dirty="0"/>
              <a:t>As delegates join, ask them to switch on their cameras and by greeting them,  They should respond which indicates their microphone is working.  If they are having camera problems, ask them if the shutter on the laptop cover is possibly closed.  For sound – have they switched on the microphone?</a:t>
            </a:r>
          </a:p>
        </p:txBody>
      </p:sp>
      <p:sp>
        <p:nvSpPr>
          <p:cNvPr id="4" name="Slide Number Placeholder 3"/>
          <p:cNvSpPr>
            <a:spLocks noGrp="1"/>
          </p:cNvSpPr>
          <p:nvPr>
            <p:ph type="sldNum" sz="quarter" idx="5"/>
          </p:nvPr>
        </p:nvSpPr>
        <p:spPr/>
        <p:txBody>
          <a:bodyPr/>
          <a:lstStyle/>
          <a:p>
            <a:fld id="{0664746F-F889-4F7F-BCD4-01702DED7384}" type="slidenum">
              <a:rPr lang="en-GB" smtClean="0"/>
              <a:t>8</a:t>
            </a:fld>
            <a:endParaRPr lang="en-GB"/>
          </a:p>
        </p:txBody>
      </p:sp>
    </p:spTree>
    <p:extLst>
      <p:ext uri="{BB962C8B-B14F-4D97-AF65-F5344CB8AC3E}">
        <p14:creationId xmlns:p14="http://schemas.microsoft.com/office/powerpoint/2010/main" val="1992930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If the “People” tab is open, the names of the delegates joining will appear in a column on the right-hand of the screen.</a:t>
            </a:r>
          </a:p>
          <a:p>
            <a:pPr marL="0" indent="0">
              <a:buNone/>
            </a:pPr>
            <a:endParaRPr lang="en-GB" sz="800" dirty="0"/>
          </a:p>
          <a:p>
            <a:pPr marL="0" indent="0">
              <a:buNone/>
            </a:pPr>
            <a:r>
              <a:rPr lang="en-GB" dirty="0"/>
              <a:t>As they join a sound will alert you so hit “Admit” allowing them to enter the Main room.  You can also “mute” them if there is background noise at their end such as chatter in their office or home.  </a:t>
            </a:r>
          </a:p>
          <a:p>
            <a:pPr marL="0" indent="0">
              <a:buNone/>
            </a:pPr>
            <a:endParaRPr lang="en-GB" sz="800" dirty="0"/>
          </a:p>
          <a:p>
            <a:pPr marL="0" indent="0">
              <a:buNone/>
            </a:pPr>
            <a:r>
              <a:rPr lang="en-GB" dirty="0"/>
              <a:t>When the “People” tab is closed, once the session is underway, the people  icon will still show the total of number of delegates in the main room.  This acts as a good indicator when delegates are coming back from the breakout rooms – you will see the counter go up.  It also lets you know if delegates have dropped-out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Tip: Remember that in the main room, yourself and any other co-facilitators are part of the total!!</a:t>
            </a: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9</a:t>
            </a:fld>
            <a:endParaRPr lang="en-GB"/>
          </a:p>
        </p:txBody>
      </p:sp>
    </p:spTree>
    <p:extLst>
      <p:ext uri="{BB962C8B-B14F-4D97-AF65-F5344CB8AC3E}">
        <p14:creationId xmlns:p14="http://schemas.microsoft.com/office/powerpoint/2010/main" val="2573085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Setting up groups for break-out rooms.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Allocate delegates to rooms, whilst the first part of delivery is playing. </a:t>
            </a:r>
            <a:r>
              <a:rPr lang="en-GB" sz="1200" kern="1200" dirty="0" err="1">
                <a:solidFill>
                  <a:schemeClr val="tx1"/>
                </a:solidFill>
                <a:effectLst/>
                <a:latin typeface="+mn-lt"/>
                <a:ea typeface="+mn-ea"/>
                <a:cs typeface="+mn-cs"/>
              </a:rPr>
              <a:t>i.e</a:t>
            </a:r>
            <a:r>
              <a:rPr lang="en-GB" sz="1200" kern="1200" dirty="0">
                <a:solidFill>
                  <a:schemeClr val="tx1"/>
                </a:solidFill>
                <a:effectLst/>
                <a:latin typeface="+mn-lt"/>
                <a:ea typeface="+mn-ea"/>
                <a:cs typeface="+mn-cs"/>
              </a:rPr>
              <a:t> In module one between the start and 02min:46sec. Either set the rooms up automatically or manually.  Automatically is suitable for delegates who all work in the same area and know each other.  Manual allows you to mix people who are from different areas/different roles etc</a:t>
            </a:r>
            <a:r>
              <a:rPr lang="en-GB" sz="1200" b="1" kern="1200" dirty="0">
                <a:solidFill>
                  <a:schemeClr val="tx1"/>
                </a:solidFill>
                <a:effectLst/>
                <a:latin typeface="+mn-lt"/>
                <a:ea typeface="+mn-ea"/>
                <a:cs typeface="+mn-cs"/>
              </a:rPr>
              <a:t>.  </a:t>
            </a:r>
            <a:endParaRPr lang="en-GB" sz="1200" b="1"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Check</a:t>
            </a:r>
            <a:r>
              <a:rPr lang="en-GB" sz="1200" kern="1200" dirty="0">
                <a:solidFill>
                  <a:schemeClr val="tx1"/>
                </a:solidFill>
                <a:effectLst/>
                <a:latin typeface="+mn-lt"/>
                <a:ea typeface="+mn-ea"/>
                <a:cs typeface="+mn-cs"/>
              </a:rPr>
              <a:t> the section ‘Assign participants’ to make sure everyone has been allocated a room.  Sometimes people coming in from a personal device can’t be allocated a room and this will show up as “Unassigned”.  As they can’t go into a room they will stay in the Main Room during the exercises, and you may need to pop the whole group in the main room (so cancel the room allocation for this group.).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facilitators are in the main room, they should switch off their camera and microphone and mute the volume (making sure you </a:t>
            </a:r>
            <a:r>
              <a:rPr lang="en-GB" sz="1200" b="1" kern="1200" dirty="0">
                <a:solidFill>
                  <a:schemeClr val="tx1"/>
                </a:solidFill>
                <a:effectLst/>
                <a:latin typeface="+mn-lt"/>
                <a:ea typeface="+mn-ea"/>
                <a:cs typeface="+mn-cs"/>
              </a:rPr>
              <a:t>can’t</a:t>
            </a:r>
            <a:r>
              <a:rPr lang="en-GB" sz="1200" kern="1200" dirty="0">
                <a:solidFill>
                  <a:schemeClr val="tx1"/>
                </a:solidFill>
                <a:effectLst/>
                <a:latin typeface="+mn-lt"/>
                <a:ea typeface="+mn-ea"/>
                <a:cs typeface="+mn-cs"/>
              </a:rPr>
              <a:t> hear their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Numbers – it is best to have no more than 16 folk attend a session online, if you have low numbers, reduce the number of rooms rather than have rooms with only small groups such as 2 people.  The smaller the group, the width of discussion is reduced.  If there are only two groups in total, choose two scenarios to allocate.  If time permits</a:t>
            </a:r>
            <a:r>
              <a:rPr lang="en-GB" dirty="0"/>
              <a:t>,</a:t>
            </a:r>
            <a:r>
              <a:rPr lang="en-GB" sz="1200" kern="1200" dirty="0">
                <a:solidFill>
                  <a:schemeClr val="tx1"/>
                </a:solidFill>
                <a:effectLst/>
                <a:latin typeface="+mn-lt"/>
                <a:ea typeface="+mn-ea"/>
                <a:cs typeface="+mn-cs"/>
              </a:rPr>
              <a:t> you can do the third scenario as a whole group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10</a:t>
            </a:fld>
            <a:endParaRPr lang="en-GB"/>
          </a:p>
        </p:txBody>
      </p:sp>
    </p:spTree>
    <p:extLst>
      <p:ext uri="{BB962C8B-B14F-4D97-AF65-F5344CB8AC3E}">
        <p14:creationId xmlns:p14="http://schemas.microsoft.com/office/powerpoint/2010/main" val="2767037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you are ready to start hit “open rooms”.  This will change to “Close rooms” when the groups are in break-out.  Next to this button are symbols.  </a:t>
            </a:r>
          </a:p>
          <a:p>
            <a:r>
              <a:rPr lang="en-GB" dirty="0"/>
              <a:t>The number of rooms has already been set but in case an additional room is required, the+ sign allows you to create rooms.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bin can be used to delete highlighted rooms.</a:t>
            </a:r>
          </a:p>
          <a:p>
            <a:endParaRPr lang="en-GB" dirty="0"/>
          </a:p>
          <a:p>
            <a:r>
              <a:rPr lang="en-GB" dirty="0"/>
              <a:t>The microphone is for texting messages, such as “You have five minutes left” or “Remember to allocate a spokesperson”.</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cog symbol opens up and allows you to set a time be for discussion in the breakout rooms.  Delegates will automatically be returned to the main room after the set time has run. </a:t>
            </a:r>
            <a:r>
              <a:rPr lang="en-GB" sz="1200" b="0" kern="1200" dirty="0">
                <a:solidFill>
                  <a:schemeClr val="tx1"/>
                </a:solidFill>
                <a:effectLst/>
                <a:latin typeface="+mn-lt"/>
                <a:ea typeface="+mn-ea"/>
                <a:cs typeface="+mn-cs"/>
              </a:rPr>
              <a:t>(the advantage of that is that if you get preoccupied, the rooms won’t run on any longer than the maximum time you decided on)  If you decide to close the rooms sooner, by hitting “close rooms” will override the timer</a:t>
            </a:r>
            <a:endParaRPr lang="en-GB" dirty="0"/>
          </a:p>
          <a:p>
            <a:endParaRPr lang="en-GB" sz="1200" dirty="0"/>
          </a:p>
          <a:p>
            <a:r>
              <a:rPr lang="en-GB" sz="1200" dirty="0"/>
              <a:t>If at any time you need to change or move delegates into other rooms, click on their name and select the room. Then click “Assign participants” tab to save.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By clicking on a particular room in the right-hand column, </a:t>
            </a:r>
            <a:r>
              <a:rPr lang="en-GB" sz="1200" dirty="0"/>
              <a:t>it will tell you the delegate’s names in that 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You can ask who is the spokesperson for the group </a:t>
            </a:r>
            <a:r>
              <a:rPr lang="en-GB" sz="1200" b="0" kern="1200" dirty="0" err="1">
                <a:solidFill>
                  <a:schemeClr val="tx1"/>
                </a:solidFill>
                <a:effectLst/>
                <a:latin typeface="+mn-lt"/>
                <a:ea typeface="+mn-ea"/>
                <a:cs typeface="+mn-cs"/>
              </a:rPr>
              <a:t>i.e</a:t>
            </a:r>
            <a:r>
              <a:rPr lang="en-GB" sz="1200" b="0" kern="1200" dirty="0">
                <a:solidFill>
                  <a:schemeClr val="tx1"/>
                </a:solidFill>
                <a:effectLst/>
                <a:latin typeface="+mn-lt"/>
                <a:ea typeface="+mn-ea"/>
                <a:cs typeface="+mn-cs"/>
              </a:rPr>
              <a:t> “In room one, John, Jane, Jack, Jillian and Jason – who is giving us feedback?”</a:t>
            </a: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11</a:t>
            </a:fld>
            <a:endParaRPr lang="en-GB"/>
          </a:p>
        </p:txBody>
      </p:sp>
    </p:spTree>
    <p:extLst>
      <p:ext uri="{BB962C8B-B14F-4D97-AF65-F5344CB8AC3E}">
        <p14:creationId xmlns:p14="http://schemas.microsoft.com/office/powerpoint/2010/main" val="162943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delegates join, select the browser on the lower ribbon of the screen. </a:t>
            </a:r>
          </a:p>
          <a:p>
            <a:endParaRPr lang="en-GB" dirty="0"/>
          </a:p>
          <a:p>
            <a:r>
              <a:rPr lang="en-GB" dirty="0"/>
              <a:t>On the top ribbon open the “Lifelines Facilitator Resource Area” tab.  The home page will open as you can see in the top diagram.</a:t>
            </a:r>
          </a:p>
          <a:p>
            <a:r>
              <a:rPr lang="en-GB" dirty="0"/>
              <a:t>Scroll down to the Module to be shown.  Do not click on the selected module yet.  </a:t>
            </a:r>
          </a:p>
          <a:p>
            <a:r>
              <a:rPr lang="en-GB" dirty="0"/>
              <a:t>Minimise the page.  That means it is sitting in the background (so to speak) for you open when you’re ready to start the session.</a:t>
            </a:r>
          </a:p>
          <a:p>
            <a:endParaRPr lang="en-GB" dirty="0"/>
          </a:p>
          <a:p>
            <a:r>
              <a:rPr lang="en-GB" dirty="0"/>
              <a:t>15 to 20 minutes before the session, join the Teams meeting. </a:t>
            </a:r>
          </a:p>
          <a:p>
            <a:r>
              <a:rPr lang="en-GB" dirty="0"/>
              <a:t>Make sure you switch on your camera and microphone.  </a:t>
            </a:r>
          </a:p>
          <a:p>
            <a:endParaRPr lang="en-GB" dirty="0"/>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12</a:t>
            </a:fld>
            <a:endParaRPr lang="en-GB"/>
          </a:p>
        </p:txBody>
      </p:sp>
    </p:spTree>
    <p:extLst>
      <p:ext uri="{BB962C8B-B14F-4D97-AF65-F5344CB8AC3E}">
        <p14:creationId xmlns:p14="http://schemas.microsoft.com/office/powerpoint/2010/main" val="301248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the introductions and when it is time to start the module, Press “Share” in the top right-hand corner.</a:t>
            </a:r>
          </a:p>
          <a:p>
            <a:r>
              <a:rPr lang="en-GB" dirty="0"/>
              <a:t>Under the heading “Share content”, click on the small screen that has appeared.</a:t>
            </a:r>
          </a:p>
          <a:p>
            <a:endParaRPr lang="en-GB" dirty="0"/>
          </a:p>
          <a:p>
            <a:r>
              <a:rPr lang="en-GB" dirty="0"/>
              <a:t>The main screen will now have a red line framing it.  This means delegates are viewing through your screen.</a:t>
            </a:r>
          </a:p>
          <a:p>
            <a:endParaRPr lang="en-GB" dirty="0"/>
          </a:p>
          <a:p>
            <a:r>
              <a:rPr lang="en-GB" dirty="0"/>
              <a:t>Select the browser you are using on the lower ribbon.  The module page, which was opened earlier, will open up.  </a:t>
            </a:r>
          </a:p>
          <a:p>
            <a:endParaRPr lang="en-GB" dirty="0"/>
          </a:p>
          <a:p>
            <a:r>
              <a:rPr lang="en-GB" dirty="0"/>
              <a:t>On the module you want to show, press on the arrowhead down in the right-hand corner.</a:t>
            </a:r>
          </a:p>
          <a:p>
            <a:r>
              <a:rPr lang="en-GB" dirty="0"/>
              <a:t>This will open to the left and you can press on “extend screen”.</a:t>
            </a:r>
          </a:p>
          <a:p>
            <a:endParaRPr lang="en-GB" dirty="0"/>
          </a:p>
          <a:p>
            <a:r>
              <a:rPr lang="en-GB" dirty="0"/>
              <a:t>This will give “full screen”, and everyone should be able to see the film.</a:t>
            </a:r>
          </a:p>
          <a:p>
            <a:r>
              <a:rPr lang="en-GB" dirty="0"/>
              <a:t>Then select the “Play” arrow on the left-hand corner.</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70EA3B87-B017-4864-B6F0-3F82C6AE6EA2}" type="slidenum">
              <a:rPr lang="en-GB" smtClean="0"/>
              <a:t>13</a:t>
            </a:fld>
            <a:endParaRPr lang="en-GB"/>
          </a:p>
        </p:txBody>
      </p:sp>
    </p:spTree>
    <p:extLst>
      <p:ext uri="{BB962C8B-B14F-4D97-AF65-F5344CB8AC3E}">
        <p14:creationId xmlns:p14="http://schemas.microsoft.com/office/powerpoint/2010/main" val="246493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“Play/Pause” arrowhead is in the bottom left-hand corner of the module film. </a:t>
            </a:r>
          </a:p>
          <a:p>
            <a:endParaRPr lang="en-GB" dirty="0"/>
          </a:p>
          <a:p>
            <a:r>
              <a:rPr lang="en-GB" dirty="0"/>
              <a:t> When you need to stop the module for an exercise and feedback, press “pause”.  Then select “Stop sharing” from the top of the screen.  This will mean that you and the delegates are now back in the Main room.  It is important that you do this in the correct sequence.</a:t>
            </a:r>
          </a:p>
          <a:p>
            <a:endParaRPr lang="en-GB" dirty="0"/>
          </a:p>
          <a:p>
            <a:r>
              <a:rPr lang="en-GB" dirty="0"/>
              <a:t>When you are ready to continue, as before, click “Share”, then click on the small screen and on the film, click “play”.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all modules the films are embedded,  However in module 4, there are two films that are not.  “Nail in the Head” and the “Power of Empathic” listening.  When you require the films, select them from the Resource page.</a:t>
            </a:r>
          </a:p>
          <a:p>
            <a:endParaRPr lang="en-GB" dirty="0"/>
          </a:p>
          <a:p>
            <a:endParaRPr lang="en-GB" dirty="0"/>
          </a:p>
        </p:txBody>
      </p:sp>
      <p:sp>
        <p:nvSpPr>
          <p:cNvPr id="4" name="Slide Number Placeholder 3"/>
          <p:cNvSpPr>
            <a:spLocks noGrp="1"/>
          </p:cNvSpPr>
          <p:nvPr>
            <p:ph type="sldNum" sz="quarter" idx="5"/>
          </p:nvPr>
        </p:nvSpPr>
        <p:spPr/>
        <p:txBody>
          <a:bodyPr/>
          <a:lstStyle/>
          <a:p>
            <a:fld id="{70EA3B87-B017-4864-B6F0-3F82C6AE6EA2}" type="slidenum">
              <a:rPr lang="en-GB" smtClean="0"/>
              <a:t>14</a:t>
            </a:fld>
            <a:endParaRPr lang="en-GB"/>
          </a:p>
        </p:txBody>
      </p:sp>
    </p:spTree>
    <p:extLst>
      <p:ext uri="{BB962C8B-B14F-4D97-AF65-F5344CB8AC3E}">
        <p14:creationId xmlns:p14="http://schemas.microsoft.com/office/powerpoint/2010/main" val="1830242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When you are running Module 4 use the information in the last two slides in conjunction with this one.  This slide explains how to insert the two films within Module 4.  It is a good idea to have a few practices beforehand so as you get used to how it works.</a:t>
            </a:r>
          </a:p>
          <a:p>
            <a:endParaRPr lang="en-GB" b="0" dirty="0"/>
          </a:p>
          <a:p>
            <a:r>
              <a:rPr lang="en-GB" b="0" dirty="0"/>
              <a:t>When selecting Module 4 click on “Share” and you MUST also push the slider to “</a:t>
            </a:r>
            <a:r>
              <a:rPr lang="en-GB" b="1" dirty="0"/>
              <a:t>Insert sound</a:t>
            </a:r>
            <a:r>
              <a:rPr lang="en-GB" b="0" dirty="0"/>
              <a:t>” as whilst you may hear the films, the delegates might not.  Then click on the small screen.</a:t>
            </a:r>
          </a:p>
          <a:p>
            <a:endParaRPr lang="en-GB" b="1" dirty="0"/>
          </a:p>
          <a:p>
            <a:r>
              <a:rPr lang="en-GB" dirty="0"/>
              <a:t>Play the Module 4 session &amp; use the “Pause” button at the appropriate place.  4.39min- </a:t>
            </a:r>
            <a:r>
              <a:rPr lang="en-GB" i="1" dirty="0"/>
              <a:t>Nail in the Head</a:t>
            </a:r>
            <a:r>
              <a:rPr lang="en-GB" dirty="0"/>
              <a:t>,  10.18min- </a:t>
            </a:r>
            <a:r>
              <a:rPr lang="en-GB" i="1" dirty="0"/>
              <a:t>Power of empathic listening</a:t>
            </a:r>
          </a:p>
          <a:p>
            <a:r>
              <a:rPr lang="en-GB" dirty="0"/>
              <a:t>To come out of Module 4, press “ESC” on the keyboard – top left corner.  This will return you to the resources page.  Again, it is important to do this in the correct sequence.</a:t>
            </a:r>
          </a:p>
          <a:p>
            <a:endParaRPr lang="en-GB" dirty="0"/>
          </a:p>
          <a:p>
            <a:r>
              <a:rPr lang="en-GB" dirty="0"/>
              <a:t>To start the films, click on the one you have selected.  Use the “Play” and “Expand” symbols individual to each film.  The films should be left to run to the end.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Stop films when they are finished by using the “Pause” button.  Pressing “Esc” will return you to the Resource page and you can resume by clicking on Module 4 and pressing “share”.</a:t>
            </a:r>
          </a:p>
          <a:p>
            <a:endParaRPr lang="en-GB" dirty="0"/>
          </a:p>
          <a:p>
            <a:endParaRPr lang="en-GB" dirty="0"/>
          </a:p>
          <a:p>
            <a:r>
              <a:rPr lang="en-GB" dirty="0"/>
              <a:t>Remember for group discussions after each film, hit the “Pause” button and then at the top of the screen “Stop Sharing” tab and this will take you to the Main room.  </a:t>
            </a:r>
          </a:p>
          <a:p>
            <a:endParaRPr lang="en-GB" dirty="0"/>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15</a:t>
            </a:fld>
            <a:endParaRPr lang="en-GB"/>
          </a:p>
        </p:txBody>
      </p:sp>
    </p:spTree>
    <p:extLst>
      <p:ext uri="{BB962C8B-B14F-4D97-AF65-F5344CB8AC3E}">
        <p14:creationId xmlns:p14="http://schemas.microsoft.com/office/powerpoint/2010/main" val="1366299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When two or more facilitators are delivering the session – there is a need to hand/swap over “control” of the presentation.</a:t>
            </a:r>
          </a:p>
          <a:p>
            <a:r>
              <a:rPr lang="en-GB" sz="1200" kern="1200" dirty="0">
                <a:solidFill>
                  <a:schemeClr val="tx1"/>
                </a:solidFill>
                <a:effectLst/>
                <a:latin typeface="+mn-lt"/>
                <a:ea typeface="+mn-ea"/>
                <a:cs typeface="+mn-cs"/>
              </a:rPr>
              <a:t>REMEMBER it is important that when setting up the Teams session that the facilitator organising the session has listed any other facilitators taking part (Co-organisers) and given them permissions.  See slides 3 &amp; 5</a:t>
            </a:r>
          </a:p>
          <a:p>
            <a:r>
              <a:rPr lang="en-GB" sz="1200" kern="1200" dirty="0">
                <a:solidFill>
                  <a:schemeClr val="tx1"/>
                </a:solidFill>
                <a:effectLst/>
                <a:latin typeface="+mn-lt"/>
                <a:ea typeface="+mn-ea"/>
                <a:cs typeface="+mn-cs"/>
              </a:rPr>
              <a:t>Before the presentation is open, the </a:t>
            </a:r>
            <a:r>
              <a:rPr lang="en-GB" sz="1200" u="sng" kern="1200" dirty="0">
                <a:solidFill>
                  <a:schemeClr val="tx1"/>
                </a:solidFill>
                <a:effectLst/>
                <a:latin typeface="+mn-lt"/>
                <a:ea typeface="+mn-ea"/>
                <a:cs typeface="+mn-cs"/>
              </a:rPr>
              <a:t>Organiser facilitator‘s</a:t>
            </a:r>
            <a:r>
              <a:rPr lang="en-GB" sz="1200" kern="1200" dirty="0">
                <a:solidFill>
                  <a:schemeClr val="tx1"/>
                </a:solidFill>
                <a:effectLst/>
                <a:latin typeface="+mn-lt"/>
                <a:ea typeface="+mn-ea"/>
                <a:cs typeface="+mn-cs"/>
              </a:rPr>
              <a:t> top ribbon (from left to right) will look like the upper illustration.</a:t>
            </a:r>
          </a:p>
          <a:p>
            <a:r>
              <a:rPr lang="en-GB" sz="1200" kern="1200" dirty="0">
                <a:solidFill>
                  <a:schemeClr val="tx1"/>
                </a:solidFill>
                <a:effectLst/>
                <a:latin typeface="+mn-lt"/>
                <a:ea typeface="+mn-ea"/>
                <a:cs typeface="+mn-cs"/>
              </a:rPr>
              <a:t>Once the presentation opens the </a:t>
            </a:r>
            <a:r>
              <a:rPr lang="en-GB" sz="1200" u="sng" kern="1200" dirty="0">
                <a:solidFill>
                  <a:schemeClr val="tx1"/>
                </a:solidFill>
                <a:effectLst/>
                <a:latin typeface="+mn-lt"/>
                <a:ea typeface="+mn-ea"/>
                <a:cs typeface="+mn-cs"/>
              </a:rPr>
              <a:t>Co-facilitator’s</a:t>
            </a:r>
            <a:r>
              <a:rPr lang="en-GB" sz="1200" kern="1200" dirty="0">
                <a:solidFill>
                  <a:schemeClr val="tx1"/>
                </a:solidFill>
                <a:effectLst/>
                <a:latin typeface="+mn-lt"/>
                <a:ea typeface="+mn-ea"/>
                <a:cs typeface="+mn-cs"/>
              </a:rPr>
              <a:t> ribbon (from the left) will look like the second illustration.  Note they have access to “Take control” and the “Rooms” menu. (See note below)</a:t>
            </a:r>
          </a:p>
          <a:p>
            <a:r>
              <a:rPr lang="en-GB" sz="1200" b="1" kern="1200" dirty="0">
                <a:solidFill>
                  <a:schemeClr val="tx1"/>
                </a:solidFill>
                <a:effectLst/>
                <a:latin typeface="+mn-lt"/>
                <a:ea typeface="+mn-ea"/>
                <a:cs typeface="+mn-cs"/>
              </a:rPr>
              <a:t>Please Note! </a:t>
            </a:r>
            <a:r>
              <a:rPr lang="en-GB" sz="1200" kern="1200" dirty="0">
                <a:solidFill>
                  <a:schemeClr val="tx1"/>
                </a:solidFill>
                <a:effectLst/>
                <a:latin typeface="+mn-lt"/>
                <a:ea typeface="+mn-ea"/>
                <a:cs typeface="+mn-cs"/>
              </a:rPr>
              <a:t>–  The Organiser Facilitator and the Co-facilitator/s </a:t>
            </a:r>
            <a:r>
              <a:rPr lang="en-GB" sz="1200" u="sng" kern="1200" dirty="0">
                <a:solidFill>
                  <a:schemeClr val="tx1"/>
                </a:solidFill>
                <a:effectLst/>
                <a:latin typeface="+mn-lt"/>
                <a:ea typeface="+mn-ea"/>
                <a:cs typeface="+mn-cs"/>
              </a:rPr>
              <a:t>need to be on their organisation’s/service</a:t>
            </a:r>
            <a:r>
              <a:rPr lang="en-GB" sz="1200" kern="1200" dirty="0">
                <a:solidFill>
                  <a:schemeClr val="tx1"/>
                </a:solidFill>
                <a:effectLst/>
                <a:latin typeface="+mn-lt"/>
                <a:ea typeface="+mn-ea"/>
                <a:cs typeface="+mn-cs"/>
              </a:rPr>
              <a:t> MS Teams.  If the co-facilitator is on a personal laptop, the Teams app may NOT give the facility to use “Rooms” therefore the Organiser facilitator will have to run the breakout rooms.  However, the capacity to share the  presentation should be possible.  Check a few days beforehand!!!</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EB945CD2-7366-4579-AF23-A4A1FE87F93B}" type="slidenum">
              <a:rPr lang="en-GB" smtClean="0"/>
              <a:t>16</a:t>
            </a:fld>
            <a:endParaRPr lang="en-GB"/>
          </a:p>
        </p:txBody>
      </p:sp>
    </p:spTree>
    <p:extLst>
      <p:ext uri="{BB962C8B-B14F-4D97-AF65-F5344CB8AC3E}">
        <p14:creationId xmlns:p14="http://schemas.microsoft.com/office/powerpoint/2010/main" val="3971913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When the co-facilitator wishes to present, they click on “Take control” and likewise when the Organiser Facilitator takes their turn, they press “Take control” or “Take back”.</a:t>
            </a:r>
          </a:p>
          <a:p>
            <a:r>
              <a:rPr lang="en-GB" sz="1200" kern="1200" dirty="0">
                <a:solidFill>
                  <a:schemeClr val="tx1"/>
                </a:solidFill>
                <a:effectLst/>
                <a:latin typeface="+mn-lt"/>
                <a:ea typeface="+mn-ea"/>
                <a:cs typeface="+mn-cs"/>
              </a:rPr>
              <a:t>The co-facilitator should be able to set up the breakout rooms, open and close them (slide 10 &amp; 11)  However this may not be possible depending on how the co-facilitator is accessing Teams.  See note on previous slide.</a:t>
            </a:r>
          </a:p>
          <a:p>
            <a:r>
              <a:rPr lang="en-GB" sz="1200" kern="1200" dirty="0">
                <a:solidFill>
                  <a:schemeClr val="tx1"/>
                </a:solidFill>
                <a:effectLst/>
                <a:latin typeface="+mn-lt"/>
                <a:ea typeface="+mn-ea"/>
                <a:cs typeface="+mn-cs"/>
              </a:rPr>
              <a:t>When wanting to stop the presentation, whoever is delivering can click on “Stop sharing/presenting”.  This can be during the session when there is an exercise discussion, and it allows all the delegates to be seen in the main room, or at the very end of the session.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5"/>
          </p:nvPr>
        </p:nvSpPr>
        <p:spPr/>
        <p:txBody>
          <a:bodyPr/>
          <a:lstStyle/>
          <a:p>
            <a:fld id="{B0768B50-C663-400B-8808-54BB1611C901}" type="slidenum">
              <a:rPr lang="en-GB" smtClean="0"/>
              <a:t>17</a:t>
            </a:fld>
            <a:endParaRPr lang="en-GB"/>
          </a:p>
        </p:txBody>
      </p:sp>
    </p:spTree>
    <p:extLst>
      <p:ext uri="{BB962C8B-B14F-4D97-AF65-F5344CB8AC3E}">
        <p14:creationId xmlns:p14="http://schemas.microsoft.com/office/powerpoint/2010/main" val="3088130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Check the laptop is plugged in, wall switch is “on”.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Ask people to have their camera switched on.  If they don’t – ask if there is a problem as to why their camera isn’t 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Keep a list of all those that you expect to attend.  Keep a note beside their names of anything that you need or want to remember, such as job role or that they have to leave five minutes early at the end.  It is a good idea to have the names listed according to groups.  You can circle each person, as they take turn to be spokesperson with the feedback </a:t>
            </a:r>
            <a:endParaRPr lang="en-GB"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dot beside each person’s name indicates that they have provided group feedback or have offered a comment.  You can see who hasn’t spoken and ask them for their views at suitable moments.  Its helpful as it allows quieter delegates to contribute</a:t>
            </a:r>
            <a:endParaRPr lang="en-GB"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Take a note of any links/resources you have said you will send the group over and above the resources, so you can include them in the follow up email.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dirty="0"/>
              <a:t>Have a glass of water to hand!! </a:t>
            </a:r>
          </a:p>
          <a:p>
            <a:endParaRPr lang="en-GB" dirty="0"/>
          </a:p>
          <a:p>
            <a:r>
              <a:rPr lang="en-GB" dirty="0"/>
              <a:t>Amplify personality online – in many ways it is like a radio presentation, so tone and expression need to be increased.</a:t>
            </a:r>
          </a:p>
          <a:p>
            <a:endParaRPr lang="en-GB" dirty="0"/>
          </a:p>
          <a:p>
            <a:r>
              <a:rPr lang="en-GB" dirty="0"/>
              <a:t>Segue – bridging the gaps  – particularly when swapping facilitators.  It can feel a bit broken if there is a silence whilst your colleague is loading the next module or film. “Now I am now going to hand over to Neave who will show you a film about mental health and is produced by….”  or “Whilst Neave is setting up Module 2 consider ways to improve your work setting …” </a:t>
            </a:r>
          </a:p>
          <a:p>
            <a:endParaRPr lang="en-GB" dirty="0"/>
          </a:p>
          <a:p>
            <a:r>
              <a:rPr lang="en-GB" dirty="0"/>
              <a:t>Watchful of upset in delegates. Send a private message at a break if needs be, to check the person is okay.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18</a:t>
            </a:fld>
            <a:endParaRPr lang="en-GB"/>
          </a:p>
        </p:txBody>
      </p:sp>
    </p:spTree>
    <p:extLst>
      <p:ext uri="{BB962C8B-B14F-4D97-AF65-F5344CB8AC3E}">
        <p14:creationId xmlns:p14="http://schemas.microsoft.com/office/powerpoint/2010/main" val="1031854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210C1-6130-A96F-7374-605B1CDFB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94EC1-F22C-85D8-A06F-0389AF971F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98E7D9-AA5E-A5F9-7CD8-F3CE34564816}"/>
              </a:ext>
            </a:extLst>
          </p:cNvPr>
          <p:cNvSpPr>
            <a:spLocks noGrp="1"/>
          </p:cNvSpPr>
          <p:nvPr>
            <p:ph type="body" idx="1"/>
          </p:nvPr>
        </p:nvSpPr>
        <p:spPr/>
        <p:txBody>
          <a:bodyPr/>
          <a:lstStyle/>
          <a:p>
            <a:pPr marL="171450" indent="-171450">
              <a:buFont typeface="Arial" panose="020B0604020202020204" pitchFamily="34" charset="0"/>
              <a:buChar char="•"/>
            </a:pPr>
            <a:r>
              <a:rPr lang="en-GB" dirty="0"/>
              <a:t>Ask delegates to be on mute when not speaking. (Or you can mute them through the people tab )  It helps to reduce unwanted background noise</a:t>
            </a:r>
          </a:p>
          <a:p>
            <a:pPr marL="171450" indent="-171450">
              <a:buFont typeface="Arial" panose="020B0604020202020204" pitchFamily="34" charset="0"/>
              <a:buChar cha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If delegates are in a place with background noise, such as office, suggest they use earphones.  Background noise reduces concentration for the person.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If in an office, they should warn others beforehand that they may be holding conversations for role play.  Their colleagues may wonder why they are saying strange things!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pPr marL="171450" indent="-171450">
              <a:buFont typeface="Arial" panose="020B0604020202020204" pitchFamily="34" charset="0"/>
              <a:buChar char="•"/>
            </a:pPr>
            <a:r>
              <a:rPr lang="en-GB" dirty="0"/>
              <a:t>Keep use of “chat” facility to a minimum unless requested to type in responses.  It is distracting for the person presenting.</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Reiterate that if delegates need to leave the meeting (temporarily or permanently, to put a note in the chat.)</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If delegates find they are “dropping out”/freezing – instruct them to close down and come back-on, often will resolve the problem.</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If a delegate realises that their screen isn’t showing the slide you are talking about.  Tell them to press the “Sync to Presenter” or use the right arrow below the slide show to move it forward.</a:t>
            </a:r>
          </a:p>
        </p:txBody>
      </p:sp>
      <p:sp>
        <p:nvSpPr>
          <p:cNvPr id="4" name="Slide Number Placeholder 3">
            <a:extLst>
              <a:ext uri="{FF2B5EF4-FFF2-40B4-BE49-F238E27FC236}">
                <a16:creationId xmlns:a16="http://schemas.microsoft.com/office/drawing/2014/main" id="{560766AA-F758-5FC8-0F2A-AD9D3FFA38EB}"/>
              </a:ext>
            </a:extLst>
          </p:cNvPr>
          <p:cNvSpPr>
            <a:spLocks noGrp="1"/>
          </p:cNvSpPr>
          <p:nvPr>
            <p:ph type="sldNum" sz="quarter" idx="5"/>
          </p:nvPr>
        </p:nvSpPr>
        <p:spPr/>
        <p:txBody>
          <a:bodyPr/>
          <a:lstStyle/>
          <a:p>
            <a:fld id="{0664746F-F889-4F7F-BCD4-01702DED7384}" type="slidenum">
              <a:rPr lang="en-GB" smtClean="0"/>
              <a:t>19</a:t>
            </a:fld>
            <a:endParaRPr lang="en-GB"/>
          </a:p>
        </p:txBody>
      </p:sp>
    </p:spTree>
    <p:extLst>
      <p:ext uri="{BB962C8B-B14F-4D97-AF65-F5344CB8AC3E}">
        <p14:creationId xmlns:p14="http://schemas.microsoft.com/office/powerpoint/2010/main" val="3689182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Get groups for all the exercises to rotate who is to be spokesperson so as everyone takes a turn.  Sometimes you find one person – with good intention, may dominate but it is preferable to get everyone involved throughout the session.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Limit the number of feedback points you want from each group i.e. 2 points.  If not, the first group may cover nearly everything, and the other groups say the same. If everything is covered and a group is stuck what to add, ask – “Was their one element the group had a lot of discussion around / disagreed?”</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n-GB" dirty="0"/>
              <a:t>Rotate the order groups feedback at each exercise.  Don’t always ask Room 1 to feedback first.  Take turns.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If there are a number of groups, ask half of the groups for feedback and then the other half at the next exercise.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Ask questions – if group quiet – ask a 2 or 3 delegates who haven’t spoken, what are their thoughts on the topic.</a:t>
            </a:r>
          </a:p>
          <a:p>
            <a:endParaRPr lang="en-GB" dirty="0"/>
          </a:p>
        </p:txBody>
      </p:sp>
      <p:sp>
        <p:nvSpPr>
          <p:cNvPr id="4" name="Slide Number Placeholder 3"/>
          <p:cNvSpPr>
            <a:spLocks noGrp="1"/>
          </p:cNvSpPr>
          <p:nvPr>
            <p:ph type="sldNum" sz="quarter" idx="5"/>
          </p:nvPr>
        </p:nvSpPr>
        <p:spPr/>
        <p:txBody>
          <a:bodyPr/>
          <a:lstStyle/>
          <a:p>
            <a:fld id="{0664746F-F889-4F7F-BCD4-01702DED7384}" type="slidenum">
              <a:rPr lang="en-GB" smtClean="0"/>
              <a:t>20</a:t>
            </a:fld>
            <a:endParaRPr lang="en-GB"/>
          </a:p>
        </p:txBody>
      </p:sp>
    </p:spTree>
    <p:extLst>
      <p:ext uri="{BB962C8B-B14F-4D97-AF65-F5344CB8AC3E}">
        <p14:creationId xmlns:p14="http://schemas.microsoft.com/office/powerpoint/2010/main" val="806017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a selection of problems that you may incur.  Provided are some possible solutions but obviously there is no guarantee they will work 100%.  </a:t>
            </a:r>
          </a:p>
          <a:p>
            <a:r>
              <a:rPr lang="en-GB" dirty="0"/>
              <a:t>Having a practice run for 15 minutes, a couple of days before is recommended.</a:t>
            </a:r>
          </a:p>
          <a:p>
            <a:r>
              <a:rPr lang="en-GB" dirty="0"/>
              <a:t>If you feel you need “space” to sort  a problem out – give delegates a quick five minute comfort break.  But be strict with the time! </a:t>
            </a:r>
          </a:p>
        </p:txBody>
      </p:sp>
      <p:sp>
        <p:nvSpPr>
          <p:cNvPr id="4" name="Slide Number Placeholder 3"/>
          <p:cNvSpPr>
            <a:spLocks noGrp="1"/>
          </p:cNvSpPr>
          <p:nvPr>
            <p:ph type="sldNum" sz="quarter" idx="5"/>
          </p:nvPr>
        </p:nvSpPr>
        <p:spPr/>
        <p:txBody>
          <a:bodyPr/>
          <a:lstStyle/>
          <a:p>
            <a:fld id="{0664746F-F889-4F7F-BCD4-01702DED7384}" type="slidenum">
              <a:rPr lang="en-GB" smtClean="0"/>
              <a:t>21</a:t>
            </a:fld>
            <a:endParaRPr lang="en-GB"/>
          </a:p>
        </p:txBody>
      </p:sp>
    </p:spTree>
    <p:extLst>
      <p:ext uri="{BB962C8B-B14F-4D97-AF65-F5344CB8AC3E}">
        <p14:creationId xmlns:p14="http://schemas.microsoft.com/office/powerpoint/2010/main" val="1515412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being a facilitator and delivering the modules online.  It is very much appreciated.  </a:t>
            </a:r>
            <a:r>
              <a:rPr lang="en-GB"/>
              <a:t>Stay safe, stay well.</a:t>
            </a:r>
          </a:p>
        </p:txBody>
      </p:sp>
      <p:sp>
        <p:nvSpPr>
          <p:cNvPr id="4" name="Slide Number Placeholder 3"/>
          <p:cNvSpPr>
            <a:spLocks noGrp="1"/>
          </p:cNvSpPr>
          <p:nvPr>
            <p:ph type="sldNum" sz="quarter" idx="5"/>
          </p:nvPr>
        </p:nvSpPr>
        <p:spPr/>
        <p:txBody>
          <a:bodyPr/>
          <a:lstStyle/>
          <a:p>
            <a:fld id="{0664746F-F889-4F7F-BCD4-01702DED7384}" type="slidenum">
              <a:rPr lang="en-GB" smtClean="0"/>
              <a:t>22</a:t>
            </a:fld>
            <a:endParaRPr lang="en-GB"/>
          </a:p>
        </p:txBody>
      </p:sp>
    </p:spTree>
    <p:extLst>
      <p:ext uri="{BB962C8B-B14F-4D97-AF65-F5344CB8AC3E}">
        <p14:creationId xmlns:p14="http://schemas.microsoft.com/office/powerpoint/2010/main" val="865779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C515C-6196-F8B7-D426-FC6A7F894F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CD392E-2CB6-87B3-C2B0-BFD9676821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4E9496-5EF8-534C-5A2D-B0DD335880C6}"/>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1F920162-1A55-941E-729A-416161A584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DED43C-9D99-1A2A-6EF8-C22A87A73A7F}"/>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1088522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EEA0-4517-A719-CA9A-91B53FD7C6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DEE5C7-559C-18FC-BC98-54775C4403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79ACF2-2C64-EE6E-33F2-113BF2309DA4}"/>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8680847D-12FD-1B73-15C5-1BAC5A1169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C0E636-7A20-8F3B-0390-9BDABD0039E4}"/>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888077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21B80-55AC-458F-1F41-20BDE26B8F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EFDFC04-3307-A878-8FAC-6358DC9458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77E195-06D5-1C89-6DC4-3C2E77F8D7BD}"/>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AFAA44F7-6B4C-CF21-880A-AEA91E4200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5D7992-7E8D-095B-9FB0-F29D9612BBC2}"/>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987443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8CFED-10FD-C9A7-E054-93D563CE81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2B5175-4C14-D0C6-35E1-F79F6AF6AA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60261C-16A1-CD8B-F454-8685BBEDAC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36137A2-0587-0377-6DC7-F5AE5505181E}"/>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6" name="Footer Placeholder 5">
            <a:extLst>
              <a:ext uri="{FF2B5EF4-FFF2-40B4-BE49-F238E27FC236}">
                <a16:creationId xmlns:a16="http://schemas.microsoft.com/office/drawing/2014/main" id="{81656C2C-0950-E011-AEA5-82EB67E642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19D32B-F895-3653-B9A8-313CFB6B5929}"/>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2610426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48CC9-A946-AA1C-A659-78EC810D82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B62E17-5500-DFD8-AD34-D47CB4765D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02E23B-FAA6-1A61-008F-BCEE47DA7F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CB6F8C4-2FD2-48BC-2F3C-F9138F077F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4C35B2-31C2-8953-DD11-4CC69D58CF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45A0F9C-F25B-1134-0B31-4098BBF75DFA}"/>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8" name="Footer Placeholder 7">
            <a:extLst>
              <a:ext uri="{FF2B5EF4-FFF2-40B4-BE49-F238E27FC236}">
                <a16:creationId xmlns:a16="http://schemas.microsoft.com/office/drawing/2014/main" id="{F0B9894D-BF30-92B2-E8EA-C8EB8BE4E9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4CC5DC9-5ED0-2084-2688-1052A8163A5D}"/>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1975634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EE900-CF56-DEE3-D607-73B34B5EA2C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F261121-D725-383A-C0BA-3210F9276A96}"/>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4" name="Footer Placeholder 3">
            <a:extLst>
              <a:ext uri="{FF2B5EF4-FFF2-40B4-BE49-F238E27FC236}">
                <a16:creationId xmlns:a16="http://schemas.microsoft.com/office/drawing/2014/main" id="{3888CBD9-B7E9-1ECB-725F-244032B53B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005C916-EBF9-832F-EE3D-9D4AF6D2610E}"/>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232517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D0806B-7782-5E9D-D2CC-67348D259FB2}"/>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3" name="Footer Placeholder 2">
            <a:extLst>
              <a:ext uri="{FF2B5EF4-FFF2-40B4-BE49-F238E27FC236}">
                <a16:creationId xmlns:a16="http://schemas.microsoft.com/office/drawing/2014/main" id="{2EE29B1C-B73D-A47A-1543-BF75B5D86E7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AC9792-DC6E-A4E2-F585-A4E362AC576F}"/>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2356418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ECBA6-DA19-377E-FEB1-BB5F44E9FB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B3BEEC-6D1F-7348-58F6-DC087B70FB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645BA0E-6AB9-11B7-E418-ED1C42CBF1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C4BB09-3CCE-A81D-42E3-2134436EEA3F}"/>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6" name="Footer Placeholder 5">
            <a:extLst>
              <a:ext uri="{FF2B5EF4-FFF2-40B4-BE49-F238E27FC236}">
                <a16:creationId xmlns:a16="http://schemas.microsoft.com/office/drawing/2014/main" id="{EABAFD8E-3866-A373-DF03-C8086D5BDB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19ECA3-88BA-2FD0-3155-141F65D68287}"/>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241284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A03C-CBCD-7A4D-719D-9F23FBE018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20A7B5C-E722-71DB-24CF-E3BC49A407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3745F02-BB9F-4486-0618-F7183BA32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04F5FE-B3BE-0871-3A00-A221062D5350}"/>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6" name="Footer Placeholder 5">
            <a:extLst>
              <a:ext uri="{FF2B5EF4-FFF2-40B4-BE49-F238E27FC236}">
                <a16:creationId xmlns:a16="http://schemas.microsoft.com/office/drawing/2014/main" id="{7D0917F5-A529-10DE-6E0C-EAB5D26C1B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4611AE-A0E1-61D6-90BE-D92DCCE3BAFE}"/>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3366474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B7E4E-9C47-07C5-6812-A14EAC0DFD0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8FE263-7679-F0CD-369B-B400D8ABE7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88BB15-25BA-EAE1-C406-DE239A297A91}"/>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5D8339AB-5854-3BD1-443A-E10A5D6E5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0F7651-4CEF-7221-E7BB-0EC2350F3DC6}"/>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187417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43753D-CE97-A434-53C6-8D5336CA5BA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E4B509-0AA6-AC91-846B-6BA97B6865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528A25-9473-7652-4762-2D574F5EE413}"/>
              </a:ext>
            </a:extLst>
          </p:cNvPr>
          <p:cNvSpPr>
            <a:spLocks noGrp="1"/>
          </p:cNvSpPr>
          <p:nvPr>
            <p:ph type="dt" sz="half" idx="10"/>
          </p:nvPr>
        </p:nvSpPr>
        <p:spPr/>
        <p:txBody>
          <a:body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2D65AF8C-7A0C-CC23-89F6-94160B0037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A7439B-5480-E6C9-CD1D-4D8A7FE8B5B3}"/>
              </a:ext>
            </a:extLst>
          </p:cNvPr>
          <p:cNvSpPr>
            <a:spLocks noGrp="1"/>
          </p:cNvSpPr>
          <p:nvPr>
            <p:ph type="sldNum" sz="quarter" idx="12"/>
          </p:nvPr>
        </p:nvSpPr>
        <p:spPr/>
        <p:txBody>
          <a:bodyPr/>
          <a:lstStyle/>
          <a:p>
            <a:fld id="{5601E07B-A0BD-4BDA-90B2-23F144C91003}" type="slidenum">
              <a:rPr lang="en-GB" smtClean="0"/>
              <a:t>‹#›</a:t>
            </a:fld>
            <a:endParaRPr lang="en-GB"/>
          </a:p>
        </p:txBody>
      </p:sp>
    </p:spTree>
    <p:extLst>
      <p:ext uri="{BB962C8B-B14F-4D97-AF65-F5344CB8AC3E}">
        <p14:creationId xmlns:p14="http://schemas.microsoft.com/office/powerpoint/2010/main" val="187870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4BD353-3D48-C143-1F24-0CDE25B01F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C6005C-64A7-0DAA-BBBA-16B546493C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42BCFA-0B3F-45E9-4FC7-B2B11F828A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BEB5D85-6F8D-4AE4-A17D-57FC3AF7D7B8}" type="datetimeFigureOut">
              <a:rPr lang="en-GB" smtClean="0"/>
              <a:t>29/07/2026</a:t>
            </a:fld>
            <a:endParaRPr lang="en-GB"/>
          </a:p>
        </p:txBody>
      </p:sp>
      <p:sp>
        <p:nvSpPr>
          <p:cNvPr id="5" name="Footer Placeholder 4">
            <a:extLst>
              <a:ext uri="{FF2B5EF4-FFF2-40B4-BE49-F238E27FC236}">
                <a16:creationId xmlns:a16="http://schemas.microsoft.com/office/drawing/2014/main" id="{F3C16CB4-8B65-6D5A-8045-E776AF296A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DDAD755-BB24-2F05-500F-8D38F8CDE5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01E07B-A0BD-4BDA-90B2-23F144C91003}" type="slidenum">
              <a:rPr lang="en-GB" smtClean="0"/>
              <a:t>‹#›</a:t>
            </a:fld>
            <a:endParaRPr lang="en-GB"/>
          </a:p>
        </p:txBody>
      </p:sp>
    </p:spTree>
    <p:extLst>
      <p:ext uri="{BB962C8B-B14F-4D97-AF65-F5344CB8AC3E}">
        <p14:creationId xmlns:p14="http://schemas.microsoft.com/office/powerpoint/2010/main" val="1032534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6.svg"/><Relationship Id="rId5" Type="http://schemas.openxmlformats.org/officeDocument/2006/relationships/image" Target="../media/image2.png"/><Relationship Id="rId4" Type="http://schemas.openxmlformats.org/officeDocument/2006/relationships/notesSlide" Target="../notesSlides/notesSlide11.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11" Type="http://schemas.openxmlformats.org/officeDocument/2006/relationships/image" Target="../media/image18.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notesSlide" Target="../notesSlides/notesSlide12.xml"/><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AutoShape 2" descr="ScotSTAR – Hibblejaybob"/>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86724" name="AutoShape 4" descr="ScotSTAR – Hibblejaybob"/>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6F02DF98-F4E1-A85F-7877-E56479B5810F}"/>
              </a:ext>
            </a:extLst>
          </p:cNvPr>
          <p:cNvPicPr>
            <a:picLocks noChangeAspect="1"/>
          </p:cNvPicPr>
          <p:nvPr/>
        </p:nvPicPr>
        <p:blipFill>
          <a:blip r:embed="rId3"/>
          <a:stretch>
            <a:fillRect/>
          </a:stretch>
        </p:blipFill>
        <p:spPr>
          <a:xfrm>
            <a:off x="1488741" y="160338"/>
            <a:ext cx="4607259" cy="6541746"/>
          </a:xfrm>
          <a:prstGeom prst="rect">
            <a:avLst/>
          </a:prstGeom>
        </p:spPr>
      </p:pic>
      <p:sp>
        <p:nvSpPr>
          <p:cNvPr id="5" name="TextBox 4">
            <a:extLst>
              <a:ext uri="{FF2B5EF4-FFF2-40B4-BE49-F238E27FC236}">
                <a16:creationId xmlns:a16="http://schemas.microsoft.com/office/drawing/2014/main" id="{23BE0C47-9075-5224-EAD9-BFB377AFA932}"/>
              </a:ext>
            </a:extLst>
          </p:cNvPr>
          <p:cNvSpPr txBox="1"/>
          <p:nvPr/>
        </p:nvSpPr>
        <p:spPr>
          <a:xfrm>
            <a:off x="3617976" y="4420432"/>
            <a:ext cx="7903464" cy="923330"/>
          </a:xfrm>
          <a:prstGeom prst="rect">
            <a:avLst/>
          </a:prstGeom>
          <a:solidFill>
            <a:schemeClr val="bg1"/>
          </a:solidFill>
          <a:ln w="76200">
            <a:solidFill>
              <a:schemeClr val="accent4">
                <a:lumMod val="75000"/>
              </a:schemeClr>
            </a:solidFill>
          </a:ln>
        </p:spPr>
        <p:txBody>
          <a:bodyPr wrap="square" rtlCol="0">
            <a:spAutoFit/>
          </a:bodyPr>
          <a:lstStyle/>
          <a:p>
            <a:r>
              <a:rPr lang="en-GB" sz="3600">
                <a:latin typeface="Arial" panose="020B0604020202020204" pitchFamily="34" charset="0"/>
                <a:ea typeface="Times New Roman" panose="02020603050405020304" pitchFamily="18" charset="0"/>
                <a:cs typeface="Arial" panose="020B0604020202020204" pitchFamily="34" charset="0"/>
              </a:rPr>
              <a:t>                    Delivering Online training</a:t>
            </a:r>
            <a:br>
              <a:rPr lang="en-GB">
                <a:latin typeface="Arial" panose="020B0604020202020204" pitchFamily="34" charset="0"/>
                <a:ea typeface="Times New Roman" panose="02020603050405020304" pitchFamily="18" charset="0"/>
                <a:cs typeface="Arial" panose="020B0604020202020204" pitchFamily="34" charset="0"/>
              </a:rPr>
            </a:br>
            <a:endParaRPr lang="en-GB"/>
          </a:p>
        </p:txBody>
      </p:sp>
      <p:sp>
        <p:nvSpPr>
          <p:cNvPr id="2" name="TextBox 1">
            <a:extLst>
              <a:ext uri="{FF2B5EF4-FFF2-40B4-BE49-F238E27FC236}">
                <a16:creationId xmlns:a16="http://schemas.microsoft.com/office/drawing/2014/main" id="{62C96576-67AE-5970-93AE-3DDFE2675245}"/>
              </a:ext>
            </a:extLst>
          </p:cNvPr>
          <p:cNvSpPr txBox="1"/>
          <p:nvPr/>
        </p:nvSpPr>
        <p:spPr>
          <a:xfrm>
            <a:off x="6958013" y="1714500"/>
            <a:ext cx="4563427" cy="1569660"/>
          </a:xfrm>
          <a:prstGeom prst="rect">
            <a:avLst/>
          </a:prstGeom>
          <a:noFill/>
          <a:ln w="28575">
            <a:solidFill>
              <a:schemeClr val="accent4">
                <a:lumMod val="75000"/>
              </a:schemeClr>
            </a:solidFill>
          </a:ln>
        </p:spPr>
        <p:txBody>
          <a:bodyPr wrap="square" rtlCol="0">
            <a:spAutoFit/>
          </a:bodyPr>
          <a:lstStyle/>
          <a:p>
            <a:pPr algn="ctr"/>
            <a:r>
              <a:rPr lang="en-GB" sz="2400" b="1">
                <a:solidFill>
                  <a:schemeClr val="accent1">
                    <a:lumMod val="75000"/>
                  </a:schemeClr>
                </a:solidFill>
              </a:rPr>
              <a:t>A guide on how to run a Lifelines online session.</a:t>
            </a:r>
          </a:p>
          <a:p>
            <a:pPr algn="ctr"/>
            <a:r>
              <a:rPr lang="en-GB" sz="2400" b="1">
                <a:solidFill>
                  <a:schemeClr val="accent1">
                    <a:lumMod val="75000"/>
                  </a:schemeClr>
                </a:solidFill>
              </a:rPr>
              <a:t>Basic steps, hints, tips &amp; advice.</a:t>
            </a:r>
          </a:p>
        </p:txBody>
      </p:sp>
      <p:pic>
        <p:nvPicPr>
          <p:cNvPr id="3" name="Picture 2" descr="Graphical user interface, text, chat or text message&#10;&#10;Description automatically generated">
            <a:extLst>
              <a:ext uri="{FF2B5EF4-FFF2-40B4-BE49-F238E27FC236}">
                <a16:creationId xmlns:a16="http://schemas.microsoft.com/office/drawing/2014/main" id="{94DC94B2-C6E6-2C33-F89F-78AFE764E72E}"/>
              </a:ext>
            </a:extLst>
          </p:cNvPr>
          <p:cNvPicPr>
            <a:picLocks noChangeAspect="1"/>
          </p:cNvPicPr>
          <p:nvPr/>
        </p:nvPicPr>
        <p:blipFill rotWithShape="1">
          <a:blip r:embed="rId4">
            <a:extLst>
              <a:ext uri="{28A0092B-C50C-407E-A947-70E740481C1C}">
                <a14:useLocalDpi xmlns:a14="http://schemas.microsoft.com/office/drawing/2010/main" val="0"/>
              </a:ext>
            </a:extLst>
          </a:blip>
          <a:srcRect l="2160" t="11528" r="83665" b="78350"/>
          <a:stretch/>
        </p:blipFill>
        <p:spPr>
          <a:xfrm>
            <a:off x="10110294" y="239205"/>
            <a:ext cx="1906932" cy="766009"/>
          </a:xfrm>
          <a:prstGeom prst="rect">
            <a:avLst/>
          </a:prstGeom>
        </p:spPr>
      </p:pic>
    </p:spTree>
    <p:extLst>
      <p:ext uri="{BB962C8B-B14F-4D97-AF65-F5344CB8AC3E}">
        <p14:creationId xmlns:p14="http://schemas.microsoft.com/office/powerpoint/2010/main" val="415658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A screenshot of a computer&#10;&#10;AI-generated content may be incorrect.">
            <a:extLst>
              <a:ext uri="{FF2B5EF4-FFF2-40B4-BE49-F238E27FC236}">
                <a16:creationId xmlns:a16="http://schemas.microsoft.com/office/drawing/2014/main" id="{4D079D18-9406-AD94-A1B4-5BF929D1633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6157"/>
          <a:stretch>
            <a:fillRect/>
          </a:stretch>
        </p:blipFill>
        <p:spPr>
          <a:xfrm>
            <a:off x="6323864" y="1618795"/>
            <a:ext cx="5661917" cy="3226377"/>
          </a:xfrm>
          <a:ln w="19050">
            <a:solidFill>
              <a:schemeClr val="tx1"/>
            </a:solidFill>
          </a:ln>
        </p:spPr>
      </p:pic>
      <p:sp>
        <p:nvSpPr>
          <p:cNvPr id="2" name="Title 1">
            <a:extLst>
              <a:ext uri="{FF2B5EF4-FFF2-40B4-BE49-F238E27FC236}">
                <a16:creationId xmlns:a16="http://schemas.microsoft.com/office/drawing/2014/main" id="{EE5C5BCC-7B27-A490-F382-E449C9AE07F6}"/>
              </a:ext>
            </a:extLst>
          </p:cNvPr>
          <p:cNvSpPr>
            <a:spLocks noGrp="1"/>
          </p:cNvSpPr>
          <p:nvPr>
            <p:ph type="title"/>
          </p:nvPr>
        </p:nvSpPr>
        <p:spPr>
          <a:xfrm>
            <a:off x="667758" y="-47252"/>
            <a:ext cx="10515600" cy="1325563"/>
          </a:xfrm>
        </p:spPr>
        <p:txBody>
          <a:bodyPr/>
          <a:lstStyle/>
          <a:p>
            <a:r>
              <a:rPr lang="en-GB"/>
              <a:t>Logging the date for a Teams session</a:t>
            </a:r>
          </a:p>
        </p:txBody>
      </p:sp>
      <p:sp>
        <p:nvSpPr>
          <p:cNvPr id="7" name="TextBox 6">
            <a:extLst>
              <a:ext uri="{FF2B5EF4-FFF2-40B4-BE49-F238E27FC236}">
                <a16:creationId xmlns:a16="http://schemas.microsoft.com/office/drawing/2014/main" id="{F01BBBA3-A47D-5447-F504-2A145A1E1C88}"/>
              </a:ext>
            </a:extLst>
          </p:cNvPr>
          <p:cNvSpPr txBox="1"/>
          <p:nvPr/>
        </p:nvSpPr>
        <p:spPr>
          <a:xfrm>
            <a:off x="625627" y="4110761"/>
            <a:ext cx="5661916" cy="3323987"/>
          </a:xfrm>
          <a:prstGeom prst="rect">
            <a:avLst/>
          </a:prstGeom>
          <a:noFill/>
        </p:spPr>
        <p:txBody>
          <a:bodyPr wrap="square" rtlCol="0">
            <a:spAutoFit/>
          </a:bodyPr>
          <a:lstStyle/>
          <a:p>
            <a:r>
              <a:rPr lang="en-GB"/>
              <a:t>Click on Teams icon            </a:t>
            </a:r>
          </a:p>
          <a:p>
            <a:r>
              <a:rPr lang="en-GB"/>
              <a:t>Select calendar on the left-hand tab.</a:t>
            </a:r>
          </a:p>
          <a:p>
            <a:endParaRPr lang="en-GB" sz="1200"/>
          </a:p>
          <a:p>
            <a:r>
              <a:rPr lang="en-GB"/>
              <a:t>From the small calendar on the left, select the month using the arrows.  E.g. June.  Select the week in June.</a:t>
            </a:r>
            <a:endParaRPr lang="en-GB" sz="1200"/>
          </a:p>
          <a:p>
            <a:endParaRPr lang="en-GB" sz="1200"/>
          </a:p>
          <a:p>
            <a:r>
              <a:rPr lang="en-GB"/>
              <a:t>On the main calendar, click directly on the highlighted date and the time you wish to start the session</a:t>
            </a:r>
          </a:p>
          <a:p>
            <a:endParaRPr lang="en-GB" sz="1200"/>
          </a:p>
          <a:p>
            <a:r>
              <a:rPr lang="en-GB"/>
              <a:t>Click “New” in the top right- hand corner.  </a:t>
            </a:r>
          </a:p>
          <a:p>
            <a:endParaRPr lang="en-GB" sz="1200"/>
          </a:p>
          <a:p>
            <a:r>
              <a:rPr lang="en-GB"/>
              <a:t>.</a:t>
            </a:r>
          </a:p>
          <a:p>
            <a:endParaRPr lang="en-GB"/>
          </a:p>
        </p:txBody>
      </p:sp>
      <p:pic>
        <p:nvPicPr>
          <p:cNvPr id="9" name="Picture 8">
            <a:extLst>
              <a:ext uri="{FF2B5EF4-FFF2-40B4-BE49-F238E27FC236}">
                <a16:creationId xmlns:a16="http://schemas.microsoft.com/office/drawing/2014/main" id="{E7D4740F-77B8-0F7F-5D36-ACF9A09CB27F}"/>
              </a:ext>
            </a:extLst>
          </p:cNvPr>
          <p:cNvPicPr>
            <a:picLocks noChangeAspect="1"/>
          </p:cNvPicPr>
          <p:nvPr/>
        </p:nvPicPr>
        <p:blipFill>
          <a:blip r:embed="rId4"/>
          <a:srcRect t="9657" r="1876"/>
          <a:stretch>
            <a:fillRect/>
          </a:stretch>
        </p:blipFill>
        <p:spPr>
          <a:xfrm>
            <a:off x="2757878" y="4077663"/>
            <a:ext cx="371689" cy="366885"/>
          </a:xfrm>
          <a:prstGeom prst="rect">
            <a:avLst/>
          </a:prstGeom>
        </p:spPr>
      </p:pic>
      <p:pic>
        <p:nvPicPr>
          <p:cNvPr id="29" name="Picture 28" descr="Graphical user interface, text, chat or text message&#10;&#10;Description automatically generated">
            <a:extLst>
              <a:ext uri="{FF2B5EF4-FFF2-40B4-BE49-F238E27FC236}">
                <a16:creationId xmlns:a16="http://schemas.microsoft.com/office/drawing/2014/main" id="{F8875CAB-EFA7-3B83-9AF5-02BE6DC134F2}"/>
              </a:ext>
            </a:extLst>
          </p:cNvPr>
          <p:cNvPicPr>
            <a:picLocks noChangeAspect="1"/>
          </p:cNvPicPr>
          <p:nvPr/>
        </p:nvPicPr>
        <p:blipFill rotWithShape="1">
          <a:blip r:embed="rId5">
            <a:extLst>
              <a:ext uri="{28A0092B-C50C-407E-A947-70E740481C1C}">
                <a14:useLocalDpi xmlns:a14="http://schemas.microsoft.com/office/drawing/2010/main" val="0"/>
              </a:ext>
            </a:extLst>
          </a:blip>
          <a:srcRect l="2160" t="11528" r="83665" b="78350"/>
          <a:stretch/>
        </p:blipFill>
        <p:spPr>
          <a:xfrm>
            <a:off x="10002083" y="334232"/>
            <a:ext cx="1704299" cy="684612"/>
          </a:xfrm>
          <a:prstGeom prst="rect">
            <a:avLst/>
          </a:prstGeom>
        </p:spPr>
      </p:pic>
      <p:sp>
        <p:nvSpPr>
          <p:cNvPr id="19" name="TextBox 18">
            <a:extLst>
              <a:ext uri="{FF2B5EF4-FFF2-40B4-BE49-F238E27FC236}">
                <a16:creationId xmlns:a16="http://schemas.microsoft.com/office/drawing/2014/main" id="{9B30CE84-D892-715F-9545-9DD327A66527}"/>
              </a:ext>
            </a:extLst>
          </p:cNvPr>
          <p:cNvSpPr txBox="1"/>
          <p:nvPr/>
        </p:nvSpPr>
        <p:spPr>
          <a:xfrm>
            <a:off x="7373059" y="5103674"/>
            <a:ext cx="4101638" cy="1754326"/>
          </a:xfrm>
          <a:prstGeom prst="rect">
            <a:avLst/>
          </a:prstGeom>
          <a:noFill/>
        </p:spPr>
        <p:txBody>
          <a:bodyPr wrap="square" rtlCol="0">
            <a:spAutoFit/>
          </a:bodyPr>
          <a:lstStyle/>
          <a:p>
            <a:r>
              <a:rPr lang="en-GB"/>
              <a:t>The screen will change.</a:t>
            </a:r>
          </a:p>
          <a:p>
            <a:r>
              <a:rPr lang="en-GB"/>
              <a:t>A schedule will come up.</a:t>
            </a:r>
          </a:p>
          <a:p>
            <a:endParaRPr lang="en-GB"/>
          </a:p>
          <a:p>
            <a:r>
              <a:rPr lang="en-GB"/>
              <a:t>The date, Thursday 18</a:t>
            </a:r>
            <a:r>
              <a:rPr lang="en-GB" baseline="30000"/>
              <a:t>th</a:t>
            </a:r>
            <a:r>
              <a:rPr lang="en-GB"/>
              <a:t> June is displayed.</a:t>
            </a:r>
          </a:p>
          <a:p>
            <a:endParaRPr lang="en-GB"/>
          </a:p>
        </p:txBody>
      </p:sp>
      <p:cxnSp>
        <p:nvCxnSpPr>
          <p:cNvPr id="20" name="Straight Arrow Connector 19">
            <a:extLst>
              <a:ext uri="{FF2B5EF4-FFF2-40B4-BE49-F238E27FC236}">
                <a16:creationId xmlns:a16="http://schemas.microsoft.com/office/drawing/2014/main" id="{A44189F6-3ADD-8FDF-4705-11870DED6228}"/>
              </a:ext>
            </a:extLst>
          </p:cNvPr>
          <p:cNvCxnSpPr>
            <a:cxnSpLocks/>
          </p:cNvCxnSpPr>
          <p:nvPr/>
        </p:nvCxnSpPr>
        <p:spPr>
          <a:xfrm flipH="1" flipV="1">
            <a:off x="8517276" y="2928135"/>
            <a:ext cx="637547" cy="28794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descr="A screenshot of a computer&#10;&#10;AI-generated content may be incorrect.">
            <a:extLst>
              <a:ext uri="{FF2B5EF4-FFF2-40B4-BE49-F238E27FC236}">
                <a16:creationId xmlns:a16="http://schemas.microsoft.com/office/drawing/2014/main" id="{36EF71A6-54DE-CFFE-8C27-AE81759CDC2A}"/>
              </a:ext>
            </a:extLst>
          </p:cNvPr>
          <p:cNvPicPr>
            <a:picLocks noChangeAspect="1"/>
          </p:cNvPicPr>
          <p:nvPr/>
        </p:nvPicPr>
        <p:blipFill>
          <a:blip r:embed="rId6">
            <a:extLst>
              <a:ext uri="{28A0092B-C50C-407E-A947-70E740481C1C}">
                <a14:useLocalDpi xmlns:a14="http://schemas.microsoft.com/office/drawing/2010/main" val="0"/>
              </a:ext>
            </a:extLst>
          </a:blip>
          <a:srcRect l="45758"/>
          <a:stretch>
            <a:fillRect/>
          </a:stretch>
        </p:blipFill>
        <p:spPr>
          <a:xfrm>
            <a:off x="625627" y="995129"/>
            <a:ext cx="5428242" cy="3030877"/>
          </a:xfrm>
          <a:prstGeom prst="rect">
            <a:avLst/>
          </a:prstGeom>
          <a:ln w="19050">
            <a:solidFill>
              <a:schemeClr val="tx1"/>
            </a:solidFill>
          </a:ln>
        </p:spPr>
      </p:pic>
      <p:cxnSp>
        <p:nvCxnSpPr>
          <p:cNvPr id="6" name="Straight Arrow Connector 5">
            <a:extLst>
              <a:ext uri="{FF2B5EF4-FFF2-40B4-BE49-F238E27FC236}">
                <a16:creationId xmlns:a16="http://schemas.microsoft.com/office/drawing/2014/main" id="{244F6A68-50F8-21E2-C4AA-C7219DB96788}"/>
              </a:ext>
            </a:extLst>
          </p:cNvPr>
          <p:cNvCxnSpPr>
            <a:cxnSpLocks/>
          </p:cNvCxnSpPr>
          <p:nvPr/>
        </p:nvCxnSpPr>
        <p:spPr>
          <a:xfrm flipH="1" flipV="1">
            <a:off x="4285981" y="2510568"/>
            <a:ext cx="224007" cy="20209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39BB220-5EDC-3E0F-0721-A0525F562191}"/>
              </a:ext>
            </a:extLst>
          </p:cNvPr>
          <p:cNvCxnSpPr>
            <a:cxnSpLocks/>
          </p:cNvCxnSpPr>
          <p:nvPr/>
        </p:nvCxnSpPr>
        <p:spPr>
          <a:xfrm flipH="1">
            <a:off x="6065390" y="1140234"/>
            <a:ext cx="246953" cy="18435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 name="Straight Arrow Connector 2">
            <a:extLst>
              <a:ext uri="{FF2B5EF4-FFF2-40B4-BE49-F238E27FC236}">
                <a16:creationId xmlns:a16="http://schemas.microsoft.com/office/drawing/2014/main" id="{97CB8BCB-DF42-2E2D-798C-0A98D02DDF7F}"/>
              </a:ext>
            </a:extLst>
          </p:cNvPr>
          <p:cNvCxnSpPr>
            <a:cxnSpLocks/>
          </p:cNvCxnSpPr>
          <p:nvPr/>
        </p:nvCxnSpPr>
        <p:spPr>
          <a:xfrm flipV="1">
            <a:off x="422427" y="2055299"/>
            <a:ext cx="245331" cy="19675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D366EB4C-D961-C64E-0A00-2CF13AB70F98}"/>
              </a:ext>
            </a:extLst>
          </p:cNvPr>
          <p:cNvCxnSpPr>
            <a:cxnSpLocks/>
          </p:cNvCxnSpPr>
          <p:nvPr/>
        </p:nvCxnSpPr>
        <p:spPr>
          <a:xfrm flipH="1">
            <a:off x="1820655" y="2024862"/>
            <a:ext cx="354618"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08F80FD9-4B57-C4F1-5364-478BE9145FB1}"/>
              </a:ext>
            </a:extLst>
          </p:cNvPr>
          <p:cNvCxnSpPr>
            <a:cxnSpLocks/>
          </p:cNvCxnSpPr>
          <p:nvPr/>
        </p:nvCxnSpPr>
        <p:spPr>
          <a:xfrm flipH="1">
            <a:off x="1675338" y="1235020"/>
            <a:ext cx="145317" cy="22403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3533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75B47926-AE6D-4095-B9C5-D4E861B5338F}"/>
              </a:ext>
            </a:extLst>
          </p:cNvPr>
          <p:cNvPicPr>
            <a:picLocks noChangeAspect="1"/>
          </p:cNvPicPr>
          <p:nvPr/>
        </p:nvPicPr>
        <p:blipFill>
          <a:blip r:embed="rId3">
            <a:extLst>
              <a:ext uri="{28A0092B-C50C-407E-A947-70E740481C1C}">
                <a14:useLocalDpi xmlns:a14="http://schemas.microsoft.com/office/drawing/2010/main" val="0"/>
              </a:ext>
            </a:extLst>
          </a:blip>
          <a:srcRect l="45928" r="1959"/>
          <a:stretch>
            <a:fillRect/>
          </a:stretch>
        </p:blipFill>
        <p:spPr>
          <a:xfrm>
            <a:off x="4152223" y="1447134"/>
            <a:ext cx="7948630" cy="4679763"/>
          </a:xfrm>
          <a:prstGeom prst="rect">
            <a:avLst/>
          </a:prstGeom>
          <a:ln w="19050">
            <a:solidFill>
              <a:schemeClr val="tx1"/>
            </a:solidFill>
          </a:ln>
        </p:spPr>
      </p:pic>
      <p:sp>
        <p:nvSpPr>
          <p:cNvPr id="7" name="TextBox 6">
            <a:extLst>
              <a:ext uri="{FF2B5EF4-FFF2-40B4-BE49-F238E27FC236}">
                <a16:creationId xmlns:a16="http://schemas.microsoft.com/office/drawing/2014/main" id="{9E77D850-6E9D-70D0-6E63-ADDC6743835F}"/>
              </a:ext>
            </a:extLst>
          </p:cNvPr>
          <p:cNvSpPr txBox="1"/>
          <p:nvPr/>
        </p:nvSpPr>
        <p:spPr>
          <a:xfrm>
            <a:off x="487889" y="1602311"/>
            <a:ext cx="3786188" cy="4801314"/>
          </a:xfrm>
          <a:prstGeom prst="rect">
            <a:avLst/>
          </a:prstGeom>
          <a:noFill/>
        </p:spPr>
        <p:txBody>
          <a:bodyPr wrap="square" rtlCol="0">
            <a:spAutoFit/>
          </a:bodyPr>
          <a:lstStyle/>
          <a:p>
            <a:r>
              <a:rPr lang="en-GB" dirty="0"/>
              <a:t>Name the session</a:t>
            </a:r>
          </a:p>
          <a:p>
            <a:endParaRPr lang="en-GB" dirty="0"/>
          </a:p>
          <a:p>
            <a:r>
              <a:rPr lang="en-GB" dirty="0"/>
              <a:t>Type in your own email address and other co-facilitators that are involved. Do </a:t>
            </a:r>
            <a:r>
              <a:rPr lang="en-GB" u="sng" dirty="0"/>
              <a:t>not</a:t>
            </a:r>
            <a:r>
              <a:rPr lang="en-GB" dirty="0"/>
              <a:t> add the participants email addresses at this stage.</a:t>
            </a:r>
          </a:p>
          <a:p>
            <a:endParaRPr lang="en-GB" dirty="0"/>
          </a:p>
          <a:p>
            <a:r>
              <a:rPr lang="en-GB" dirty="0"/>
              <a:t>Adjust the time according to the content you will be covering.</a:t>
            </a:r>
          </a:p>
          <a:p>
            <a:endParaRPr lang="en-GB" dirty="0"/>
          </a:p>
          <a:p>
            <a:r>
              <a:rPr lang="en-GB" dirty="0"/>
              <a:t>For location select MS Teams.</a:t>
            </a:r>
          </a:p>
          <a:p>
            <a:endParaRPr lang="en-GB" dirty="0"/>
          </a:p>
          <a:p>
            <a:endParaRPr lang="en-GB" dirty="0"/>
          </a:p>
          <a:p>
            <a:endParaRPr lang="en-GB" dirty="0"/>
          </a:p>
          <a:p>
            <a:endParaRPr lang="en-GB" dirty="0"/>
          </a:p>
          <a:p>
            <a:r>
              <a:rPr lang="en-GB" dirty="0"/>
              <a:t>Click on “Options”……..</a:t>
            </a:r>
          </a:p>
        </p:txBody>
      </p:sp>
      <p:cxnSp>
        <p:nvCxnSpPr>
          <p:cNvPr id="15" name="Straight Arrow Connector 14">
            <a:extLst>
              <a:ext uri="{FF2B5EF4-FFF2-40B4-BE49-F238E27FC236}">
                <a16:creationId xmlns:a16="http://schemas.microsoft.com/office/drawing/2014/main" id="{69D613EB-7050-34F0-BACA-0520AD17C061}"/>
              </a:ext>
            </a:extLst>
          </p:cNvPr>
          <p:cNvCxnSpPr>
            <a:cxnSpLocks/>
          </p:cNvCxnSpPr>
          <p:nvPr/>
        </p:nvCxnSpPr>
        <p:spPr>
          <a:xfrm>
            <a:off x="3907236" y="1760966"/>
            <a:ext cx="1133842" cy="111645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8B2619D-B2C7-2037-326A-D5B3174D9D6D}"/>
              </a:ext>
            </a:extLst>
          </p:cNvPr>
          <p:cNvCxnSpPr>
            <a:cxnSpLocks/>
          </p:cNvCxnSpPr>
          <p:nvPr/>
        </p:nvCxnSpPr>
        <p:spPr>
          <a:xfrm>
            <a:off x="3977414" y="2617357"/>
            <a:ext cx="1097293" cy="677905"/>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CD7EBC6C-37C3-D069-6043-8E24B10AA5E7}"/>
              </a:ext>
            </a:extLst>
          </p:cNvPr>
          <p:cNvCxnSpPr>
            <a:cxnSpLocks/>
          </p:cNvCxnSpPr>
          <p:nvPr/>
        </p:nvCxnSpPr>
        <p:spPr>
          <a:xfrm flipV="1">
            <a:off x="3869862" y="3632200"/>
            <a:ext cx="1204845" cy="154816"/>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B8FFB04B-40E5-D9BF-09ED-821BF19A1E4E}"/>
              </a:ext>
            </a:extLst>
          </p:cNvPr>
          <p:cNvCxnSpPr>
            <a:cxnSpLocks/>
          </p:cNvCxnSpPr>
          <p:nvPr/>
        </p:nvCxnSpPr>
        <p:spPr>
          <a:xfrm flipV="1">
            <a:off x="3749345" y="3980488"/>
            <a:ext cx="1445877" cy="503557"/>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
        <p:nvSpPr>
          <p:cNvPr id="41" name="Title 1">
            <a:extLst>
              <a:ext uri="{FF2B5EF4-FFF2-40B4-BE49-F238E27FC236}">
                <a16:creationId xmlns:a16="http://schemas.microsoft.com/office/drawing/2014/main" id="{BC4CA390-305B-F476-87DF-90C8B31EA5A7}"/>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a:p>
        </p:txBody>
      </p:sp>
      <p:sp>
        <p:nvSpPr>
          <p:cNvPr id="43" name="Title 1">
            <a:extLst>
              <a:ext uri="{FF2B5EF4-FFF2-40B4-BE49-F238E27FC236}">
                <a16:creationId xmlns:a16="http://schemas.microsoft.com/office/drawing/2014/main" id="{E53944F8-2DFB-2CA5-318C-5562B8EDEF49}"/>
              </a:ext>
            </a:extLst>
          </p:cNvPr>
          <p:cNvSpPr txBox="1">
            <a:spLocks/>
          </p:cNvSpPr>
          <p:nvPr/>
        </p:nvSpPr>
        <p:spPr>
          <a:xfrm>
            <a:off x="491530" y="302487"/>
            <a:ext cx="108622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Creating the Teams session</a:t>
            </a:r>
            <a:endParaRPr lang="en-GB">
              <a:solidFill>
                <a:srgbClr val="FF0000"/>
              </a:solidFill>
            </a:endParaRPr>
          </a:p>
        </p:txBody>
      </p:sp>
      <p:pic>
        <p:nvPicPr>
          <p:cNvPr id="44" name="Picture 43" descr="Graphical user interface, text, chat or text message&#10;&#10;Description automatically generated">
            <a:extLst>
              <a:ext uri="{FF2B5EF4-FFF2-40B4-BE49-F238E27FC236}">
                <a16:creationId xmlns:a16="http://schemas.microsoft.com/office/drawing/2014/main" id="{3A937606-3B60-2976-EA57-C25BB3687959}"/>
              </a:ext>
            </a:extLst>
          </p:cNvPr>
          <p:cNvPicPr>
            <a:picLocks noChangeAspect="1"/>
          </p:cNvPicPr>
          <p:nvPr/>
        </p:nvPicPr>
        <p:blipFill rotWithShape="1">
          <a:blip r:embed="rId4">
            <a:extLst>
              <a:ext uri="{28A0092B-C50C-407E-A947-70E740481C1C}">
                <a14:useLocalDpi xmlns:a14="http://schemas.microsoft.com/office/drawing/2010/main" val="0"/>
              </a:ext>
            </a:extLst>
          </a:blip>
          <a:srcRect l="2160" t="11528" r="83665" b="78350"/>
          <a:stretch/>
        </p:blipFill>
        <p:spPr>
          <a:xfrm>
            <a:off x="9996171" y="347607"/>
            <a:ext cx="1704299" cy="684612"/>
          </a:xfrm>
          <a:prstGeom prst="rect">
            <a:avLst/>
          </a:prstGeom>
        </p:spPr>
      </p:pic>
      <p:sp>
        <p:nvSpPr>
          <p:cNvPr id="45" name="TextBox 44">
            <a:extLst>
              <a:ext uri="{FF2B5EF4-FFF2-40B4-BE49-F238E27FC236}">
                <a16:creationId xmlns:a16="http://schemas.microsoft.com/office/drawing/2014/main" id="{C99E8F01-8A85-1C5D-BBA4-02F678E52D23}"/>
              </a:ext>
            </a:extLst>
          </p:cNvPr>
          <p:cNvSpPr txBox="1"/>
          <p:nvPr/>
        </p:nvSpPr>
        <p:spPr>
          <a:xfrm>
            <a:off x="487889" y="5013486"/>
            <a:ext cx="3493056" cy="646331"/>
          </a:xfrm>
          <a:prstGeom prst="rect">
            <a:avLst/>
          </a:prstGeom>
          <a:noFill/>
          <a:ln w="15875">
            <a:solidFill>
              <a:srgbClr val="FF0000"/>
            </a:solidFill>
            <a:prstDash val="dash"/>
          </a:ln>
        </p:spPr>
        <p:txBody>
          <a:bodyPr wrap="square" rtlCol="0">
            <a:spAutoFit/>
          </a:bodyPr>
          <a:lstStyle/>
          <a:p>
            <a:r>
              <a:rPr lang="en-GB" b="1">
                <a:solidFill>
                  <a:srgbClr val="C00000"/>
                </a:solidFill>
              </a:rPr>
              <a:t>TIP!</a:t>
            </a:r>
            <a:r>
              <a:rPr lang="en-GB"/>
              <a:t> Double check the date and time are correct after entering it</a:t>
            </a:r>
          </a:p>
        </p:txBody>
      </p:sp>
      <p:cxnSp>
        <p:nvCxnSpPr>
          <p:cNvPr id="52" name="Straight Arrow Connector 51">
            <a:extLst>
              <a:ext uri="{FF2B5EF4-FFF2-40B4-BE49-F238E27FC236}">
                <a16:creationId xmlns:a16="http://schemas.microsoft.com/office/drawing/2014/main" id="{918DF9A4-7E11-C423-6473-9CED270DF50F}"/>
              </a:ext>
            </a:extLst>
          </p:cNvPr>
          <p:cNvCxnSpPr>
            <a:cxnSpLocks/>
          </p:cNvCxnSpPr>
          <p:nvPr/>
        </p:nvCxnSpPr>
        <p:spPr>
          <a:xfrm flipV="1">
            <a:off x="3553055" y="4322290"/>
            <a:ext cx="5085890" cy="1837311"/>
          </a:xfrm>
          <a:prstGeom prst="straightConnector1">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8132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screenshot of a computer&#10;&#10;AI-generated content may be incorrect.">
            <a:extLst>
              <a:ext uri="{FF2B5EF4-FFF2-40B4-BE49-F238E27FC236}">
                <a16:creationId xmlns:a16="http://schemas.microsoft.com/office/drawing/2014/main" id="{DC4ABE0D-A719-1325-1E38-D34A8BB687F0}"/>
              </a:ext>
            </a:extLst>
          </p:cNvPr>
          <p:cNvPicPr>
            <a:picLocks noChangeAspect="1"/>
          </p:cNvPicPr>
          <p:nvPr/>
        </p:nvPicPr>
        <p:blipFill>
          <a:blip r:embed="rId3">
            <a:extLst>
              <a:ext uri="{28A0092B-C50C-407E-A947-70E740481C1C}">
                <a14:useLocalDpi xmlns:a14="http://schemas.microsoft.com/office/drawing/2010/main" val="0"/>
              </a:ext>
            </a:extLst>
          </a:blip>
          <a:srcRect l="45696" r="6866"/>
          <a:stretch>
            <a:fillRect/>
          </a:stretch>
        </p:blipFill>
        <p:spPr>
          <a:xfrm>
            <a:off x="5352505" y="1893293"/>
            <a:ext cx="6727553" cy="4351337"/>
          </a:xfrm>
          <a:prstGeom prst="rect">
            <a:avLst/>
          </a:prstGeom>
          <a:ln w="19050">
            <a:solidFill>
              <a:schemeClr val="tx1">
                <a:lumMod val="95000"/>
                <a:lumOff val="5000"/>
              </a:schemeClr>
            </a:solidFill>
          </a:ln>
        </p:spPr>
      </p:pic>
      <p:sp>
        <p:nvSpPr>
          <p:cNvPr id="2" name="Title 1">
            <a:extLst>
              <a:ext uri="{FF2B5EF4-FFF2-40B4-BE49-F238E27FC236}">
                <a16:creationId xmlns:a16="http://schemas.microsoft.com/office/drawing/2014/main" id="{FF9D896A-AF61-BD0F-1B02-4CBE70107332}"/>
              </a:ext>
            </a:extLst>
          </p:cNvPr>
          <p:cNvSpPr>
            <a:spLocks noGrp="1"/>
          </p:cNvSpPr>
          <p:nvPr>
            <p:ph type="title"/>
          </p:nvPr>
        </p:nvSpPr>
        <p:spPr>
          <a:xfrm>
            <a:off x="233756" y="56709"/>
            <a:ext cx="10515600" cy="1325563"/>
          </a:xfrm>
        </p:spPr>
        <p:txBody>
          <a:bodyPr/>
          <a:lstStyle/>
          <a:p>
            <a:r>
              <a:rPr lang="en-GB"/>
              <a:t>       Options – Managing access </a:t>
            </a:r>
          </a:p>
        </p:txBody>
      </p:sp>
      <p:sp>
        <p:nvSpPr>
          <p:cNvPr id="3" name="Content Placeholder 2">
            <a:extLst>
              <a:ext uri="{FF2B5EF4-FFF2-40B4-BE49-F238E27FC236}">
                <a16:creationId xmlns:a16="http://schemas.microsoft.com/office/drawing/2014/main" id="{306CD647-A915-54B8-4A67-5BD257578998}"/>
              </a:ext>
            </a:extLst>
          </p:cNvPr>
          <p:cNvSpPr>
            <a:spLocks noGrp="1"/>
          </p:cNvSpPr>
          <p:nvPr>
            <p:ph idx="1"/>
          </p:nvPr>
        </p:nvSpPr>
        <p:spPr>
          <a:xfrm>
            <a:off x="570291" y="1805622"/>
            <a:ext cx="4648200" cy="4351338"/>
          </a:xfrm>
        </p:spPr>
        <p:txBody>
          <a:bodyPr>
            <a:normAutofit fontScale="92500" lnSpcReduction="20000"/>
          </a:bodyPr>
          <a:lstStyle/>
          <a:p>
            <a:endParaRPr lang="en-GB"/>
          </a:p>
          <a:p>
            <a:endParaRPr lang="en-GB"/>
          </a:p>
          <a:p>
            <a:r>
              <a:rPr lang="en-GB"/>
              <a:t>Click on “Options” and select those suitable for your session.</a:t>
            </a:r>
          </a:p>
          <a:p>
            <a:pPr marL="0" indent="0">
              <a:buNone/>
            </a:pPr>
            <a:endParaRPr lang="en-GB"/>
          </a:p>
          <a:p>
            <a:r>
              <a:rPr lang="en-GB"/>
              <a:t>Only the ones you see, are the ones we would suggest that you set.</a:t>
            </a:r>
          </a:p>
          <a:p>
            <a:endParaRPr lang="en-GB"/>
          </a:p>
          <a:p>
            <a:r>
              <a:rPr lang="en-GB"/>
              <a:t>Continue down the Options menu…..</a:t>
            </a:r>
          </a:p>
        </p:txBody>
      </p:sp>
      <p:pic>
        <p:nvPicPr>
          <p:cNvPr id="7" name="Picture 6" descr="Graphical user interface, text, chat or text message&#10;&#10;Description automatically generated">
            <a:extLst>
              <a:ext uri="{FF2B5EF4-FFF2-40B4-BE49-F238E27FC236}">
                <a16:creationId xmlns:a16="http://schemas.microsoft.com/office/drawing/2014/main" id="{A23466DD-CEC0-422B-E0FD-22744F1E9D89}"/>
              </a:ext>
            </a:extLst>
          </p:cNvPr>
          <p:cNvPicPr>
            <a:picLocks noChangeAspect="1"/>
          </p:cNvPicPr>
          <p:nvPr/>
        </p:nvPicPr>
        <p:blipFill rotWithShape="1">
          <a:blip r:embed="rId4">
            <a:extLst>
              <a:ext uri="{28A0092B-C50C-407E-A947-70E740481C1C}">
                <a14:useLocalDpi xmlns:a14="http://schemas.microsoft.com/office/drawing/2010/main" val="0"/>
              </a:ext>
            </a:extLst>
          </a:blip>
          <a:srcRect l="2160" t="11528" r="83665" b="78350"/>
          <a:stretch/>
        </p:blipFill>
        <p:spPr>
          <a:xfrm>
            <a:off x="9782302" y="261897"/>
            <a:ext cx="1906932" cy="766009"/>
          </a:xfrm>
          <a:prstGeom prst="rect">
            <a:avLst/>
          </a:prstGeom>
        </p:spPr>
      </p:pic>
      <p:pic>
        <p:nvPicPr>
          <p:cNvPr id="5" name="Picture 4" descr="A close-up of a logo&#10;&#10;AI-generated content may be incorrect.">
            <a:extLst>
              <a:ext uri="{FF2B5EF4-FFF2-40B4-BE49-F238E27FC236}">
                <a16:creationId xmlns:a16="http://schemas.microsoft.com/office/drawing/2014/main" id="{D6CB1A8D-6F12-263A-D297-14B2661993F0}"/>
              </a:ext>
            </a:extLst>
          </p:cNvPr>
          <p:cNvPicPr>
            <a:picLocks noChangeAspect="1"/>
          </p:cNvPicPr>
          <p:nvPr/>
        </p:nvPicPr>
        <p:blipFill>
          <a:blip r:embed="rId5">
            <a:extLst>
              <a:ext uri="{28A0092B-C50C-407E-A947-70E740481C1C}">
                <a14:useLocalDpi xmlns:a14="http://schemas.microsoft.com/office/drawing/2010/main" val="0"/>
              </a:ext>
            </a:extLst>
          </a:blip>
          <a:srcRect t="3331" r="69064"/>
          <a:stretch>
            <a:fillRect/>
          </a:stretch>
        </p:blipFill>
        <p:spPr>
          <a:xfrm>
            <a:off x="86181" y="56709"/>
            <a:ext cx="882008" cy="1318131"/>
          </a:xfrm>
          <a:prstGeom prst="rect">
            <a:avLst/>
          </a:prstGeom>
        </p:spPr>
      </p:pic>
      <p:cxnSp>
        <p:nvCxnSpPr>
          <p:cNvPr id="9" name="Straight Arrow Connector 8">
            <a:extLst>
              <a:ext uri="{FF2B5EF4-FFF2-40B4-BE49-F238E27FC236}">
                <a16:creationId xmlns:a16="http://schemas.microsoft.com/office/drawing/2014/main" id="{F0D942E1-C55F-802C-444A-DC464B631A5B}"/>
              </a:ext>
            </a:extLst>
          </p:cNvPr>
          <p:cNvCxnSpPr/>
          <p:nvPr/>
        </p:nvCxnSpPr>
        <p:spPr>
          <a:xfrm flipH="1">
            <a:off x="10173092" y="3694365"/>
            <a:ext cx="22624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958B5A55-F170-D08D-4EE3-536F5573046D}"/>
              </a:ext>
            </a:extLst>
          </p:cNvPr>
          <p:cNvCxnSpPr/>
          <p:nvPr/>
        </p:nvCxnSpPr>
        <p:spPr>
          <a:xfrm flipH="1">
            <a:off x="10173092" y="4425924"/>
            <a:ext cx="22624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222AEFD-E9CD-0230-CA67-3444B5CA3EFF}"/>
              </a:ext>
            </a:extLst>
          </p:cNvPr>
          <p:cNvCxnSpPr/>
          <p:nvPr/>
        </p:nvCxnSpPr>
        <p:spPr>
          <a:xfrm flipH="1">
            <a:off x="10173092" y="5115652"/>
            <a:ext cx="22624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3" name="Content Placeholder 4">
            <a:extLst>
              <a:ext uri="{FF2B5EF4-FFF2-40B4-BE49-F238E27FC236}">
                <a16:creationId xmlns:a16="http://schemas.microsoft.com/office/drawing/2014/main" id="{7B7075FF-2C83-643F-0881-22AEFEEDFD1B}"/>
              </a:ext>
            </a:extLst>
          </p:cNvPr>
          <p:cNvPicPr>
            <a:picLocks noChangeAspect="1"/>
          </p:cNvPicPr>
          <p:nvPr/>
        </p:nvPicPr>
        <p:blipFill>
          <a:blip r:embed="rId6"/>
          <a:srcRect l="50369" t="45085" r="17097" b="37422"/>
          <a:stretch>
            <a:fillRect/>
          </a:stretch>
        </p:blipFill>
        <p:spPr>
          <a:xfrm>
            <a:off x="436277" y="1288818"/>
            <a:ext cx="4782214" cy="788876"/>
          </a:xfrm>
          <a:prstGeom prst="rect">
            <a:avLst/>
          </a:prstGeom>
          <a:ln w="28575">
            <a:solidFill>
              <a:schemeClr val="tx1"/>
            </a:solidFill>
          </a:ln>
        </p:spPr>
      </p:pic>
      <p:cxnSp>
        <p:nvCxnSpPr>
          <p:cNvPr id="15" name="Straight Arrow Connector 14">
            <a:extLst>
              <a:ext uri="{FF2B5EF4-FFF2-40B4-BE49-F238E27FC236}">
                <a16:creationId xmlns:a16="http://schemas.microsoft.com/office/drawing/2014/main" id="{D886D445-7305-B096-8D4E-E5874DDDB503}"/>
              </a:ext>
            </a:extLst>
          </p:cNvPr>
          <p:cNvCxnSpPr>
            <a:cxnSpLocks/>
          </p:cNvCxnSpPr>
          <p:nvPr/>
        </p:nvCxnSpPr>
        <p:spPr>
          <a:xfrm flipV="1">
            <a:off x="4345577" y="1893293"/>
            <a:ext cx="235131" cy="405770"/>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0955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screenshot of a computer&#10;&#10;AI-generated content may be incorrect.">
            <a:extLst>
              <a:ext uri="{FF2B5EF4-FFF2-40B4-BE49-F238E27FC236}">
                <a16:creationId xmlns:a16="http://schemas.microsoft.com/office/drawing/2014/main" id="{4F4F81A6-41E1-1DF0-B93D-840F7B8E714F}"/>
              </a:ext>
            </a:extLst>
          </p:cNvPr>
          <p:cNvPicPr>
            <a:picLocks noChangeAspect="1"/>
          </p:cNvPicPr>
          <p:nvPr/>
        </p:nvPicPr>
        <p:blipFill>
          <a:blip r:embed="rId3">
            <a:extLst>
              <a:ext uri="{28A0092B-C50C-407E-A947-70E740481C1C}">
                <a14:useLocalDpi xmlns:a14="http://schemas.microsoft.com/office/drawing/2010/main" val="0"/>
              </a:ext>
            </a:extLst>
          </a:blip>
          <a:srcRect l="47070" t="12587" r="1592" b="3986"/>
          <a:stretch>
            <a:fillRect/>
          </a:stretch>
        </p:blipFill>
        <p:spPr>
          <a:xfrm>
            <a:off x="5544760" y="2779740"/>
            <a:ext cx="6259227" cy="3120802"/>
          </a:xfrm>
          <a:prstGeom prst="rect">
            <a:avLst/>
          </a:prstGeom>
          <a:ln w="19050">
            <a:solidFill>
              <a:schemeClr val="tx1"/>
            </a:solidFill>
          </a:ln>
        </p:spPr>
      </p:pic>
      <p:pic>
        <p:nvPicPr>
          <p:cNvPr id="8" name="Content Placeholder 7" descr="A screenshot of a computer&#10;&#10;AI-generated content may be incorrect.">
            <a:extLst>
              <a:ext uri="{FF2B5EF4-FFF2-40B4-BE49-F238E27FC236}">
                <a16:creationId xmlns:a16="http://schemas.microsoft.com/office/drawing/2014/main" id="{2209F10A-A550-7BA0-6FBA-45DB140A4AC5}"/>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53579" t="11387" r="7294" b="8793"/>
          <a:stretch>
            <a:fillRect/>
          </a:stretch>
        </p:blipFill>
        <p:spPr>
          <a:xfrm>
            <a:off x="209477" y="1199880"/>
            <a:ext cx="5182873" cy="3244087"/>
          </a:xfrm>
          <a:ln w="19050">
            <a:solidFill>
              <a:schemeClr val="tx1"/>
            </a:solidFill>
          </a:ln>
        </p:spPr>
      </p:pic>
      <p:sp>
        <p:nvSpPr>
          <p:cNvPr id="10" name="Title 1">
            <a:extLst>
              <a:ext uri="{FF2B5EF4-FFF2-40B4-BE49-F238E27FC236}">
                <a16:creationId xmlns:a16="http://schemas.microsoft.com/office/drawing/2014/main" id="{798EAACD-C1AF-F9A7-FADD-A54E0BAC0C49}"/>
              </a:ext>
            </a:extLst>
          </p:cNvPr>
          <p:cNvSpPr txBox="1">
            <a:spLocks/>
          </p:cNvSpPr>
          <p:nvPr/>
        </p:nvSpPr>
        <p:spPr>
          <a:xfrm>
            <a:off x="502766" y="1372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Options – Roles particularly if Co-facilitators</a:t>
            </a:r>
          </a:p>
        </p:txBody>
      </p:sp>
      <p:pic>
        <p:nvPicPr>
          <p:cNvPr id="11" name="Picture 10" descr="Graphical user interface, text, chat or text message&#10;&#10;Description automatically generated">
            <a:extLst>
              <a:ext uri="{FF2B5EF4-FFF2-40B4-BE49-F238E27FC236}">
                <a16:creationId xmlns:a16="http://schemas.microsoft.com/office/drawing/2014/main" id="{6567FE3D-A842-A213-14CA-D5A836B76890}"/>
              </a:ext>
            </a:extLst>
          </p:cNvPr>
          <p:cNvPicPr>
            <a:picLocks noChangeAspect="1"/>
          </p:cNvPicPr>
          <p:nvPr/>
        </p:nvPicPr>
        <p:blipFill rotWithShape="1">
          <a:blip r:embed="rId5">
            <a:extLst>
              <a:ext uri="{28A0092B-C50C-407E-A947-70E740481C1C}">
                <a14:useLocalDpi xmlns:a14="http://schemas.microsoft.com/office/drawing/2010/main" val="0"/>
              </a:ext>
            </a:extLst>
          </a:blip>
          <a:srcRect l="2160" t="11528" r="83665" b="78350"/>
          <a:stretch/>
        </p:blipFill>
        <p:spPr>
          <a:xfrm>
            <a:off x="10888153" y="198531"/>
            <a:ext cx="1046048" cy="420194"/>
          </a:xfrm>
          <a:prstGeom prst="rect">
            <a:avLst/>
          </a:prstGeom>
        </p:spPr>
      </p:pic>
      <p:sp>
        <p:nvSpPr>
          <p:cNvPr id="18" name="TextBox 17">
            <a:extLst>
              <a:ext uri="{FF2B5EF4-FFF2-40B4-BE49-F238E27FC236}">
                <a16:creationId xmlns:a16="http://schemas.microsoft.com/office/drawing/2014/main" id="{5BDCC891-8EC1-3340-A7CE-96335D1289C8}"/>
              </a:ext>
            </a:extLst>
          </p:cNvPr>
          <p:cNvSpPr txBox="1"/>
          <p:nvPr/>
        </p:nvSpPr>
        <p:spPr>
          <a:xfrm>
            <a:off x="5697169" y="1152813"/>
            <a:ext cx="6259228" cy="1569660"/>
          </a:xfrm>
          <a:prstGeom prst="rect">
            <a:avLst/>
          </a:prstGeom>
          <a:noFill/>
        </p:spPr>
        <p:txBody>
          <a:bodyPr wrap="square" rtlCol="0">
            <a:spAutoFit/>
          </a:bodyPr>
          <a:lstStyle/>
          <a:p>
            <a:r>
              <a:rPr lang="en-GB" sz="2400" dirty="0"/>
              <a:t>Add the email address of co-facilitator/s (co-organiser/s).</a:t>
            </a:r>
          </a:p>
          <a:p>
            <a:endParaRPr lang="en-GB" sz="1200" dirty="0"/>
          </a:p>
          <a:p>
            <a:r>
              <a:rPr lang="en-GB" sz="2400" dirty="0"/>
              <a:t>Hit “Apply” in the bottom right-hand corner. </a:t>
            </a:r>
          </a:p>
          <a:p>
            <a:endParaRPr lang="en-GB" sz="1200" dirty="0"/>
          </a:p>
        </p:txBody>
      </p:sp>
      <p:cxnSp>
        <p:nvCxnSpPr>
          <p:cNvPr id="22" name="Straight Arrow Connector 21">
            <a:extLst>
              <a:ext uri="{FF2B5EF4-FFF2-40B4-BE49-F238E27FC236}">
                <a16:creationId xmlns:a16="http://schemas.microsoft.com/office/drawing/2014/main" id="{7AF6E6FC-A971-E0EA-05C6-59C6285E634D}"/>
              </a:ext>
            </a:extLst>
          </p:cNvPr>
          <p:cNvCxnSpPr>
            <a:cxnSpLocks/>
          </p:cNvCxnSpPr>
          <p:nvPr/>
        </p:nvCxnSpPr>
        <p:spPr>
          <a:xfrm flipV="1">
            <a:off x="11018366" y="2830966"/>
            <a:ext cx="186773" cy="162274"/>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3A0C5443-8FD8-3530-DAFF-5321D12B6A18}"/>
              </a:ext>
            </a:extLst>
          </p:cNvPr>
          <p:cNvCxnSpPr>
            <a:cxnSpLocks/>
          </p:cNvCxnSpPr>
          <p:nvPr/>
        </p:nvCxnSpPr>
        <p:spPr>
          <a:xfrm flipH="1">
            <a:off x="3729892" y="2933677"/>
            <a:ext cx="549877"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7DC9F7FC-0A71-19B5-D1F7-2A9F38F4D625}"/>
              </a:ext>
            </a:extLst>
          </p:cNvPr>
          <p:cNvSpPr txBox="1"/>
          <p:nvPr/>
        </p:nvSpPr>
        <p:spPr>
          <a:xfrm>
            <a:off x="498988" y="4702975"/>
            <a:ext cx="3493056" cy="1754326"/>
          </a:xfrm>
          <a:prstGeom prst="rect">
            <a:avLst/>
          </a:prstGeom>
          <a:noFill/>
          <a:ln w="28575">
            <a:solidFill>
              <a:srgbClr val="FF0000"/>
            </a:solidFill>
            <a:prstDash val="sysDash"/>
          </a:ln>
        </p:spPr>
        <p:txBody>
          <a:bodyPr wrap="square" rtlCol="0">
            <a:spAutoFit/>
          </a:bodyPr>
          <a:lstStyle/>
          <a:p>
            <a:r>
              <a:rPr lang="en-GB" b="1">
                <a:solidFill>
                  <a:srgbClr val="C00000"/>
                </a:solidFill>
              </a:rPr>
              <a:t>TIP!</a:t>
            </a:r>
            <a:r>
              <a:rPr lang="en-GB"/>
              <a:t> Check beforehand that co-facilitators also have Teams.</a:t>
            </a:r>
          </a:p>
          <a:p>
            <a:endParaRPr lang="en-GB"/>
          </a:p>
          <a:p>
            <a:r>
              <a:rPr lang="en-GB"/>
              <a:t>In the Options menu check that delegates have microphone and camera access.</a:t>
            </a:r>
          </a:p>
        </p:txBody>
      </p:sp>
      <p:cxnSp>
        <p:nvCxnSpPr>
          <p:cNvPr id="2" name="Straight Arrow Connector 1">
            <a:extLst>
              <a:ext uri="{FF2B5EF4-FFF2-40B4-BE49-F238E27FC236}">
                <a16:creationId xmlns:a16="http://schemas.microsoft.com/office/drawing/2014/main" id="{9D431295-7C51-C9FE-D565-193FF885EB30}"/>
              </a:ext>
            </a:extLst>
          </p:cNvPr>
          <p:cNvCxnSpPr>
            <a:cxnSpLocks/>
          </p:cNvCxnSpPr>
          <p:nvPr/>
        </p:nvCxnSpPr>
        <p:spPr>
          <a:xfrm flipH="1">
            <a:off x="3715532" y="3330523"/>
            <a:ext cx="534395"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5" name="Straight Arrow Connector 4">
            <a:extLst>
              <a:ext uri="{FF2B5EF4-FFF2-40B4-BE49-F238E27FC236}">
                <a16:creationId xmlns:a16="http://schemas.microsoft.com/office/drawing/2014/main" id="{B53989EA-0C2A-F801-6EC9-A49FD1E12C54}"/>
              </a:ext>
            </a:extLst>
          </p:cNvPr>
          <p:cNvCxnSpPr>
            <a:cxnSpLocks/>
          </p:cNvCxnSpPr>
          <p:nvPr/>
        </p:nvCxnSpPr>
        <p:spPr>
          <a:xfrm>
            <a:off x="4647915" y="4834266"/>
            <a:ext cx="566529"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CFA2204-3609-EEFB-9E4A-A4AF342F6357}"/>
              </a:ext>
            </a:extLst>
          </p:cNvPr>
          <p:cNvCxnSpPr>
            <a:cxnSpLocks/>
          </p:cNvCxnSpPr>
          <p:nvPr/>
        </p:nvCxnSpPr>
        <p:spPr>
          <a:xfrm>
            <a:off x="4647915" y="4454559"/>
            <a:ext cx="0" cy="379707"/>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0D16A7E4-EBD4-8E9D-8B58-7E3B94A98664}"/>
              </a:ext>
            </a:extLst>
          </p:cNvPr>
          <p:cNvCxnSpPr>
            <a:cxnSpLocks/>
          </p:cNvCxnSpPr>
          <p:nvPr/>
        </p:nvCxnSpPr>
        <p:spPr>
          <a:xfrm flipH="1">
            <a:off x="4850279" y="3879694"/>
            <a:ext cx="170643" cy="20324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963DB0F1-2E32-3986-3DE7-125B27938AE5}"/>
              </a:ext>
            </a:extLst>
          </p:cNvPr>
          <p:cNvSpPr txBox="1"/>
          <p:nvPr/>
        </p:nvSpPr>
        <p:spPr>
          <a:xfrm>
            <a:off x="5544760" y="5870564"/>
            <a:ext cx="5920033" cy="830997"/>
          </a:xfrm>
          <a:prstGeom prst="rect">
            <a:avLst/>
          </a:prstGeom>
          <a:noFill/>
        </p:spPr>
        <p:txBody>
          <a:bodyPr wrap="square" rtlCol="0">
            <a:spAutoFit/>
          </a:bodyPr>
          <a:lstStyle/>
          <a:p>
            <a:r>
              <a:rPr lang="en-GB" sz="2400" dirty="0"/>
              <a:t>The screen will go back and if everything is correct, hit “Send”.  Close down Teams.</a:t>
            </a:r>
          </a:p>
        </p:txBody>
      </p:sp>
    </p:spTree>
    <p:extLst>
      <p:ext uri="{BB962C8B-B14F-4D97-AF65-F5344CB8AC3E}">
        <p14:creationId xmlns:p14="http://schemas.microsoft.com/office/powerpoint/2010/main" val="3983349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1" descr="A screenshot of a computer&#10;&#10;AI-generated content may be incorrect.">
            <a:extLst>
              <a:ext uri="{FF2B5EF4-FFF2-40B4-BE49-F238E27FC236}">
                <a16:creationId xmlns:a16="http://schemas.microsoft.com/office/drawing/2014/main" id="{B93458EA-B751-0910-65E6-8FFA655E5FBB}"/>
              </a:ext>
            </a:extLst>
          </p:cNvPr>
          <p:cNvPicPr>
            <a:picLocks noChangeAspect="1"/>
          </p:cNvPicPr>
          <p:nvPr/>
        </p:nvPicPr>
        <p:blipFill>
          <a:blip r:embed="rId3">
            <a:extLst>
              <a:ext uri="{28A0092B-C50C-407E-A947-70E740481C1C}">
                <a14:useLocalDpi xmlns:a14="http://schemas.microsoft.com/office/drawing/2010/main" val="0"/>
              </a:ext>
            </a:extLst>
          </a:blip>
          <a:srcRect l="44936" r="2436"/>
          <a:stretch>
            <a:fillRect/>
          </a:stretch>
        </p:blipFill>
        <p:spPr>
          <a:xfrm>
            <a:off x="119792" y="1350188"/>
            <a:ext cx="7959520" cy="4668508"/>
          </a:xfrm>
          <a:prstGeom prst="rect">
            <a:avLst/>
          </a:prstGeom>
          <a:ln w="19050">
            <a:solidFill>
              <a:schemeClr val="tx1"/>
            </a:solidFill>
          </a:ln>
        </p:spPr>
      </p:pic>
      <p:sp>
        <p:nvSpPr>
          <p:cNvPr id="2" name="Title 1">
            <a:extLst>
              <a:ext uri="{FF2B5EF4-FFF2-40B4-BE49-F238E27FC236}">
                <a16:creationId xmlns:a16="http://schemas.microsoft.com/office/drawing/2014/main" id="{36BEA8B6-4915-EB79-BB8E-231D98E1B128}"/>
              </a:ext>
            </a:extLst>
          </p:cNvPr>
          <p:cNvSpPr>
            <a:spLocks noGrp="1"/>
          </p:cNvSpPr>
          <p:nvPr>
            <p:ph type="title"/>
          </p:nvPr>
        </p:nvSpPr>
        <p:spPr>
          <a:xfrm>
            <a:off x="8241613" y="1965943"/>
            <a:ext cx="3830595" cy="3436999"/>
          </a:xfrm>
        </p:spPr>
        <p:txBody>
          <a:bodyPr>
            <a:normAutofit fontScale="90000"/>
          </a:bodyPr>
          <a:lstStyle/>
          <a:p>
            <a:br>
              <a:rPr lang="en-GB" sz="3200"/>
            </a:br>
            <a:r>
              <a:rPr lang="en-GB" sz="3200"/>
              <a:t>Click on the meeting on your calendar.</a:t>
            </a:r>
            <a:br>
              <a:rPr lang="en-GB" sz="3200"/>
            </a:br>
            <a:br>
              <a:rPr lang="en-GB" sz="3200"/>
            </a:br>
            <a:r>
              <a:rPr lang="en-GB" sz="3100"/>
              <a:t>Copy the link for the Dashboard (or email into  the joining instructions email*)</a:t>
            </a:r>
            <a:br>
              <a:rPr lang="en-GB" sz="3100"/>
            </a:br>
            <a:r>
              <a:rPr lang="en-GB" sz="3100"/>
              <a:t>The link will be </a:t>
            </a:r>
            <a:r>
              <a:rPr lang="en-GB" sz="3200"/>
              <a:t>included in the Dashboard email meeting invite that is sent out to all the delegates. </a:t>
            </a:r>
            <a:br>
              <a:rPr lang="en-GB" sz="3200"/>
            </a:br>
            <a:r>
              <a:rPr lang="en-GB" sz="3200"/>
              <a:t>* </a:t>
            </a:r>
            <a:r>
              <a:rPr lang="en-GB" sz="2000"/>
              <a:t>If Dashboard not in place</a:t>
            </a:r>
          </a:p>
        </p:txBody>
      </p:sp>
      <p:pic>
        <p:nvPicPr>
          <p:cNvPr id="3" name="Picture 2" descr="Graphical user interface, text, chat or text message&#10;&#10;Description automatically generated">
            <a:extLst>
              <a:ext uri="{FF2B5EF4-FFF2-40B4-BE49-F238E27FC236}">
                <a16:creationId xmlns:a16="http://schemas.microsoft.com/office/drawing/2014/main" id="{FA26BD85-4B54-4305-5A25-541C794CA10E}"/>
              </a:ext>
            </a:extLst>
          </p:cNvPr>
          <p:cNvPicPr>
            <a:picLocks noChangeAspect="1"/>
          </p:cNvPicPr>
          <p:nvPr/>
        </p:nvPicPr>
        <p:blipFill rotWithShape="1">
          <a:blip r:embed="rId4">
            <a:extLst>
              <a:ext uri="{28A0092B-C50C-407E-A947-70E740481C1C}">
                <a14:useLocalDpi xmlns:a14="http://schemas.microsoft.com/office/drawing/2010/main" val="0"/>
              </a:ext>
            </a:extLst>
          </a:blip>
          <a:srcRect l="2160" t="11528" r="83665" b="78350"/>
          <a:stretch/>
        </p:blipFill>
        <p:spPr>
          <a:xfrm>
            <a:off x="10361328" y="159327"/>
            <a:ext cx="1455761" cy="584775"/>
          </a:xfrm>
          <a:prstGeom prst="rect">
            <a:avLst/>
          </a:prstGeom>
        </p:spPr>
      </p:pic>
      <p:sp>
        <p:nvSpPr>
          <p:cNvPr id="10" name="TextBox 9">
            <a:extLst>
              <a:ext uri="{FF2B5EF4-FFF2-40B4-BE49-F238E27FC236}">
                <a16:creationId xmlns:a16="http://schemas.microsoft.com/office/drawing/2014/main" id="{3BDD0A4C-DDC0-FC47-81C1-6BD0C5A88D54}"/>
              </a:ext>
            </a:extLst>
          </p:cNvPr>
          <p:cNvSpPr txBox="1"/>
          <p:nvPr/>
        </p:nvSpPr>
        <p:spPr>
          <a:xfrm>
            <a:off x="515111" y="393416"/>
            <a:ext cx="8665465" cy="769441"/>
          </a:xfrm>
          <a:prstGeom prst="rect">
            <a:avLst/>
          </a:prstGeom>
          <a:noFill/>
        </p:spPr>
        <p:txBody>
          <a:bodyPr wrap="square" rtlCol="0">
            <a:spAutoFit/>
          </a:bodyPr>
          <a:lstStyle/>
          <a:p>
            <a:r>
              <a:rPr lang="en-GB" sz="4400"/>
              <a:t>Sending the link</a:t>
            </a:r>
          </a:p>
        </p:txBody>
      </p:sp>
      <p:sp>
        <p:nvSpPr>
          <p:cNvPr id="9" name="Oval 8">
            <a:extLst>
              <a:ext uri="{FF2B5EF4-FFF2-40B4-BE49-F238E27FC236}">
                <a16:creationId xmlns:a16="http://schemas.microsoft.com/office/drawing/2014/main" id="{00A0E690-7F20-E11F-1572-B29A1A810C98}"/>
              </a:ext>
            </a:extLst>
          </p:cNvPr>
          <p:cNvSpPr/>
          <p:nvPr/>
        </p:nvSpPr>
        <p:spPr>
          <a:xfrm>
            <a:off x="1285479" y="4637405"/>
            <a:ext cx="3562364" cy="11211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6562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C65B-F4DC-4635-ED49-F53298F6E38B}"/>
              </a:ext>
            </a:extLst>
          </p:cNvPr>
          <p:cNvSpPr>
            <a:spLocks noGrp="1"/>
          </p:cNvSpPr>
          <p:nvPr>
            <p:ph type="title"/>
          </p:nvPr>
        </p:nvSpPr>
        <p:spPr>
          <a:xfrm>
            <a:off x="447262" y="552513"/>
            <a:ext cx="10041835" cy="475394"/>
          </a:xfrm>
        </p:spPr>
        <p:txBody>
          <a:bodyPr>
            <a:noAutofit/>
          </a:bodyPr>
          <a:lstStyle/>
          <a:p>
            <a:r>
              <a:rPr lang="en-GB"/>
              <a:t>Dashboard</a:t>
            </a:r>
          </a:p>
        </p:txBody>
      </p:sp>
      <p:pic>
        <p:nvPicPr>
          <p:cNvPr id="6" name="Picture 5" descr="Graphical user interface, text, chat or text message&#10;&#10;Description automatically generated">
            <a:extLst>
              <a:ext uri="{FF2B5EF4-FFF2-40B4-BE49-F238E27FC236}">
                <a16:creationId xmlns:a16="http://schemas.microsoft.com/office/drawing/2014/main" id="{87B05BBE-B912-7C73-DF34-1EBEF996E80E}"/>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9906216" y="261898"/>
            <a:ext cx="1906932" cy="766009"/>
          </a:xfrm>
          <a:prstGeom prst="rect">
            <a:avLst/>
          </a:prstGeom>
        </p:spPr>
      </p:pic>
      <p:pic>
        <p:nvPicPr>
          <p:cNvPr id="12" name="Content Placeholder 11" descr="A screenshot of a computer&#10;&#10;AI-generated content may be incorrect.">
            <a:extLst>
              <a:ext uri="{FF2B5EF4-FFF2-40B4-BE49-F238E27FC236}">
                <a16:creationId xmlns:a16="http://schemas.microsoft.com/office/drawing/2014/main" id="{C3515668-5701-55D7-B260-76C413FA3FAD}"/>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t="4642"/>
          <a:stretch>
            <a:fillRect/>
          </a:stretch>
        </p:blipFill>
        <p:spPr>
          <a:xfrm>
            <a:off x="447262" y="1315914"/>
            <a:ext cx="7324254" cy="5103389"/>
          </a:xfrm>
          <a:ln w="28575">
            <a:solidFill>
              <a:schemeClr val="tx1"/>
            </a:solidFill>
          </a:ln>
        </p:spPr>
      </p:pic>
      <p:sp>
        <p:nvSpPr>
          <p:cNvPr id="13" name="TextBox 12">
            <a:extLst>
              <a:ext uri="{FF2B5EF4-FFF2-40B4-BE49-F238E27FC236}">
                <a16:creationId xmlns:a16="http://schemas.microsoft.com/office/drawing/2014/main" id="{31E67D65-F02C-998F-4B03-D3DC2DA00B0E}"/>
              </a:ext>
            </a:extLst>
          </p:cNvPr>
          <p:cNvSpPr txBox="1"/>
          <p:nvPr/>
        </p:nvSpPr>
        <p:spPr>
          <a:xfrm>
            <a:off x="7920045" y="1315914"/>
            <a:ext cx="3972341" cy="4401205"/>
          </a:xfrm>
          <a:prstGeom prst="rect">
            <a:avLst/>
          </a:prstGeom>
          <a:noFill/>
        </p:spPr>
        <p:txBody>
          <a:bodyPr wrap="square" rtlCol="0">
            <a:spAutoFit/>
          </a:bodyPr>
          <a:lstStyle/>
          <a:p>
            <a:r>
              <a:rPr lang="en-GB" sz="2800"/>
              <a:t>When completing the details of the course on Dashboard, add the Teams link.</a:t>
            </a:r>
          </a:p>
          <a:p>
            <a:endParaRPr lang="en-GB" sz="2800"/>
          </a:p>
          <a:p>
            <a:r>
              <a:rPr lang="en-GB" sz="2800"/>
              <a:t>This means that all the joining instructions, pre-course materials, survey links etc will be sent to the delegates.</a:t>
            </a:r>
          </a:p>
        </p:txBody>
      </p:sp>
      <p:cxnSp>
        <p:nvCxnSpPr>
          <p:cNvPr id="15" name="Straight Arrow Connector 14">
            <a:extLst>
              <a:ext uri="{FF2B5EF4-FFF2-40B4-BE49-F238E27FC236}">
                <a16:creationId xmlns:a16="http://schemas.microsoft.com/office/drawing/2014/main" id="{E60A97BA-6A32-093C-1655-98192E226E4A}"/>
              </a:ext>
            </a:extLst>
          </p:cNvPr>
          <p:cNvCxnSpPr>
            <a:cxnSpLocks/>
          </p:cNvCxnSpPr>
          <p:nvPr/>
        </p:nvCxnSpPr>
        <p:spPr>
          <a:xfrm flipH="1">
            <a:off x="6332881" y="2653748"/>
            <a:ext cx="1587164" cy="2445026"/>
          </a:xfrm>
          <a:prstGeom prst="straightConnector1">
            <a:avLst/>
          </a:prstGeom>
          <a:ln w="254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1007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F95E6-6DC4-FE0E-4AB3-512D41560272}"/>
              </a:ext>
            </a:extLst>
          </p:cNvPr>
          <p:cNvSpPr>
            <a:spLocks noGrp="1"/>
          </p:cNvSpPr>
          <p:nvPr>
            <p:ph type="title"/>
          </p:nvPr>
        </p:nvSpPr>
        <p:spPr>
          <a:xfrm>
            <a:off x="947530" y="76843"/>
            <a:ext cx="10515600" cy="1325563"/>
          </a:xfrm>
        </p:spPr>
        <p:txBody>
          <a:bodyPr/>
          <a:lstStyle/>
          <a:p>
            <a:r>
              <a:rPr lang="en-GB"/>
              <a:t>On the day</a:t>
            </a:r>
          </a:p>
        </p:txBody>
      </p:sp>
      <p:sp>
        <p:nvSpPr>
          <p:cNvPr id="3" name="Content Placeholder 2">
            <a:extLst>
              <a:ext uri="{FF2B5EF4-FFF2-40B4-BE49-F238E27FC236}">
                <a16:creationId xmlns:a16="http://schemas.microsoft.com/office/drawing/2014/main" id="{04D9E01A-21B9-7E1C-D40A-77976F1B0792}"/>
              </a:ext>
            </a:extLst>
          </p:cNvPr>
          <p:cNvSpPr>
            <a:spLocks noGrp="1"/>
          </p:cNvSpPr>
          <p:nvPr>
            <p:ph idx="1"/>
          </p:nvPr>
        </p:nvSpPr>
        <p:spPr>
          <a:xfrm>
            <a:off x="947530" y="1154243"/>
            <a:ext cx="10515600" cy="4611935"/>
          </a:xfrm>
        </p:spPr>
        <p:txBody>
          <a:bodyPr>
            <a:normAutofit fontScale="25000" lnSpcReduction="20000"/>
          </a:bodyPr>
          <a:lstStyle/>
          <a:p>
            <a:r>
              <a:rPr lang="en-GB" sz="9600"/>
              <a:t>Open Teams meeting about 15 -20 minutes beforehand.</a:t>
            </a:r>
          </a:p>
          <a:p>
            <a:pPr marL="0" indent="0">
              <a:buNone/>
            </a:pPr>
            <a:endParaRPr lang="en-GB" sz="4800"/>
          </a:p>
          <a:p>
            <a:r>
              <a:rPr lang="en-GB" sz="9600"/>
              <a:t>The Chat, People, Rooms tabs are the ones you will use.  When selected from the ribbon, they all open up on the right-hand side of the screen and can be opened and closed as required.</a:t>
            </a:r>
          </a:p>
          <a:p>
            <a:pPr marL="0" indent="0">
              <a:buNone/>
            </a:pPr>
            <a:endParaRPr lang="en-GB" sz="9600"/>
          </a:p>
          <a:p>
            <a:pPr marL="0" indent="0">
              <a:buNone/>
            </a:pPr>
            <a:endParaRPr lang="en-GB" sz="1500"/>
          </a:p>
          <a:p>
            <a:pPr marL="0" indent="0">
              <a:buNone/>
            </a:pPr>
            <a:endParaRPr lang="en-GB" sz="1500"/>
          </a:p>
          <a:p>
            <a:pPr marL="0" indent="0">
              <a:buNone/>
            </a:pPr>
            <a:endParaRPr lang="en-GB" sz="1500"/>
          </a:p>
          <a:p>
            <a:pPr marL="0" indent="0">
              <a:buNone/>
            </a:pPr>
            <a:endParaRPr lang="en-GB" sz="1500"/>
          </a:p>
          <a:p>
            <a:pPr marL="0" indent="0">
              <a:buNone/>
            </a:pPr>
            <a:endParaRPr lang="en-GB" sz="3200"/>
          </a:p>
          <a:p>
            <a:r>
              <a:rPr lang="en-GB" sz="9600"/>
              <a:t>Have the “People” tab open as delegates join, you will see their name appear in the right- hand column.  Each tab can be opened and closed at anytime .</a:t>
            </a:r>
          </a:p>
          <a:p>
            <a:pPr marL="0" indent="0">
              <a:buNone/>
            </a:pPr>
            <a:endParaRPr lang="en-GB" sz="4800"/>
          </a:p>
          <a:p>
            <a:r>
              <a:rPr lang="en-GB" sz="9600"/>
              <a:t>Ask participants to switch on camera and microphone if they haven’t already.</a:t>
            </a:r>
          </a:p>
          <a:p>
            <a:pPr marL="0" indent="0">
              <a:buNone/>
            </a:pPr>
            <a:r>
              <a:rPr lang="en-GB" sz="7400"/>
              <a:t>  </a:t>
            </a:r>
          </a:p>
        </p:txBody>
      </p:sp>
      <p:pic>
        <p:nvPicPr>
          <p:cNvPr id="5" name="Picture 4">
            <a:extLst>
              <a:ext uri="{FF2B5EF4-FFF2-40B4-BE49-F238E27FC236}">
                <a16:creationId xmlns:a16="http://schemas.microsoft.com/office/drawing/2014/main" id="{07B710DE-B101-AB30-17A9-28D0CC9D7E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7344" y="3120099"/>
            <a:ext cx="8433233" cy="603281"/>
          </a:xfrm>
          <a:prstGeom prst="rect">
            <a:avLst/>
          </a:prstGeom>
          <a:ln w="19050">
            <a:solidFill>
              <a:schemeClr val="tx1"/>
            </a:solidFill>
          </a:ln>
        </p:spPr>
      </p:pic>
      <p:cxnSp>
        <p:nvCxnSpPr>
          <p:cNvPr id="7" name="Straight Arrow Connector 6">
            <a:extLst>
              <a:ext uri="{FF2B5EF4-FFF2-40B4-BE49-F238E27FC236}">
                <a16:creationId xmlns:a16="http://schemas.microsoft.com/office/drawing/2014/main" id="{7806CC44-2AD3-FF78-D4B3-1713D6A75556}"/>
              </a:ext>
            </a:extLst>
          </p:cNvPr>
          <p:cNvCxnSpPr>
            <a:cxnSpLocks/>
          </p:cNvCxnSpPr>
          <p:nvPr/>
        </p:nvCxnSpPr>
        <p:spPr>
          <a:xfrm>
            <a:off x="1704560" y="2656377"/>
            <a:ext cx="0" cy="388813"/>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4" name="Picture 3" descr="Graphical user interface, text, chat or text message&#10;&#10;Description automatically generated">
            <a:extLst>
              <a:ext uri="{FF2B5EF4-FFF2-40B4-BE49-F238E27FC236}">
                <a16:creationId xmlns:a16="http://schemas.microsoft.com/office/drawing/2014/main" id="{4AE8087B-689E-C6D8-046B-E84C1EBE9AC1}"/>
              </a:ext>
            </a:extLst>
          </p:cNvPr>
          <p:cNvPicPr>
            <a:picLocks noChangeAspect="1"/>
          </p:cNvPicPr>
          <p:nvPr/>
        </p:nvPicPr>
        <p:blipFill rotWithShape="1">
          <a:blip r:embed="rId4">
            <a:extLst>
              <a:ext uri="{28A0092B-C50C-407E-A947-70E740481C1C}">
                <a14:useLocalDpi xmlns:a14="http://schemas.microsoft.com/office/drawing/2010/main" val="0"/>
              </a:ext>
            </a:extLst>
          </a:blip>
          <a:srcRect l="2160" t="11528" r="83665" b="78350"/>
          <a:stretch/>
        </p:blipFill>
        <p:spPr>
          <a:xfrm>
            <a:off x="9996171" y="347607"/>
            <a:ext cx="1704299" cy="684612"/>
          </a:xfrm>
          <a:prstGeom prst="rect">
            <a:avLst/>
          </a:prstGeom>
        </p:spPr>
      </p:pic>
      <p:cxnSp>
        <p:nvCxnSpPr>
          <p:cNvPr id="10" name="Straight Arrow Connector 9">
            <a:extLst>
              <a:ext uri="{FF2B5EF4-FFF2-40B4-BE49-F238E27FC236}">
                <a16:creationId xmlns:a16="http://schemas.microsoft.com/office/drawing/2014/main" id="{A59533AE-FEE8-BB3A-A0FB-F348082EB77A}"/>
              </a:ext>
            </a:extLst>
          </p:cNvPr>
          <p:cNvCxnSpPr>
            <a:cxnSpLocks/>
          </p:cNvCxnSpPr>
          <p:nvPr/>
        </p:nvCxnSpPr>
        <p:spPr>
          <a:xfrm>
            <a:off x="5363034" y="2656379"/>
            <a:ext cx="0" cy="388813"/>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ED0D8FF-519E-0A44-7A59-DF2267EEFE44}"/>
              </a:ext>
            </a:extLst>
          </p:cNvPr>
          <p:cNvCxnSpPr>
            <a:cxnSpLocks/>
          </p:cNvCxnSpPr>
          <p:nvPr/>
        </p:nvCxnSpPr>
        <p:spPr>
          <a:xfrm>
            <a:off x="2218084" y="2656378"/>
            <a:ext cx="0" cy="388813"/>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502172C-B958-256C-EAA5-12C84E9031C8}"/>
              </a:ext>
            </a:extLst>
          </p:cNvPr>
          <p:cNvSpPr txBox="1"/>
          <p:nvPr/>
        </p:nvSpPr>
        <p:spPr>
          <a:xfrm>
            <a:off x="1487176" y="5455594"/>
            <a:ext cx="4290392" cy="923330"/>
          </a:xfrm>
          <a:prstGeom prst="rect">
            <a:avLst/>
          </a:prstGeom>
          <a:noFill/>
          <a:ln w="38100">
            <a:solidFill>
              <a:srgbClr val="FF0000"/>
            </a:solidFill>
            <a:prstDash val="dash"/>
          </a:ln>
        </p:spPr>
        <p:txBody>
          <a:bodyPr wrap="square" rtlCol="0">
            <a:spAutoFit/>
          </a:bodyPr>
          <a:lstStyle/>
          <a:p>
            <a:r>
              <a:rPr lang="en-GB" b="1">
                <a:solidFill>
                  <a:srgbClr val="C00000"/>
                </a:solidFill>
              </a:rPr>
              <a:t>TIP!</a:t>
            </a:r>
            <a:r>
              <a:rPr lang="en-GB"/>
              <a:t> If delegates are having camera problems, ask them if the shutter on the laptop cover is possibly closed.</a:t>
            </a:r>
          </a:p>
        </p:txBody>
      </p:sp>
    </p:spTree>
    <p:extLst>
      <p:ext uri="{BB962C8B-B14F-4D97-AF65-F5344CB8AC3E}">
        <p14:creationId xmlns:p14="http://schemas.microsoft.com/office/powerpoint/2010/main" val="1433133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EF782-D700-7E54-CE18-E27A15152AAE}"/>
              </a:ext>
            </a:extLst>
          </p:cNvPr>
          <p:cNvSpPr>
            <a:spLocks noGrp="1"/>
          </p:cNvSpPr>
          <p:nvPr>
            <p:ph type="title"/>
          </p:nvPr>
        </p:nvSpPr>
        <p:spPr>
          <a:xfrm>
            <a:off x="718457" y="33298"/>
            <a:ext cx="10515600" cy="1325563"/>
          </a:xfrm>
        </p:spPr>
        <p:txBody>
          <a:bodyPr/>
          <a:lstStyle/>
          <a:p>
            <a:r>
              <a:rPr lang="en-GB"/>
              <a:t>Delegates joining – People tab</a:t>
            </a:r>
          </a:p>
        </p:txBody>
      </p:sp>
      <p:sp>
        <p:nvSpPr>
          <p:cNvPr id="3" name="Content Placeholder 2">
            <a:extLst>
              <a:ext uri="{FF2B5EF4-FFF2-40B4-BE49-F238E27FC236}">
                <a16:creationId xmlns:a16="http://schemas.microsoft.com/office/drawing/2014/main" id="{5FAB8C8C-67E2-6429-0AD4-5CA22585E1E8}"/>
              </a:ext>
            </a:extLst>
          </p:cNvPr>
          <p:cNvSpPr>
            <a:spLocks noGrp="1"/>
          </p:cNvSpPr>
          <p:nvPr>
            <p:ph idx="1"/>
          </p:nvPr>
        </p:nvSpPr>
        <p:spPr>
          <a:xfrm>
            <a:off x="426720" y="1091622"/>
            <a:ext cx="11386428" cy="4486332"/>
          </a:xfrm>
        </p:spPr>
        <p:txBody>
          <a:bodyPr>
            <a:normAutofit lnSpcReduction="10000"/>
          </a:bodyPr>
          <a:lstStyle/>
          <a:p>
            <a:pPr marL="0" indent="0">
              <a:buNone/>
            </a:pPr>
            <a:r>
              <a:rPr lang="en-GB"/>
              <a:t>If the “People” tab is open the names will appear in a column on the right-hand of the screen.</a:t>
            </a:r>
          </a:p>
          <a:p>
            <a:pPr marL="0" indent="0">
              <a:buNone/>
            </a:pPr>
            <a:endParaRPr lang="en-GB" sz="1300"/>
          </a:p>
          <a:p>
            <a:pPr marL="0" indent="0">
              <a:buNone/>
            </a:pPr>
            <a:r>
              <a:rPr lang="en-GB"/>
              <a:t>A sound will alert you as delegates join, hit “Admit” and this will allow them to enter the Main room.  </a:t>
            </a:r>
          </a:p>
          <a:p>
            <a:pPr marL="0" indent="0">
              <a:buNone/>
            </a:pPr>
            <a:r>
              <a:rPr lang="en-GB"/>
              <a:t>You can also “mute” them if there is background noise at their end.</a:t>
            </a:r>
          </a:p>
          <a:p>
            <a:pPr marL="0" indent="0">
              <a:buNone/>
            </a:pPr>
            <a:endParaRPr lang="en-GB" sz="1300"/>
          </a:p>
          <a:p>
            <a:pPr marL="0" indent="0">
              <a:buNone/>
            </a:pPr>
            <a:r>
              <a:rPr lang="en-GB"/>
              <a:t>Once started, even when the  “People” tab is closed, it will still show the total number of delegates in the main room.  This acts as a good indicator when delegates are coming back from the breakout rooms, the counter will go up.   It also indicates when delegates “drop out” of the session</a:t>
            </a:r>
          </a:p>
          <a:p>
            <a:pPr marL="0" indent="0">
              <a:buNone/>
            </a:pPr>
            <a:endParaRPr lang="en-GB" b="1">
              <a:solidFill>
                <a:srgbClr val="C00000"/>
              </a:solidFill>
            </a:endParaRPr>
          </a:p>
          <a:p>
            <a:pPr marL="0" indent="0">
              <a:buNone/>
            </a:pPr>
            <a:endParaRPr lang="en-GB"/>
          </a:p>
          <a:p>
            <a:pPr marL="0" indent="0">
              <a:buNone/>
            </a:pPr>
            <a:endParaRPr lang="en-GB"/>
          </a:p>
        </p:txBody>
      </p:sp>
      <p:pic>
        <p:nvPicPr>
          <p:cNvPr id="4" name="Picture 3" descr="Graphical user interface, text, chat or text message&#10;&#10;Description automatically generated">
            <a:extLst>
              <a:ext uri="{FF2B5EF4-FFF2-40B4-BE49-F238E27FC236}">
                <a16:creationId xmlns:a16="http://schemas.microsoft.com/office/drawing/2014/main" id="{84829E64-D787-89A2-4666-5CE9C1D37137}"/>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9906216" y="261898"/>
            <a:ext cx="1906932" cy="766009"/>
          </a:xfrm>
          <a:prstGeom prst="rect">
            <a:avLst/>
          </a:prstGeom>
        </p:spPr>
      </p:pic>
      <p:sp>
        <p:nvSpPr>
          <p:cNvPr id="7" name="TextBox 6">
            <a:extLst>
              <a:ext uri="{FF2B5EF4-FFF2-40B4-BE49-F238E27FC236}">
                <a16:creationId xmlns:a16="http://schemas.microsoft.com/office/drawing/2014/main" id="{0E85E6CF-C0D0-5108-F41B-E2E7AAC1B545}"/>
              </a:ext>
            </a:extLst>
          </p:cNvPr>
          <p:cNvSpPr txBox="1"/>
          <p:nvPr/>
        </p:nvSpPr>
        <p:spPr>
          <a:xfrm>
            <a:off x="378852" y="5528282"/>
            <a:ext cx="5386250" cy="1107996"/>
          </a:xfrm>
          <a:prstGeom prst="rect">
            <a:avLst/>
          </a:prstGeom>
          <a:noFill/>
          <a:ln w="28575">
            <a:solidFill>
              <a:srgbClr val="FF0000"/>
            </a:solidFill>
            <a:prstDash val="dash"/>
          </a:ln>
        </p:spPr>
        <p:txBody>
          <a:bodyPr wrap="square" rtlCol="0">
            <a:spAutoFit/>
          </a:bodyPr>
          <a:lstStyle/>
          <a:p>
            <a:r>
              <a:rPr lang="en-GB" sz="2400" b="1">
                <a:solidFill>
                  <a:srgbClr val="C00000"/>
                </a:solidFill>
              </a:rPr>
              <a:t>TIP!</a:t>
            </a:r>
            <a:r>
              <a:rPr lang="en-GB" sz="2400"/>
              <a:t> Remember yourself and any other co-facilitators are part of the total!!</a:t>
            </a:r>
          </a:p>
          <a:p>
            <a:endParaRPr lang="en-GB"/>
          </a:p>
        </p:txBody>
      </p:sp>
    </p:spTree>
    <p:extLst>
      <p:ext uri="{BB962C8B-B14F-4D97-AF65-F5344CB8AC3E}">
        <p14:creationId xmlns:p14="http://schemas.microsoft.com/office/powerpoint/2010/main" val="77447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DC82A-4ECE-828D-270A-27868004B195}"/>
              </a:ext>
            </a:extLst>
          </p:cNvPr>
          <p:cNvSpPr>
            <a:spLocks noGrp="1"/>
          </p:cNvSpPr>
          <p:nvPr>
            <p:ph type="title"/>
          </p:nvPr>
        </p:nvSpPr>
        <p:spPr>
          <a:xfrm>
            <a:off x="834887" y="-258498"/>
            <a:ext cx="10489643" cy="1080660"/>
          </a:xfrm>
        </p:spPr>
        <p:txBody>
          <a:bodyPr>
            <a:normAutofit fontScale="90000"/>
          </a:bodyPr>
          <a:lstStyle/>
          <a:p>
            <a:br>
              <a:rPr lang="en-GB"/>
            </a:br>
            <a:br>
              <a:rPr lang="en-GB"/>
            </a:br>
            <a:r>
              <a:rPr lang="en-GB"/>
              <a:t>Break-out rooms</a:t>
            </a:r>
            <a:br>
              <a:rPr lang="en-GB"/>
            </a:br>
            <a:endParaRPr lang="en-GB"/>
          </a:p>
        </p:txBody>
      </p:sp>
      <p:sp>
        <p:nvSpPr>
          <p:cNvPr id="3" name="Content Placeholder 2">
            <a:extLst>
              <a:ext uri="{FF2B5EF4-FFF2-40B4-BE49-F238E27FC236}">
                <a16:creationId xmlns:a16="http://schemas.microsoft.com/office/drawing/2014/main" id="{83E96C53-74F3-9B15-E0AA-95AA808E4A06}"/>
              </a:ext>
            </a:extLst>
          </p:cNvPr>
          <p:cNvSpPr>
            <a:spLocks noGrp="1"/>
          </p:cNvSpPr>
          <p:nvPr>
            <p:ph idx="1"/>
          </p:nvPr>
        </p:nvSpPr>
        <p:spPr>
          <a:xfrm>
            <a:off x="319046" y="851844"/>
            <a:ext cx="8097590" cy="5837999"/>
          </a:xfrm>
        </p:spPr>
        <p:txBody>
          <a:bodyPr>
            <a:normAutofit/>
          </a:bodyPr>
          <a:lstStyle/>
          <a:p>
            <a:pPr marL="0" indent="0">
              <a:buNone/>
            </a:pPr>
            <a:r>
              <a:rPr lang="en-GB" sz="2400" dirty="0"/>
              <a:t>Once delegates have joined:</a:t>
            </a:r>
          </a:p>
          <a:p>
            <a:r>
              <a:rPr lang="en-GB" sz="2400" dirty="0"/>
              <a:t>Select how many rooms are required. Limit rooms to 4 or 5 delegates.</a:t>
            </a:r>
          </a:p>
          <a:p>
            <a:pPr marL="0" indent="0">
              <a:buNone/>
            </a:pPr>
            <a:r>
              <a:rPr lang="en-GB" sz="2400" dirty="0"/>
              <a:t>Under “Assign participants” (delegates) select either; </a:t>
            </a:r>
          </a:p>
          <a:p>
            <a:pPr>
              <a:lnSpc>
                <a:spcPct val="100000"/>
              </a:lnSpc>
              <a:spcBef>
                <a:spcPts val="0"/>
              </a:spcBef>
            </a:pPr>
            <a:r>
              <a:rPr lang="en-GB" sz="2400" dirty="0"/>
              <a:t>“</a:t>
            </a:r>
            <a:r>
              <a:rPr lang="en-GB" sz="2400" u="sng" dirty="0"/>
              <a:t>Automatic</a:t>
            </a:r>
            <a:r>
              <a:rPr lang="en-GB" sz="2400" dirty="0"/>
              <a:t>” which is useful for groups of the same base/job role etc.</a:t>
            </a:r>
          </a:p>
          <a:p>
            <a:pPr marL="0" indent="0">
              <a:lnSpc>
                <a:spcPct val="100000"/>
              </a:lnSpc>
              <a:spcBef>
                <a:spcPts val="0"/>
              </a:spcBef>
              <a:buNone/>
            </a:pPr>
            <a:r>
              <a:rPr lang="en-GB" sz="1400" b="1" dirty="0"/>
              <a:t>or</a:t>
            </a:r>
          </a:p>
          <a:p>
            <a:pPr>
              <a:lnSpc>
                <a:spcPct val="100000"/>
              </a:lnSpc>
              <a:spcBef>
                <a:spcPts val="0"/>
              </a:spcBef>
            </a:pPr>
            <a:r>
              <a:rPr lang="en-GB" sz="2400" dirty="0"/>
              <a:t>“</a:t>
            </a:r>
            <a:r>
              <a:rPr lang="en-GB" sz="2400" u="sng" dirty="0"/>
              <a:t>Manual</a:t>
            </a:r>
            <a:r>
              <a:rPr lang="en-GB" sz="2400" dirty="0"/>
              <a:t>” if a mix is required due to a variety of work base, job role. etc</a:t>
            </a:r>
          </a:p>
          <a:p>
            <a:r>
              <a:rPr lang="en-GB" sz="2400" dirty="0"/>
              <a:t>Click “Create rooms” which will bring-up another screen with the list of names and you can allocate each person to a room.</a:t>
            </a:r>
          </a:p>
          <a:p>
            <a:pPr marL="0" indent="0">
              <a:buNone/>
            </a:pPr>
            <a:r>
              <a:rPr lang="en-GB" sz="2400" dirty="0"/>
              <a:t>Then click “Assign participants” tab.                    </a:t>
            </a:r>
            <a:endParaRPr lang="en-GB" dirty="0"/>
          </a:p>
        </p:txBody>
      </p:sp>
      <p:pic>
        <p:nvPicPr>
          <p:cNvPr id="4" name="Picture 3" descr="Graphical user interface, text, chat or text message&#10;&#10;Description automatically generated">
            <a:extLst>
              <a:ext uri="{FF2B5EF4-FFF2-40B4-BE49-F238E27FC236}">
                <a16:creationId xmlns:a16="http://schemas.microsoft.com/office/drawing/2014/main" id="{47E9F4B8-2BD2-8CE6-835E-1241F78DF06C}"/>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683226" y="258499"/>
            <a:ext cx="1075039" cy="431840"/>
          </a:xfrm>
          <a:prstGeom prst="rect">
            <a:avLst/>
          </a:prstGeom>
        </p:spPr>
      </p:pic>
      <p:pic>
        <p:nvPicPr>
          <p:cNvPr id="6" name="Content Placeholder 4">
            <a:extLst>
              <a:ext uri="{FF2B5EF4-FFF2-40B4-BE49-F238E27FC236}">
                <a16:creationId xmlns:a16="http://schemas.microsoft.com/office/drawing/2014/main" id="{FB179440-A662-D3D8-6039-DA647BE2E762}"/>
              </a:ext>
            </a:extLst>
          </p:cNvPr>
          <p:cNvPicPr>
            <a:picLocks noChangeAspect="1"/>
          </p:cNvPicPr>
          <p:nvPr/>
        </p:nvPicPr>
        <p:blipFill>
          <a:blip r:embed="rId4"/>
          <a:srcRect l="82272"/>
          <a:stretch>
            <a:fillRect/>
          </a:stretch>
        </p:blipFill>
        <p:spPr>
          <a:xfrm>
            <a:off x="8603673" y="696942"/>
            <a:ext cx="3239836" cy="5464115"/>
          </a:xfrm>
          <a:prstGeom prst="rect">
            <a:avLst/>
          </a:prstGeom>
        </p:spPr>
      </p:pic>
      <p:cxnSp>
        <p:nvCxnSpPr>
          <p:cNvPr id="8" name="Straight Arrow Connector 7">
            <a:extLst>
              <a:ext uri="{FF2B5EF4-FFF2-40B4-BE49-F238E27FC236}">
                <a16:creationId xmlns:a16="http://schemas.microsoft.com/office/drawing/2014/main" id="{F770AC05-C8DF-3DD6-26AC-966EBA92F8FE}"/>
              </a:ext>
            </a:extLst>
          </p:cNvPr>
          <p:cNvCxnSpPr>
            <a:cxnSpLocks/>
          </p:cNvCxnSpPr>
          <p:nvPr/>
        </p:nvCxnSpPr>
        <p:spPr>
          <a:xfrm>
            <a:off x="8146473" y="1774927"/>
            <a:ext cx="1146614" cy="26259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B81A94B4-4891-1C8B-7F75-66B7E7B4481E}"/>
              </a:ext>
            </a:extLst>
          </p:cNvPr>
          <p:cNvCxnSpPr>
            <a:cxnSpLocks/>
          </p:cNvCxnSpPr>
          <p:nvPr/>
        </p:nvCxnSpPr>
        <p:spPr>
          <a:xfrm flipV="1">
            <a:off x="8317244" y="2437666"/>
            <a:ext cx="876451" cy="361324"/>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76DAC97A-13B0-2161-BC51-B7F38CFAE77B}"/>
              </a:ext>
            </a:extLst>
          </p:cNvPr>
          <p:cNvCxnSpPr>
            <a:cxnSpLocks/>
          </p:cNvCxnSpPr>
          <p:nvPr/>
        </p:nvCxnSpPr>
        <p:spPr>
          <a:xfrm>
            <a:off x="8959877" y="4919207"/>
            <a:ext cx="467637" cy="26259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C2C7895-1753-1993-D85A-09DE6ED0F4C7}"/>
              </a:ext>
            </a:extLst>
          </p:cNvPr>
          <p:cNvSpPr txBox="1"/>
          <p:nvPr/>
        </p:nvSpPr>
        <p:spPr>
          <a:xfrm>
            <a:off x="461913" y="5929460"/>
            <a:ext cx="7466029" cy="646331"/>
          </a:xfrm>
          <a:prstGeom prst="rect">
            <a:avLst/>
          </a:prstGeom>
          <a:noFill/>
          <a:ln w="38100">
            <a:solidFill>
              <a:srgbClr val="FF0000"/>
            </a:solidFill>
            <a:prstDash val="dash"/>
          </a:ln>
        </p:spPr>
        <p:txBody>
          <a:bodyPr wrap="square" rtlCol="0">
            <a:spAutoFit/>
          </a:bodyPr>
          <a:lstStyle/>
          <a:p>
            <a:r>
              <a:rPr lang="en-GB"/>
              <a:t>Those that can’t be assigned will be a group that stay in the main room.</a:t>
            </a:r>
          </a:p>
          <a:p>
            <a:r>
              <a:rPr lang="en-GB"/>
              <a:t>Facilitators switch off camera &amp; microphone, and  mute volume.</a:t>
            </a:r>
          </a:p>
        </p:txBody>
      </p:sp>
    </p:spTree>
    <p:extLst>
      <p:ext uri="{BB962C8B-B14F-4D97-AF65-F5344CB8AC3E}">
        <p14:creationId xmlns:p14="http://schemas.microsoft.com/office/powerpoint/2010/main" val="3556736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88D3ADE-7E17-A0E5-1B66-26FB70D8D66F}"/>
              </a:ext>
            </a:extLst>
          </p:cNvPr>
          <p:cNvSpPr txBox="1"/>
          <p:nvPr/>
        </p:nvSpPr>
        <p:spPr>
          <a:xfrm>
            <a:off x="5042175" y="1162058"/>
            <a:ext cx="6785390" cy="6617196"/>
          </a:xfrm>
          <a:prstGeom prst="rect">
            <a:avLst/>
          </a:prstGeom>
          <a:noFill/>
        </p:spPr>
        <p:txBody>
          <a:bodyPr wrap="square" rtlCol="0">
            <a:spAutoFit/>
          </a:bodyPr>
          <a:lstStyle/>
          <a:p>
            <a:r>
              <a:rPr lang="en-GB" sz="2800" b="1" dirty="0"/>
              <a:t>+ </a:t>
            </a:r>
            <a:r>
              <a:rPr lang="en-GB" sz="2400" dirty="0"/>
              <a:t>extra rooms can be created</a:t>
            </a:r>
          </a:p>
          <a:p>
            <a:endParaRPr lang="en-GB" sz="1200" dirty="0"/>
          </a:p>
          <a:p>
            <a:r>
              <a:rPr lang="en-GB" sz="2400" dirty="0"/>
              <a:t>     typed messages to go to the breakout rooms.</a:t>
            </a:r>
          </a:p>
          <a:p>
            <a:endParaRPr lang="en-GB" sz="1200" dirty="0"/>
          </a:p>
          <a:p>
            <a:r>
              <a:rPr lang="en-GB" sz="2400" dirty="0"/>
              <a:t>     set time limit for discussions in breakout rooms</a:t>
            </a:r>
          </a:p>
          <a:p>
            <a:endParaRPr lang="en-GB" sz="2400" dirty="0"/>
          </a:p>
          <a:p>
            <a:r>
              <a:rPr lang="en-GB" sz="2400" dirty="0"/>
              <a:t>Click tab to open or close rooms manually.</a:t>
            </a:r>
          </a:p>
          <a:p>
            <a:endParaRPr lang="en-GB" sz="2400" dirty="0"/>
          </a:p>
          <a:p>
            <a:r>
              <a:rPr lang="en-GB" sz="2400" dirty="0"/>
              <a:t>By clicking on each room heading , it shows the delegate’s names in that room.</a:t>
            </a:r>
          </a:p>
          <a:p>
            <a:endParaRPr lang="en-GB" sz="2400" dirty="0"/>
          </a:p>
          <a:p>
            <a:r>
              <a:rPr lang="en-GB" sz="2400" dirty="0"/>
              <a:t>If at any time you need to change or move delegates into other rooms, click on their name and select the room.</a:t>
            </a:r>
          </a:p>
          <a:p>
            <a:r>
              <a:rPr lang="en-GB" sz="2400" dirty="0"/>
              <a:t>Then click “Assign participants” tab again, to save.</a:t>
            </a:r>
          </a:p>
          <a:p>
            <a:endParaRPr lang="en-GB" sz="2800" dirty="0"/>
          </a:p>
          <a:p>
            <a:endParaRPr lang="en-GB" sz="2800" dirty="0"/>
          </a:p>
          <a:p>
            <a:endParaRPr lang="en-GB" sz="2800" dirty="0"/>
          </a:p>
        </p:txBody>
      </p:sp>
      <p:sp>
        <p:nvSpPr>
          <p:cNvPr id="2" name="Title 1">
            <a:extLst>
              <a:ext uri="{FF2B5EF4-FFF2-40B4-BE49-F238E27FC236}">
                <a16:creationId xmlns:a16="http://schemas.microsoft.com/office/drawing/2014/main" id="{F4DEA62C-3692-D704-08E2-E2D94C0A40B2}"/>
              </a:ext>
            </a:extLst>
          </p:cNvPr>
          <p:cNvSpPr>
            <a:spLocks noGrp="1"/>
          </p:cNvSpPr>
          <p:nvPr>
            <p:ph type="title"/>
          </p:nvPr>
        </p:nvSpPr>
        <p:spPr>
          <a:xfrm>
            <a:off x="398040" y="384282"/>
            <a:ext cx="8490856" cy="431840"/>
          </a:xfrm>
        </p:spPr>
        <p:txBody>
          <a:bodyPr>
            <a:normAutofit fontScale="90000"/>
          </a:bodyPr>
          <a:lstStyle/>
          <a:p>
            <a:r>
              <a:rPr lang="en-GB"/>
              <a:t>When rooms are open</a:t>
            </a:r>
          </a:p>
        </p:txBody>
      </p:sp>
      <p:pic>
        <p:nvPicPr>
          <p:cNvPr id="3" name="Picture 2" descr="Graphical user interface, text, chat or text message&#10;&#10;Description automatically generated">
            <a:extLst>
              <a:ext uri="{FF2B5EF4-FFF2-40B4-BE49-F238E27FC236}">
                <a16:creationId xmlns:a16="http://schemas.microsoft.com/office/drawing/2014/main" id="{6184D739-59F9-DE0E-A3F8-A48FE2ED1DB7}"/>
              </a:ext>
            </a:extLst>
          </p:cNvPr>
          <p:cNvPicPr>
            <a:picLocks noChangeAspect="1"/>
          </p:cNvPicPr>
          <p:nvPr/>
        </p:nvPicPr>
        <p:blipFill rotWithShape="1">
          <a:blip r:embed="rId5">
            <a:extLst>
              <a:ext uri="{28A0092B-C50C-407E-A947-70E740481C1C}">
                <a14:useLocalDpi xmlns:a14="http://schemas.microsoft.com/office/drawing/2010/main" val="0"/>
              </a:ext>
            </a:extLst>
          </a:blip>
          <a:srcRect l="2160" t="11528" r="83665" b="78350"/>
          <a:stretch/>
        </p:blipFill>
        <p:spPr>
          <a:xfrm>
            <a:off x="10121268" y="331743"/>
            <a:ext cx="1549461" cy="622414"/>
          </a:xfrm>
          <a:prstGeom prst="rect">
            <a:avLst/>
          </a:prstGeom>
        </p:spPr>
      </p:pic>
      <p:pic>
        <p:nvPicPr>
          <p:cNvPr id="7" name="Graphic 6" descr="Megaphone outline">
            <a:extLst>
              <a:ext uri="{FF2B5EF4-FFF2-40B4-BE49-F238E27FC236}">
                <a16:creationId xmlns:a16="http://schemas.microsoft.com/office/drawing/2014/main" id="{81B5A77B-03F1-402B-AB88-F8CFA8B5D87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53769">
            <a:off x="4973728" y="1709130"/>
            <a:ext cx="499575" cy="499575"/>
          </a:xfrm>
          <a:prstGeom prst="rect">
            <a:avLst/>
          </a:prstGeom>
        </p:spPr>
      </p:pic>
      <p:sp>
        <p:nvSpPr>
          <p:cNvPr id="8" name="Oval 7">
            <a:extLst>
              <a:ext uri="{FF2B5EF4-FFF2-40B4-BE49-F238E27FC236}">
                <a16:creationId xmlns:a16="http://schemas.microsoft.com/office/drawing/2014/main" id="{3E847916-3665-8B4C-21B2-FA7F9416300B}"/>
              </a:ext>
            </a:extLst>
          </p:cNvPr>
          <p:cNvSpPr/>
          <p:nvPr/>
        </p:nvSpPr>
        <p:spPr>
          <a:xfrm>
            <a:off x="1712867" y="3826904"/>
            <a:ext cx="585787" cy="4429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Content Placeholder 16" descr="A screenshot of a video conference&#10;&#10;AI-generated content may be incorrect.">
            <a:extLst>
              <a:ext uri="{FF2B5EF4-FFF2-40B4-BE49-F238E27FC236}">
                <a16:creationId xmlns:a16="http://schemas.microsoft.com/office/drawing/2014/main" id="{CEDBE48C-C990-BAFC-FD7B-F85A645BBAED}"/>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240019" y="1162058"/>
            <a:ext cx="4601573" cy="4931645"/>
          </a:xfrm>
          <a:ln w="28575">
            <a:solidFill>
              <a:schemeClr val="tx1"/>
            </a:solidFill>
          </a:ln>
        </p:spPr>
      </p:pic>
      <p:pic>
        <p:nvPicPr>
          <p:cNvPr id="18" name="Picture 17" descr="A close-up of a logo&#10;&#10;AI-generated content may be incorrect.">
            <a:extLst>
              <a:ext uri="{FF2B5EF4-FFF2-40B4-BE49-F238E27FC236}">
                <a16:creationId xmlns:a16="http://schemas.microsoft.com/office/drawing/2014/main" id="{CA250AD0-74B1-3FE7-C6A7-FD61AB45ADEA}"/>
              </a:ext>
            </a:extLst>
          </p:cNvPr>
          <p:cNvPicPr>
            <a:picLocks noChangeAspect="1"/>
          </p:cNvPicPr>
          <p:nvPr/>
        </p:nvPicPr>
        <p:blipFill>
          <a:blip r:embed="rId8">
            <a:extLst>
              <a:ext uri="{28A0092B-C50C-407E-A947-70E740481C1C}">
                <a14:useLocalDpi xmlns:a14="http://schemas.microsoft.com/office/drawing/2010/main" val="0"/>
              </a:ext>
            </a:extLst>
          </a:blip>
          <a:srcRect l="6389" t="25948" r="70951" b="21376"/>
          <a:stretch>
            <a:fillRect/>
          </a:stretch>
        </p:blipFill>
        <p:spPr>
          <a:xfrm>
            <a:off x="4972600" y="2295938"/>
            <a:ext cx="393662" cy="437661"/>
          </a:xfrm>
          <a:prstGeom prst="rect">
            <a:avLst/>
          </a:prstGeom>
        </p:spPr>
      </p:pic>
      <p:cxnSp>
        <p:nvCxnSpPr>
          <p:cNvPr id="24" name="Straight Arrow Connector 23">
            <a:extLst>
              <a:ext uri="{FF2B5EF4-FFF2-40B4-BE49-F238E27FC236}">
                <a16:creationId xmlns:a16="http://schemas.microsoft.com/office/drawing/2014/main" id="{8DA9EDCD-4ECD-4E84-DF13-EBDA318FD897}"/>
              </a:ext>
            </a:extLst>
          </p:cNvPr>
          <p:cNvCxnSpPr>
            <a:cxnSpLocks/>
          </p:cNvCxnSpPr>
          <p:nvPr/>
        </p:nvCxnSpPr>
        <p:spPr>
          <a:xfrm flipH="1">
            <a:off x="2782957" y="3429000"/>
            <a:ext cx="2189643" cy="765313"/>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4" name="slide 11">
            <a:hlinkClick r:id="" action="ppaction://media"/>
            <a:extLst>
              <a:ext uri="{FF2B5EF4-FFF2-40B4-BE49-F238E27FC236}">
                <a16:creationId xmlns:a16="http://schemas.microsoft.com/office/drawing/2014/main" id="{E44092FB-BE19-B73F-F8B9-683F34EB19C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76845" y="6323057"/>
            <a:ext cx="406400" cy="406400"/>
          </a:xfrm>
          <a:prstGeom prst="rect">
            <a:avLst/>
          </a:prstGeom>
        </p:spPr>
      </p:pic>
    </p:spTree>
    <p:extLst>
      <p:ext uri="{BB962C8B-B14F-4D97-AF65-F5344CB8AC3E}">
        <p14:creationId xmlns:p14="http://schemas.microsoft.com/office/powerpoint/2010/main" val="2340163561"/>
      </p:ext>
    </p:extLst>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screenshot of a computer&#10;&#10;AI-generated content may be incorrect.">
            <a:extLst>
              <a:ext uri="{FF2B5EF4-FFF2-40B4-BE49-F238E27FC236}">
                <a16:creationId xmlns:a16="http://schemas.microsoft.com/office/drawing/2014/main" id="{79D36998-79DA-722B-7694-3E12DCFF863F}"/>
              </a:ext>
            </a:extLst>
          </p:cNvPr>
          <p:cNvPicPr>
            <a:picLocks noChangeAspect="1"/>
          </p:cNvPicPr>
          <p:nvPr/>
        </p:nvPicPr>
        <p:blipFill>
          <a:blip r:embed="rId5">
            <a:extLst>
              <a:ext uri="{28A0092B-C50C-407E-A947-70E740481C1C}">
                <a14:useLocalDpi xmlns:a14="http://schemas.microsoft.com/office/drawing/2010/main" val="0"/>
              </a:ext>
            </a:extLst>
          </a:blip>
          <a:srcRect l="45821"/>
          <a:stretch>
            <a:fillRect/>
          </a:stretch>
        </p:blipFill>
        <p:spPr>
          <a:xfrm>
            <a:off x="417772" y="3985554"/>
            <a:ext cx="4423075" cy="2504793"/>
          </a:xfrm>
          <a:prstGeom prst="rect">
            <a:avLst/>
          </a:prstGeom>
          <a:ln w="19050">
            <a:solidFill>
              <a:schemeClr val="tx1"/>
            </a:solidFill>
          </a:ln>
        </p:spPr>
      </p:pic>
      <p:sp>
        <p:nvSpPr>
          <p:cNvPr id="3" name="Content Placeholder 2">
            <a:extLst>
              <a:ext uri="{FF2B5EF4-FFF2-40B4-BE49-F238E27FC236}">
                <a16:creationId xmlns:a16="http://schemas.microsoft.com/office/drawing/2014/main" id="{0415879D-645F-372A-3BA8-31809DE0C070}"/>
              </a:ext>
            </a:extLst>
          </p:cNvPr>
          <p:cNvSpPr>
            <a:spLocks noGrp="1"/>
          </p:cNvSpPr>
          <p:nvPr>
            <p:ph idx="1"/>
          </p:nvPr>
        </p:nvSpPr>
        <p:spPr>
          <a:xfrm>
            <a:off x="5026922" y="793400"/>
            <a:ext cx="7456626" cy="6255428"/>
          </a:xfrm>
        </p:spPr>
        <p:txBody>
          <a:bodyPr>
            <a:normAutofit/>
          </a:bodyPr>
          <a:lstStyle/>
          <a:p>
            <a:pPr marL="0" indent="0">
              <a:buNone/>
            </a:pPr>
            <a:endParaRPr lang="en-GB"/>
          </a:p>
          <a:p>
            <a:pPr marL="0" indent="0">
              <a:buNone/>
            </a:pPr>
            <a:endParaRPr lang="en-GB"/>
          </a:p>
          <a:p>
            <a:pPr marL="0" indent="0">
              <a:buNone/>
            </a:pPr>
            <a:endParaRPr lang="en-GB"/>
          </a:p>
        </p:txBody>
      </p:sp>
      <p:pic>
        <p:nvPicPr>
          <p:cNvPr id="4" name="Picture 3" descr="Graphical user interface, text, chat or text message&#10;&#10;Description automatically generated">
            <a:extLst>
              <a:ext uri="{FF2B5EF4-FFF2-40B4-BE49-F238E27FC236}">
                <a16:creationId xmlns:a16="http://schemas.microsoft.com/office/drawing/2014/main" id="{4A2D5E18-A63D-17EC-151A-37F7D0358798}"/>
              </a:ext>
            </a:extLst>
          </p:cNvPr>
          <p:cNvPicPr>
            <a:picLocks noChangeAspect="1"/>
          </p:cNvPicPr>
          <p:nvPr/>
        </p:nvPicPr>
        <p:blipFill rotWithShape="1">
          <a:blip r:embed="rId6">
            <a:extLst>
              <a:ext uri="{28A0092B-C50C-407E-A947-70E740481C1C}">
                <a14:useLocalDpi xmlns:a14="http://schemas.microsoft.com/office/drawing/2010/main" val="0"/>
              </a:ext>
            </a:extLst>
          </a:blip>
          <a:srcRect l="2160" t="11528" r="83665" b="78350"/>
          <a:stretch/>
        </p:blipFill>
        <p:spPr>
          <a:xfrm>
            <a:off x="10238742" y="114535"/>
            <a:ext cx="1768880" cy="710554"/>
          </a:xfrm>
          <a:prstGeom prst="rect">
            <a:avLst/>
          </a:prstGeom>
        </p:spPr>
      </p:pic>
      <p:sp>
        <p:nvSpPr>
          <p:cNvPr id="10" name="TextBox 9">
            <a:extLst>
              <a:ext uri="{FF2B5EF4-FFF2-40B4-BE49-F238E27FC236}">
                <a16:creationId xmlns:a16="http://schemas.microsoft.com/office/drawing/2014/main" id="{8CADEF86-484F-5B1A-3229-621C539F2EEA}"/>
              </a:ext>
            </a:extLst>
          </p:cNvPr>
          <p:cNvSpPr txBox="1"/>
          <p:nvPr/>
        </p:nvSpPr>
        <p:spPr>
          <a:xfrm>
            <a:off x="401503" y="215616"/>
            <a:ext cx="9248398" cy="769441"/>
          </a:xfrm>
          <a:prstGeom prst="rect">
            <a:avLst/>
          </a:prstGeom>
          <a:noFill/>
        </p:spPr>
        <p:txBody>
          <a:bodyPr wrap="square" rtlCol="0">
            <a:spAutoFit/>
          </a:bodyPr>
          <a:lstStyle/>
          <a:p>
            <a:r>
              <a:rPr lang="en-GB" sz="4400" dirty="0"/>
              <a:t>Share content prep</a:t>
            </a:r>
          </a:p>
        </p:txBody>
      </p:sp>
      <p:sp>
        <p:nvSpPr>
          <p:cNvPr id="11" name="TextBox 10">
            <a:extLst>
              <a:ext uri="{FF2B5EF4-FFF2-40B4-BE49-F238E27FC236}">
                <a16:creationId xmlns:a16="http://schemas.microsoft.com/office/drawing/2014/main" id="{D07988B2-3041-1318-7AC0-D96E5ECCD577}"/>
              </a:ext>
            </a:extLst>
          </p:cNvPr>
          <p:cNvSpPr txBox="1"/>
          <p:nvPr/>
        </p:nvSpPr>
        <p:spPr>
          <a:xfrm>
            <a:off x="5127539" y="1436856"/>
            <a:ext cx="6739268" cy="2215991"/>
          </a:xfrm>
          <a:prstGeom prst="rect">
            <a:avLst/>
          </a:prstGeom>
          <a:noFill/>
        </p:spPr>
        <p:txBody>
          <a:bodyPr wrap="square" rtlCol="0">
            <a:spAutoFit/>
          </a:bodyPr>
          <a:lstStyle/>
          <a:p>
            <a:r>
              <a:rPr lang="en-GB" sz="2000" dirty="0"/>
              <a:t>This will then show the “Lifelines Facilitator Resource Area” </a:t>
            </a:r>
            <a:r>
              <a:rPr lang="en-GB" sz="2000" err="1"/>
              <a:t>tab</a:t>
            </a:r>
            <a:r>
              <a:rPr lang="en-GB" sz="2000"/>
              <a:t>, on </a:t>
            </a:r>
            <a:r>
              <a:rPr lang="en-GB" sz="2000" dirty="0"/>
              <a:t>the top ribbon. Click to open.</a:t>
            </a:r>
          </a:p>
          <a:p>
            <a:r>
              <a:rPr lang="en-GB" sz="2000" dirty="0"/>
              <a:t>Stay on the Home page  and </a:t>
            </a:r>
            <a:r>
              <a:rPr lang="en-GB" sz="2000" b="1" dirty="0"/>
              <a:t>scroll down </a:t>
            </a:r>
            <a:r>
              <a:rPr lang="en-GB" sz="2000" dirty="0"/>
              <a:t>to the Module to be shown.  Do </a:t>
            </a:r>
            <a:r>
              <a:rPr lang="en-GB" sz="2000" u="sng" dirty="0"/>
              <a:t>not</a:t>
            </a:r>
            <a:r>
              <a:rPr lang="en-GB" sz="2000" dirty="0"/>
              <a:t> click on the selected module yet.  </a:t>
            </a:r>
          </a:p>
          <a:p>
            <a:endParaRPr lang="en-GB" sz="2000" dirty="0"/>
          </a:p>
          <a:p>
            <a:r>
              <a:rPr lang="en-GB" sz="2000" dirty="0"/>
              <a:t>Minimise the page.</a:t>
            </a:r>
          </a:p>
          <a:p>
            <a:endParaRPr lang="en-GB" dirty="0"/>
          </a:p>
        </p:txBody>
      </p:sp>
      <p:cxnSp>
        <p:nvCxnSpPr>
          <p:cNvPr id="13" name="Straight Arrow Connector 12">
            <a:extLst>
              <a:ext uri="{FF2B5EF4-FFF2-40B4-BE49-F238E27FC236}">
                <a16:creationId xmlns:a16="http://schemas.microsoft.com/office/drawing/2014/main" id="{5DB90379-27A4-C330-D833-6ABF6A28F9E6}"/>
              </a:ext>
            </a:extLst>
          </p:cNvPr>
          <p:cNvCxnSpPr>
            <a:cxnSpLocks/>
          </p:cNvCxnSpPr>
          <p:nvPr/>
        </p:nvCxnSpPr>
        <p:spPr>
          <a:xfrm flipH="1" flipV="1">
            <a:off x="2356912" y="2476596"/>
            <a:ext cx="220054" cy="14358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8" descr="A screenshot of a computer&#10;&#10;AI-generated content may be incorrect.">
            <a:extLst>
              <a:ext uri="{FF2B5EF4-FFF2-40B4-BE49-F238E27FC236}">
                <a16:creationId xmlns:a16="http://schemas.microsoft.com/office/drawing/2014/main" id="{DDEF4D12-F47F-A324-808D-5ACB03F81360}"/>
              </a:ext>
            </a:extLst>
          </p:cNvPr>
          <p:cNvPicPr>
            <a:picLocks noChangeAspect="1"/>
          </p:cNvPicPr>
          <p:nvPr/>
        </p:nvPicPr>
        <p:blipFill>
          <a:blip r:embed="rId7">
            <a:extLst>
              <a:ext uri="{28A0092B-C50C-407E-A947-70E740481C1C}">
                <a14:useLocalDpi xmlns:a14="http://schemas.microsoft.com/office/drawing/2010/main" val="0"/>
              </a:ext>
            </a:extLst>
          </a:blip>
          <a:srcRect l="-1" t="15360" r="73474" b="45158"/>
          <a:stretch>
            <a:fillRect/>
          </a:stretch>
        </p:blipFill>
        <p:spPr>
          <a:xfrm>
            <a:off x="417773" y="1466674"/>
            <a:ext cx="4423076" cy="2019844"/>
          </a:xfrm>
          <a:prstGeom prst="rect">
            <a:avLst/>
          </a:prstGeom>
          <a:ln>
            <a:solidFill>
              <a:schemeClr val="tx1"/>
            </a:solidFill>
          </a:ln>
        </p:spPr>
      </p:pic>
      <p:cxnSp>
        <p:nvCxnSpPr>
          <p:cNvPr id="29" name="Straight Arrow Connector 28">
            <a:extLst>
              <a:ext uri="{FF2B5EF4-FFF2-40B4-BE49-F238E27FC236}">
                <a16:creationId xmlns:a16="http://schemas.microsoft.com/office/drawing/2014/main" id="{A2720D37-DF78-2BE9-7AC6-A2E873B1113E}"/>
              </a:ext>
            </a:extLst>
          </p:cNvPr>
          <p:cNvCxnSpPr>
            <a:cxnSpLocks/>
          </p:cNvCxnSpPr>
          <p:nvPr/>
        </p:nvCxnSpPr>
        <p:spPr>
          <a:xfrm flipH="1">
            <a:off x="4346280" y="3262255"/>
            <a:ext cx="691360" cy="6765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26EC54C-7485-3B58-41C5-144F8468C770}"/>
              </a:ext>
            </a:extLst>
          </p:cNvPr>
          <p:cNvCxnSpPr>
            <a:cxnSpLocks/>
          </p:cNvCxnSpPr>
          <p:nvPr/>
        </p:nvCxnSpPr>
        <p:spPr>
          <a:xfrm>
            <a:off x="2568929" y="2620181"/>
            <a:ext cx="0" cy="1508994"/>
          </a:xfrm>
          <a:prstGeom prst="straightConnector1">
            <a:avLst/>
          </a:prstGeom>
          <a:ln w="57150">
            <a:solidFill>
              <a:srgbClr val="FF0000"/>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F28E816-79BD-4D1D-C91F-20C17435E3E0}"/>
              </a:ext>
            </a:extLst>
          </p:cNvPr>
          <p:cNvCxnSpPr>
            <a:cxnSpLocks/>
          </p:cNvCxnSpPr>
          <p:nvPr/>
        </p:nvCxnSpPr>
        <p:spPr>
          <a:xfrm flipH="1" flipV="1">
            <a:off x="3388659" y="1562841"/>
            <a:ext cx="1646300" cy="337323"/>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32" name="Picture 31" descr="A screenshot of a chat&#10;&#10;AI-generated content may be incorrect.">
            <a:extLst>
              <a:ext uri="{FF2B5EF4-FFF2-40B4-BE49-F238E27FC236}">
                <a16:creationId xmlns:a16="http://schemas.microsoft.com/office/drawing/2014/main" id="{A16A03FF-3E15-C3B7-0CA8-0827278366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8862" y="3720166"/>
            <a:ext cx="2094074" cy="1249237"/>
          </a:xfrm>
          <a:prstGeom prst="rect">
            <a:avLst/>
          </a:prstGeom>
          <a:ln w="19050">
            <a:solidFill>
              <a:schemeClr val="tx1"/>
            </a:solidFill>
          </a:ln>
        </p:spPr>
      </p:pic>
      <p:pic>
        <p:nvPicPr>
          <p:cNvPr id="34" name="Content Placeholder 11" descr="A black microphone with text&#10;&#10;AI-generated content may be incorrect.">
            <a:extLst>
              <a:ext uri="{FF2B5EF4-FFF2-40B4-BE49-F238E27FC236}">
                <a16:creationId xmlns:a16="http://schemas.microsoft.com/office/drawing/2014/main" id="{FD057FF8-F810-F781-853E-F208E7225C9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96518" y="4775932"/>
            <a:ext cx="2070206" cy="584230"/>
          </a:xfrm>
          <a:prstGeom prst="rect">
            <a:avLst/>
          </a:prstGeom>
          <a:ln w="19050">
            <a:solidFill>
              <a:schemeClr val="tx1"/>
            </a:solidFill>
          </a:ln>
        </p:spPr>
      </p:pic>
      <p:pic>
        <p:nvPicPr>
          <p:cNvPr id="38" name="Picture 37" descr="A screenshot of a computer&#10;&#10;AI-generated content may be incorrect.">
            <a:extLst>
              <a:ext uri="{FF2B5EF4-FFF2-40B4-BE49-F238E27FC236}">
                <a16:creationId xmlns:a16="http://schemas.microsoft.com/office/drawing/2014/main" id="{45B3232A-7FED-2E8D-E47F-24C39AC8D7C7}"/>
              </a:ext>
            </a:extLst>
          </p:cNvPr>
          <p:cNvPicPr>
            <a:picLocks noChangeAspect="1"/>
          </p:cNvPicPr>
          <p:nvPr/>
        </p:nvPicPr>
        <p:blipFill>
          <a:blip r:embed="rId10">
            <a:extLst>
              <a:ext uri="{28A0092B-C50C-407E-A947-70E740481C1C}">
                <a14:useLocalDpi xmlns:a14="http://schemas.microsoft.com/office/drawing/2010/main" val="0"/>
              </a:ext>
            </a:extLst>
          </a:blip>
          <a:srcRect l="50000" t="4780" r="2669"/>
          <a:stretch>
            <a:fillRect/>
          </a:stretch>
        </p:blipFill>
        <p:spPr>
          <a:xfrm>
            <a:off x="6508862" y="5322369"/>
            <a:ext cx="2125082" cy="1311732"/>
          </a:xfrm>
          <a:prstGeom prst="rect">
            <a:avLst/>
          </a:prstGeom>
          <a:ln w="19050">
            <a:solidFill>
              <a:schemeClr val="tx1"/>
            </a:solidFill>
          </a:ln>
        </p:spPr>
      </p:pic>
      <p:sp>
        <p:nvSpPr>
          <p:cNvPr id="39" name="TextBox 38">
            <a:extLst>
              <a:ext uri="{FF2B5EF4-FFF2-40B4-BE49-F238E27FC236}">
                <a16:creationId xmlns:a16="http://schemas.microsoft.com/office/drawing/2014/main" id="{93F69DA4-322D-24C9-57E3-C0EABAC4A67E}"/>
              </a:ext>
            </a:extLst>
          </p:cNvPr>
          <p:cNvSpPr txBox="1"/>
          <p:nvPr/>
        </p:nvSpPr>
        <p:spPr>
          <a:xfrm>
            <a:off x="8862831" y="3489515"/>
            <a:ext cx="2819293" cy="1015663"/>
          </a:xfrm>
          <a:prstGeom prst="rect">
            <a:avLst/>
          </a:prstGeom>
          <a:noFill/>
        </p:spPr>
        <p:txBody>
          <a:bodyPr wrap="square" rtlCol="0">
            <a:spAutoFit/>
          </a:bodyPr>
          <a:lstStyle/>
          <a:p>
            <a:r>
              <a:rPr lang="en-GB" sz="2000" dirty="0"/>
              <a:t>15 to 20 minutes before the session, join the Teams meeting.  </a:t>
            </a:r>
          </a:p>
        </p:txBody>
      </p:sp>
      <p:sp>
        <p:nvSpPr>
          <p:cNvPr id="44" name="TextBox 43">
            <a:extLst>
              <a:ext uri="{FF2B5EF4-FFF2-40B4-BE49-F238E27FC236}">
                <a16:creationId xmlns:a16="http://schemas.microsoft.com/office/drawing/2014/main" id="{B42A447C-A168-31F0-0AFD-EC6C347A6723}"/>
              </a:ext>
            </a:extLst>
          </p:cNvPr>
          <p:cNvSpPr txBox="1"/>
          <p:nvPr/>
        </p:nvSpPr>
        <p:spPr>
          <a:xfrm>
            <a:off x="8909334" y="5534525"/>
            <a:ext cx="2437328" cy="1015663"/>
          </a:xfrm>
          <a:prstGeom prst="rect">
            <a:avLst/>
          </a:prstGeom>
          <a:noFill/>
        </p:spPr>
        <p:txBody>
          <a:bodyPr wrap="square" rtlCol="0">
            <a:spAutoFit/>
          </a:bodyPr>
          <a:lstStyle/>
          <a:p>
            <a:r>
              <a:rPr lang="en-GB" sz="2000" dirty="0"/>
              <a:t>Switch on your camera and microphone.  </a:t>
            </a:r>
          </a:p>
        </p:txBody>
      </p:sp>
      <p:cxnSp>
        <p:nvCxnSpPr>
          <p:cNvPr id="45" name="Straight Arrow Connector 44">
            <a:extLst>
              <a:ext uri="{FF2B5EF4-FFF2-40B4-BE49-F238E27FC236}">
                <a16:creationId xmlns:a16="http://schemas.microsoft.com/office/drawing/2014/main" id="{C49888DA-E4C9-F237-3063-6038C1C931B7}"/>
              </a:ext>
            </a:extLst>
          </p:cNvPr>
          <p:cNvCxnSpPr>
            <a:cxnSpLocks/>
          </p:cNvCxnSpPr>
          <p:nvPr/>
        </p:nvCxnSpPr>
        <p:spPr>
          <a:xfrm flipV="1">
            <a:off x="8497173" y="5068047"/>
            <a:ext cx="412161" cy="14251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6" name="slide12">
            <a:hlinkClick r:id="" action="ppaction://media"/>
            <a:extLst>
              <a:ext uri="{FF2B5EF4-FFF2-40B4-BE49-F238E27FC236}">
                <a16:creationId xmlns:a16="http://schemas.microsoft.com/office/drawing/2014/main" id="{FCDC67BF-E580-A72B-C9BC-40ABA78DDAC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01797" y="6099901"/>
            <a:ext cx="406400" cy="406400"/>
          </a:xfrm>
          <a:prstGeom prst="rect">
            <a:avLst/>
          </a:prstGeom>
        </p:spPr>
      </p:pic>
      <p:sp>
        <p:nvSpPr>
          <p:cNvPr id="5" name="TextBox 4">
            <a:extLst>
              <a:ext uri="{FF2B5EF4-FFF2-40B4-BE49-F238E27FC236}">
                <a16:creationId xmlns:a16="http://schemas.microsoft.com/office/drawing/2014/main" id="{2894CEAB-5D22-957C-3D12-3B4CEC94E357}"/>
              </a:ext>
            </a:extLst>
          </p:cNvPr>
          <p:cNvSpPr txBox="1"/>
          <p:nvPr/>
        </p:nvSpPr>
        <p:spPr>
          <a:xfrm>
            <a:off x="5377912" y="215616"/>
            <a:ext cx="4458062" cy="923330"/>
          </a:xfrm>
          <a:prstGeom prst="rect">
            <a:avLst/>
          </a:prstGeom>
          <a:noFill/>
        </p:spPr>
        <p:txBody>
          <a:bodyPr wrap="square" rtlCol="0">
            <a:spAutoFit/>
          </a:bodyPr>
          <a:lstStyle/>
          <a:p>
            <a:r>
              <a:rPr lang="en-GB" dirty="0"/>
              <a:t>First select the </a:t>
            </a:r>
            <a:r>
              <a:rPr lang="en-GB" b="1" dirty="0"/>
              <a:t>browser </a:t>
            </a:r>
            <a:r>
              <a:rPr lang="en-GB" dirty="0"/>
              <a:t>on the lower ribbon of the screen. </a:t>
            </a:r>
          </a:p>
          <a:p>
            <a:endParaRPr lang="en-GB" dirty="0"/>
          </a:p>
        </p:txBody>
      </p:sp>
    </p:spTree>
    <p:extLst>
      <p:ext uri="{BB962C8B-B14F-4D97-AF65-F5344CB8AC3E}">
        <p14:creationId xmlns:p14="http://schemas.microsoft.com/office/powerpoint/2010/main" val="158773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9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8959B-2715-7BBC-D7A7-2E5C96DBFE23}"/>
              </a:ext>
            </a:extLst>
          </p:cNvPr>
          <p:cNvSpPr>
            <a:spLocks noGrp="1"/>
          </p:cNvSpPr>
          <p:nvPr>
            <p:ph type="title"/>
          </p:nvPr>
        </p:nvSpPr>
        <p:spPr>
          <a:xfrm>
            <a:off x="444290" y="193398"/>
            <a:ext cx="10515600" cy="850449"/>
          </a:xfrm>
        </p:spPr>
        <p:txBody>
          <a:bodyPr/>
          <a:lstStyle/>
          <a:p>
            <a:r>
              <a:rPr lang="en-GB" dirty="0"/>
              <a:t>Share content – delivery </a:t>
            </a:r>
          </a:p>
        </p:txBody>
      </p:sp>
      <p:pic>
        <p:nvPicPr>
          <p:cNvPr id="6" name="Picture 5" descr="A screenshot of a computer&#10;&#10;AI-generated content may be incorrect.">
            <a:extLst>
              <a:ext uri="{FF2B5EF4-FFF2-40B4-BE49-F238E27FC236}">
                <a16:creationId xmlns:a16="http://schemas.microsoft.com/office/drawing/2014/main" id="{675AF2C0-E118-D582-3EE7-A69174131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290" y="1283173"/>
            <a:ext cx="3630900" cy="2042381"/>
          </a:xfrm>
          <a:prstGeom prst="rect">
            <a:avLst/>
          </a:prstGeom>
          <a:ln w="19050">
            <a:solidFill>
              <a:srgbClr val="FF0000"/>
            </a:solidFill>
          </a:ln>
        </p:spPr>
      </p:pic>
      <p:cxnSp>
        <p:nvCxnSpPr>
          <p:cNvPr id="7" name="Straight Arrow Connector 6">
            <a:extLst>
              <a:ext uri="{FF2B5EF4-FFF2-40B4-BE49-F238E27FC236}">
                <a16:creationId xmlns:a16="http://schemas.microsoft.com/office/drawing/2014/main" id="{9920D58D-1C1E-4DE1-430E-5719E4B06019}"/>
              </a:ext>
            </a:extLst>
          </p:cNvPr>
          <p:cNvCxnSpPr>
            <a:cxnSpLocks/>
          </p:cNvCxnSpPr>
          <p:nvPr/>
        </p:nvCxnSpPr>
        <p:spPr>
          <a:xfrm flipH="1">
            <a:off x="3225637" y="1745645"/>
            <a:ext cx="1025151" cy="487018"/>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B5DC947B-6224-34D9-4402-8F46ADFD22C2}"/>
              </a:ext>
            </a:extLst>
          </p:cNvPr>
          <p:cNvSpPr txBox="1"/>
          <p:nvPr/>
        </p:nvSpPr>
        <p:spPr>
          <a:xfrm>
            <a:off x="3738212" y="3159882"/>
            <a:ext cx="8163090" cy="2769989"/>
          </a:xfrm>
          <a:prstGeom prst="rect">
            <a:avLst/>
          </a:prstGeom>
          <a:noFill/>
        </p:spPr>
        <p:txBody>
          <a:bodyPr wrap="square" rtlCol="0">
            <a:spAutoFit/>
          </a:bodyPr>
          <a:lstStyle/>
          <a:p>
            <a:endParaRPr lang="en-GB" sz="2000" dirty="0"/>
          </a:p>
          <a:p>
            <a:endParaRPr lang="en-GB" sz="2000" dirty="0"/>
          </a:p>
          <a:p>
            <a:r>
              <a:rPr lang="en-GB" sz="2000" dirty="0"/>
              <a:t>To gain full screen, press on the arrowhead</a:t>
            </a:r>
          </a:p>
          <a:p>
            <a:endParaRPr lang="en-GB" dirty="0"/>
          </a:p>
          <a:p>
            <a:endParaRPr lang="en-GB" sz="2000" dirty="0"/>
          </a:p>
          <a:p>
            <a:r>
              <a:rPr lang="en-GB" sz="2000" dirty="0"/>
              <a:t>It will open up to the left</a:t>
            </a:r>
          </a:p>
          <a:p>
            <a:endParaRPr lang="en-GB" dirty="0"/>
          </a:p>
          <a:p>
            <a:endParaRPr lang="en-GB" dirty="0"/>
          </a:p>
          <a:p>
            <a:r>
              <a:rPr lang="en-GB" sz="2000" dirty="0"/>
              <a:t>Select “Extend screen”.                 Then select “play” on </a:t>
            </a:r>
            <a:r>
              <a:rPr lang="en-GB" sz="2000"/>
              <a:t>the left-hand </a:t>
            </a:r>
            <a:r>
              <a:rPr lang="en-GB" sz="2000" dirty="0"/>
              <a:t>side</a:t>
            </a:r>
          </a:p>
        </p:txBody>
      </p:sp>
      <p:pic>
        <p:nvPicPr>
          <p:cNvPr id="15" name="Picture 14" descr="A black and white screen with white icons&#10;&#10;AI-generated content may be incorrect.">
            <a:extLst>
              <a:ext uri="{FF2B5EF4-FFF2-40B4-BE49-F238E27FC236}">
                <a16:creationId xmlns:a16="http://schemas.microsoft.com/office/drawing/2014/main" id="{0491B3E1-B396-9A93-A7D3-F3CD7B54DDD8}"/>
              </a:ext>
            </a:extLst>
          </p:cNvPr>
          <p:cNvPicPr>
            <a:picLocks noChangeAspect="1"/>
          </p:cNvPicPr>
          <p:nvPr/>
        </p:nvPicPr>
        <p:blipFill>
          <a:blip r:embed="rId4">
            <a:extLst>
              <a:ext uri="{28A0092B-C50C-407E-A947-70E740481C1C}">
                <a14:useLocalDpi xmlns:a14="http://schemas.microsoft.com/office/drawing/2010/main" val="0"/>
              </a:ext>
            </a:extLst>
          </a:blip>
          <a:srcRect l="83808" t="6511" b="36570"/>
          <a:stretch>
            <a:fillRect/>
          </a:stretch>
        </p:blipFill>
        <p:spPr>
          <a:xfrm>
            <a:off x="6505478" y="5486974"/>
            <a:ext cx="613266" cy="655361"/>
          </a:xfrm>
          <a:prstGeom prst="rect">
            <a:avLst/>
          </a:prstGeom>
        </p:spPr>
      </p:pic>
      <p:pic>
        <p:nvPicPr>
          <p:cNvPr id="16" name="Picture 15" descr="A screenshot of a phone&#10;&#10;AI-generated content may be incorrect.">
            <a:extLst>
              <a:ext uri="{FF2B5EF4-FFF2-40B4-BE49-F238E27FC236}">
                <a16:creationId xmlns:a16="http://schemas.microsoft.com/office/drawing/2014/main" id="{CCD84153-4CBE-9523-7A79-3B2CA57CC744}"/>
              </a:ext>
            </a:extLst>
          </p:cNvPr>
          <p:cNvPicPr>
            <a:picLocks noChangeAspect="1"/>
          </p:cNvPicPr>
          <p:nvPr/>
        </p:nvPicPr>
        <p:blipFill>
          <a:blip r:embed="rId5">
            <a:extLst>
              <a:ext uri="{28A0092B-C50C-407E-A947-70E740481C1C}">
                <a14:useLocalDpi xmlns:a14="http://schemas.microsoft.com/office/drawing/2010/main" val="0"/>
              </a:ext>
            </a:extLst>
          </a:blip>
          <a:srcRect l="9938" t="29657" r="15255" b="13164"/>
          <a:stretch>
            <a:fillRect/>
          </a:stretch>
        </p:blipFill>
        <p:spPr>
          <a:xfrm>
            <a:off x="8643150" y="1082624"/>
            <a:ext cx="768300" cy="624244"/>
          </a:xfrm>
          <a:prstGeom prst="rect">
            <a:avLst/>
          </a:prstGeom>
          <a:ln w="19050">
            <a:solidFill>
              <a:schemeClr val="tx1">
                <a:lumMod val="95000"/>
                <a:lumOff val="5000"/>
              </a:schemeClr>
            </a:solidFill>
          </a:ln>
        </p:spPr>
      </p:pic>
      <p:pic>
        <p:nvPicPr>
          <p:cNvPr id="20" name="Picture 19" descr="A screenshot of a computer&#10;&#10;AI-generated content may be incorrect.">
            <a:extLst>
              <a:ext uri="{FF2B5EF4-FFF2-40B4-BE49-F238E27FC236}">
                <a16:creationId xmlns:a16="http://schemas.microsoft.com/office/drawing/2014/main" id="{68BB0DF1-23AD-0085-89C1-129B07B02BAE}"/>
              </a:ext>
            </a:extLst>
          </p:cNvPr>
          <p:cNvPicPr>
            <a:picLocks noChangeAspect="1"/>
          </p:cNvPicPr>
          <p:nvPr/>
        </p:nvPicPr>
        <p:blipFill>
          <a:blip r:embed="rId6">
            <a:extLst>
              <a:ext uri="{28A0092B-C50C-407E-A947-70E740481C1C}">
                <a14:useLocalDpi xmlns:a14="http://schemas.microsoft.com/office/drawing/2010/main" val="0"/>
              </a:ext>
            </a:extLst>
          </a:blip>
          <a:srcRect l="45364" t="-5827" r="36004" b="17787"/>
          <a:stretch>
            <a:fillRect/>
          </a:stretch>
        </p:blipFill>
        <p:spPr>
          <a:xfrm>
            <a:off x="1078579" y="3470831"/>
            <a:ext cx="2294964" cy="3293314"/>
          </a:xfrm>
          <a:prstGeom prst="rect">
            <a:avLst/>
          </a:prstGeom>
          <a:ln w="19050">
            <a:solidFill>
              <a:schemeClr val="tx1"/>
            </a:solidFill>
          </a:ln>
        </p:spPr>
      </p:pic>
      <p:pic>
        <p:nvPicPr>
          <p:cNvPr id="22" name="Picture 21" descr="A black rectangular object with white text&#10;&#10;AI-generated content may be incorrect.">
            <a:extLst>
              <a:ext uri="{FF2B5EF4-FFF2-40B4-BE49-F238E27FC236}">
                <a16:creationId xmlns:a16="http://schemas.microsoft.com/office/drawing/2014/main" id="{E24C3516-61F4-0E72-9219-6F85CD79A6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20869" y="3645582"/>
            <a:ext cx="1181161" cy="774740"/>
          </a:xfrm>
          <a:prstGeom prst="rect">
            <a:avLst/>
          </a:prstGeom>
        </p:spPr>
      </p:pic>
      <p:pic>
        <p:nvPicPr>
          <p:cNvPr id="26" name="Picture 25" descr="A black and white screen with white icons&#10;&#10;AI-generated content may be incorrect.">
            <a:extLst>
              <a:ext uri="{FF2B5EF4-FFF2-40B4-BE49-F238E27FC236}">
                <a16:creationId xmlns:a16="http://schemas.microsoft.com/office/drawing/2014/main" id="{F31DC92E-EAB5-F0F5-60D3-936D1416E1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05478" y="4544876"/>
            <a:ext cx="3496552" cy="826704"/>
          </a:xfrm>
          <a:prstGeom prst="rect">
            <a:avLst/>
          </a:prstGeom>
        </p:spPr>
      </p:pic>
      <p:pic>
        <p:nvPicPr>
          <p:cNvPr id="27" name="Picture 26" descr="Graphical user interface, text, chat or text message&#10;&#10;Description automatically generated">
            <a:extLst>
              <a:ext uri="{FF2B5EF4-FFF2-40B4-BE49-F238E27FC236}">
                <a16:creationId xmlns:a16="http://schemas.microsoft.com/office/drawing/2014/main" id="{A607E752-6838-D0F9-05D0-FCAFB9B737FB}"/>
              </a:ext>
            </a:extLst>
          </p:cNvPr>
          <p:cNvPicPr>
            <a:picLocks noChangeAspect="1"/>
          </p:cNvPicPr>
          <p:nvPr/>
        </p:nvPicPr>
        <p:blipFill rotWithShape="1">
          <a:blip r:embed="rId9">
            <a:extLst>
              <a:ext uri="{28A0092B-C50C-407E-A947-70E740481C1C}">
                <a14:useLocalDpi xmlns:a14="http://schemas.microsoft.com/office/drawing/2010/main" val="0"/>
              </a:ext>
            </a:extLst>
          </a:blip>
          <a:srcRect l="2160" t="11528" r="83665" b="78350"/>
          <a:stretch/>
        </p:blipFill>
        <p:spPr>
          <a:xfrm>
            <a:off x="9734664" y="189170"/>
            <a:ext cx="2044961" cy="821455"/>
          </a:xfrm>
          <a:prstGeom prst="rect">
            <a:avLst/>
          </a:prstGeom>
        </p:spPr>
      </p:pic>
      <p:cxnSp>
        <p:nvCxnSpPr>
          <p:cNvPr id="28" name="Straight Arrow Connector 27">
            <a:extLst>
              <a:ext uri="{FF2B5EF4-FFF2-40B4-BE49-F238E27FC236}">
                <a16:creationId xmlns:a16="http://schemas.microsoft.com/office/drawing/2014/main" id="{99F04E7D-2B9B-4DA2-DEBA-C7D4E92FD484}"/>
              </a:ext>
            </a:extLst>
          </p:cNvPr>
          <p:cNvCxnSpPr>
            <a:cxnSpLocks/>
          </p:cNvCxnSpPr>
          <p:nvPr/>
        </p:nvCxnSpPr>
        <p:spPr>
          <a:xfrm flipH="1">
            <a:off x="2994212" y="4165600"/>
            <a:ext cx="934321" cy="172306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5E575248-E08D-57DA-ADD9-3FE1DB75F045}"/>
              </a:ext>
            </a:extLst>
          </p:cNvPr>
          <p:cNvCxnSpPr>
            <a:cxnSpLocks/>
          </p:cNvCxnSpPr>
          <p:nvPr/>
        </p:nvCxnSpPr>
        <p:spPr>
          <a:xfrm flipH="1">
            <a:off x="9361265" y="3316119"/>
            <a:ext cx="180786" cy="540006"/>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2D9AA820-A1B5-542F-C843-9A1B9AE77426}"/>
              </a:ext>
            </a:extLst>
          </p:cNvPr>
          <p:cNvCxnSpPr>
            <a:cxnSpLocks/>
          </p:cNvCxnSpPr>
          <p:nvPr/>
        </p:nvCxnSpPr>
        <p:spPr>
          <a:xfrm flipH="1">
            <a:off x="3784360" y="2865927"/>
            <a:ext cx="496513" cy="26764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C1020D98-2D65-3CF2-C626-38C5550A7D3E}"/>
              </a:ext>
            </a:extLst>
          </p:cNvPr>
          <p:cNvCxnSpPr>
            <a:cxnSpLocks/>
          </p:cNvCxnSpPr>
          <p:nvPr/>
        </p:nvCxnSpPr>
        <p:spPr>
          <a:xfrm flipH="1" flipV="1">
            <a:off x="3778997" y="1413614"/>
            <a:ext cx="423395" cy="2306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290FE16A-3256-B4F3-44CE-3C51F9CE811F}"/>
              </a:ext>
            </a:extLst>
          </p:cNvPr>
          <p:cNvSpPr txBox="1"/>
          <p:nvPr/>
        </p:nvSpPr>
        <p:spPr>
          <a:xfrm>
            <a:off x="4380255" y="969335"/>
            <a:ext cx="7693212" cy="2523768"/>
          </a:xfrm>
          <a:prstGeom prst="rect">
            <a:avLst/>
          </a:prstGeom>
          <a:noFill/>
        </p:spPr>
        <p:txBody>
          <a:bodyPr wrap="square" rtlCol="0">
            <a:spAutoFit/>
          </a:bodyPr>
          <a:lstStyle/>
          <a:p>
            <a:r>
              <a:rPr lang="en-GB" sz="2000" dirty="0"/>
              <a:t>When it is time to start, press “Share”                                                              Click on the small screen.</a:t>
            </a:r>
          </a:p>
          <a:p>
            <a:endParaRPr lang="en-GB" sz="2000" dirty="0"/>
          </a:p>
          <a:p>
            <a:r>
              <a:rPr lang="en-GB" sz="2000" dirty="0"/>
              <a:t>The main screen will now have a red line framing it. </a:t>
            </a:r>
          </a:p>
          <a:p>
            <a:endParaRPr lang="en-GB" sz="2000" dirty="0"/>
          </a:p>
          <a:p>
            <a:r>
              <a:rPr lang="en-GB" sz="2000" dirty="0"/>
              <a:t>Select the </a:t>
            </a:r>
            <a:r>
              <a:rPr lang="en-GB" sz="2000" b="1" dirty="0"/>
              <a:t>browser</a:t>
            </a:r>
            <a:r>
              <a:rPr lang="en-GB" sz="2000" dirty="0"/>
              <a:t> you are using, on the lower ribbon of the screen.  </a:t>
            </a:r>
          </a:p>
          <a:p>
            <a:r>
              <a:rPr lang="en-GB" sz="2000" dirty="0"/>
              <a:t>The module page will open up.  </a:t>
            </a:r>
          </a:p>
          <a:p>
            <a:endParaRPr lang="en-GB" dirty="0"/>
          </a:p>
        </p:txBody>
      </p:sp>
      <p:cxnSp>
        <p:nvCxnSpPr>
          <p:cNvPr id="3" name="Straight Arrow Connector 2">
            <a:extLst>
              <a:ext uri="{FF2B5EF4-FFF2-40B4-BE49-F238E27FC236}">
                <a16:creationId xmlns:a16="http://schemas.microsoft.com/office/drawing/2014/main" id="{1AA5ED74-A191-4B7C-3DA6-442F6EC486AB}"/>
              </a:ext>
            </a:extLst>
          </p:cNvPr>
          <p:cNvCxnSpPr>
            <a:cxnSpLocks/>
          </p:cNvCxnSpPr>
          <p:nvPr/>
        </p:nvCxnSpPr>
        <p:spPr>
          <a:xfrm>
            <a:off x="894696" y="5935395"/>
            <a:ext cx="385464" cy="10927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925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chat or text message&#10;&#10;Description automatically generated">
            <a:extLst>
              <a:ext uri="{FF2B5EF4-FFF2-40B4-BE49-F238E27FC236}">
                <a16:creationId xmlns:a16="http://schemas.microsoft.com/office/drawing/2014/main" id="{04029A64-CE23-A979-A8A1-6D5BEDAA2F49}"/>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044244" y="210037"/>
            <a:ext cx="2044961" cy="821455"/>
          </a:xfrm>
          <a:prstGeom prst="rect">
            <a:avLst/>
          </a:prstGeom>
        </p:spPr>
      </p:pic>
      <p:sp>
        <p:nvSpPr>
          <p:cNvPr id="5" name="TextBox 4">
            <a:extLst>
              <a:ext uri="{FF2B5EF4-FFF2-40B4-BE49-F238E27FC236}">
                <a16:creationId xmlns:a16="http://schemas.microsoft.com/office/drawing/2014/main" id="{337F09DF-4995-31F5-329A-95350091EE07}"/>
              </a:ext>
            </a:extLst>
          </p:cNvPr>
          <p:cNvSpPr txBox="1"/>
          <p:nvPr/>
        </p:nvSpPr>
        <p:spPr>
          <a:xfrm>
            <a:off x="795846" y="417514"/>
            <a:ext cx="9248398" cy="769441"/>
          </a:xfrm>
          <a:prstGeom prst="rect">
            <a:avLst/>
          </a:prstGeom>
          <a:noFill/>
        </p:spPr>
        <p:txBody>
          <a:bodyPr wrap="square" rtlCol="0">
            <a:spAutoFit/>
          </a:bodyPr>
          <a:lstStyle/>
          <a:p>
            <a:r>
              <a:rPr lang="en-GB" sz="4400" dirty="0"/>
              <a:t>Share Content – during delivery </a:t>
            </a:r>
          </a:p>
        </p:txBody>
      </p:sp>
      <p:pic>
        <p:nvPicPr>
          <p:cNvPr id="6" name="Picture 5" descr="Graphical user interface, text, chat or text message&#10;&#10;Description automatically generated">
            <a:extLst>
              <a:ext uri="{FF2B5EF4-FFF2-40B4-BE49-F238E27FC236}">
                <a16:creationId xmlns:a16="http://schemas.microsoft.com/office/drawing/2014/main" id="{725CEECC-BB90-84BA-D531-A506911CEF51}"/>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044244" y="210037"/>
            <a:ext cx="2044961" cy="821455"/>
          </a:xfrm>
          <a:prstGeom prst="rect">
            <a:avLst/>
          </a:prstGeom>
        </p:spPr>
      </p:pic>
      <p:pic>
        <p:nvPicPr>
          <p:cNvPr id="10" name="Picture 9" descr="A screen shot of a computer&#10;&#10;AI-generated content may be incorrect.">
            <a:extLst>
              <a:ext uri="{FF2B5EF4-FFF2-40B4-BE49-F238E27FC236}">
                <a16:creationId xmlns:a16="http://schemas.microsoft.com/office/drawing/2014/main" id="{AB382FAC-F83B-F309-C445-325AC4AE0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980" y="2225519"/>
            <a:ext cx="4114378" cy="1136994"/>
          </a:xfrm>
          <a:prstGeom prst="rect">
            <a:avLst/>
          </a:prstGeom>
        </p:spPr>
      </p:pic>
      <p:pic>
        <p:nvPicPr>
          <p:cNvPr id="15" name="Picture 14" descr="A black stripe on a red shirt&#10;&#10;AI-generated content may be incorrect.">
            <a:extLst>
              <a:ext uri="{FF2B5EF4-FFF2-40B4-BE49-F238E27FC236}">
                <a16:creationId xmlns:a16="http://schemas.microsoft.com/office/drawing/2014/main" id="{EFDFC568-4EFB-CEAE-D29F-F2AA570373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648" y="1170707"/>
            <a:ext cx="4223043" cy="1001192"/>
          </a:xfrm>
          <a:prstGeom prst="rect">
            <a:avLst/>
          </a:prstGeom>
        </p:spPr>
      </p:pic>
      <p:sp>
        <p:nvSpPr>
          <p:cNvPr id="16" name="TextBox 15">
            <a:extLst>
              <a:ext uri="{FF2B5EF4-FFF2-40B4-BE49-F238E27FC236}">
                <a16:creationId xmlns:a16="http://schemas.microsoft.com/office/drawing/2014/main" id="{D67163F9-3A44-5941-8C50-5337833EE334}"/>
              </a:ext>
            </a:extLst>
          </p:cNvPr>
          <p:cNvSpPr txBox="1"/>
          <p:nvPr/>
        </p:nvSpPr>
        <p:spPr>
          <a:xfrm>
            <a:off x="4707692" y="1290814"/>
            <a:ext cx="7266292" cy="2862322"/>
          </a:xfrm>
          <a:prstGeom prst="rect">
            <a:avLst/>
          </a:prstGeom>
          <a:noFill/>
        </p:spPr>
        <p:txBody>
          <a:bodyPr wrap="square" rtlCol="0">
            <a:spAutoFit/>
          </a:bodyPr>
          <a:lstStyle/>
          <a:p>
            <a:r>
              <a:rPr lang="en-GB" sz="2000" dirty="0"/>
              <a:t>“Play”/“Pause” are in the bottom left-hand corner of the film</a:t>
            </a:r>
          </a:p>
          <a:p>
            <a:r>
              <a:rPr lang="en-GB" sz="2000" dirty="0"/>
              <a:t>Press “pause when you need to stop for an exercise &amp; feedback.  </a:t>
            </a:r>
          </a:p>
          <a:p>
            <a:endParaRPr lang="en-GB" sz="2000" dirty="0"/>
          </a:p>
          <a:p>
            <a:r>
              <a:rPr lang="en-GB" sz="2000" dirty="0"/>
              <a:t>Select “Stop sharing” from the top of the screen.  Everyone is now in the Main room. </a:t>
            </a:r>
          </a:p>
          <a:p>
            <a:r>
              <a:rPr lang="en-GB" sz="2000" dirty="0"/>
              <a:t> </a:t>
            </a:r>
          </a:p>
          <a:p>
            <a:r>
              <a:rPr lang="en-GB" sz="2000" dirty="0"/>
              <a:t>When you are ready to continue, as before in the previous slide, </a:t>
            </a:r>
          </a:p>
          <a:p>
            <a:r>
              <a:rPr lang="en-GB" sz="2000" dirty="0"/>
              <a:t>Click “Share”, click on the small screen and then the “Play” button on the film.  </a:t>
            </a:r>
            <a:endParaRPr lang="en-GB" dirty="0"/>
          </a:p>
        </p:txBody>
      </p:sp>
      <p:sp>
        <p:nvSpPr>
          <p:cNvPr id="2" name="TextBox 1">
            <a:extLst>
              <a:ext uri="{FF2B5EF4-FFF2-40B4-BE49-F238E27FC236}">
                <a16:creationId xmlns:a16="http://schemas.microsoft.com/office/drawing/2014/main" id="{FE68417A-CD91-C470-EFC8-A09107F9515F}"/>
              </a:ext>
            </a:extLst>
          </p:cNvPr>
          <p:cNvSpPr txBox="1"/>
          <p:nvPr/>
        </p:nvSpPr>
        <p:spPr>
          <a:xfrm>
            <a:off x="421217" y="4545676"/>
            <a:ext cx="6445748" cy="2554545"/>
          </a:xfrm>
          <a:prstGeom prst="rect">
            <a:avLst/>
          </a:prstGeom>
          <a:noFill/>
        </p:spPr>
        <p:txBody>
          <a:bodyPr wrap="square" rtlCol="0">
            <a:spAutoFit/>
          </a:bodyPr>
          <a:lstStyle/>
          <a:p>
            <a:r>
              <a:rPr lang="en-GB" sz="2000" b="1" dirty="0"/>
              <a:t>Modules 4</a:t>
            </a:r>
            <a:r>
              <a:rPr lang="en-GB" sz="2000" dirty="0"/>
              <a:t>  - “Nail in the Head” &amp; “The Power of empathic listening” in module 4 are NOT embedded.</a:t>
            </a:r>
          </a:p>
          <a:p>
            <a:endParaRPr lang="en-GB" sz="2000" dirty="0"/>
          </a:p>
          <a:p>
            <a:r>
              <a:rPr lang="en-GB" sz="2000" dirty="0"/>
              <a:t> As in the last slide, select this module from the Facilitator Resources home page.  The two films are also there.  </a:t>
            </a:r>
          </a:p>
          <a:p>
            <a:r>
              <a:rPr lang="en-GB" sz="2000" dirty="0"/>
              <a:t> </a:t>
            </a:r>
          </a:p>
          <a:p>
            <a:endParaRPr lang="en-GB" sz="2000" dirty="0"/>
          </a:p>
        </p:txBody>
      </p:sp>
      <p:pic>
        <p:nvPicPr>
          <p:cNvPr id="3" name="Picture 2" descr="A screenshot of a computer&#10;&#10;AI-generated content may be incorrect.">
            <a:extLst>
              <a:ext uri="{FF2B5EF4-FFF2-40B4-BE49-F238E27FC236}">
                <a16:creationId xmlns:a16="http://schemas.microsoft.com/office/drawing/2014/main" id="{29F4CC8B-AE76-793E-59BC-8AD1E6FA23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64218" y="4256996"/>
            <a:ext cx="4250608" cy="2390968"/>
          </a:xfrm>
          <a:prstGeom prst="rect">
            <a:avLst/>
          </a:prstGeom>
          <a:ln w="19050">
            <a:solidFill>
              <a:schemeClr val="tx1"/>
            </a:solidFill>
          </a:ln>
        </p:spPr>
      </p:pic>
      <p:sp>
        <p:nvSpPr>
          <p:cNvPr id="9" name="TextBox 8">
            <a:extLst>
              <a:ext uri="{FF2B5EF4-FFF2-40B4-BE49-F238E27FC236}">
                <a16:creationId xmlns:a16="http://schemas.microsoft.com/office/drawing/2014/main" id="{0335C030-3D3D-0FE3-55BE-FFC1BBE24F38}"/>
              </a:ext>
            </a:extLst>
          </p:cNvPr>
          <p:cNvSpPr txBox="1"/>
          <p:nvPr/>
        </p:nvSpPr>
        <p:spPr>
          <a:xfrm>
            <a:off x="421216" y="3851259"/>
            <a:ext cx="4223043" cy="383491"/>
          </a:xfrm>
          <a:prstGeom prst="rect">
            <a:avLst/>
          </a:prstGeom>
          <a:noFill/>
          <a:ln w="38100">
            <a:solidFill>
              <a:srgbClr val="FF0000"/>
            </a:solidFill>
            <a:prstDash val="dash"/>
          </a:ln>
        </p:spPr>
        <p:txBody>
          <a:bodyPr wrap="square" rtlCol="0">
            <a:spAutoFit/>
          </a:bodyPr>
          <a:lstStyle/>
          <a:p>
            <a:r>
              <a:rPr lang="en-GB" b="1" dirty="0">
                <a:solidFill>
                  <a:srgbClr val="FF0000"/>
                </a:solidFill>
              </a:rPr>
              <a:t>TIP! </a:t>
            </a:r>
            <a:r>
              <a:rPr lang="en-GB" dirty="0"/>
              <a:t>Follow the instructions in sequence!</a:t>
            </a:r>
          </a:p>
        </p:txBody>
      </p:sp>
    </p:spTree>
    <p:extLst>
      <p:ext uri="{BB962C8B-B14F-4D97-AF65-F5344CB8AC3E}">
        <p14:creationId xmlns:p14="http://schemas.microsoft.com/office/powerpoint/2010/main" val="532057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9F81D-0256-3549-4ADA-378367CE9D66}"/>
              </a:ext>
            </a:extLst>
          </p:cNvPr>
          <p:cNvSpPr>
            <a:spLocks noGrp="1"/>
          </p:cNvSpPr>
          <p:nvPr>
            <p:ph type="title"/>
          </p:nvPr>
        </p:nvSpPr>
        <p:spPr>
          <a:xfrm>
            <a:off x="477976" y="328399"/>
            <a:ext cx="6205889" cy="414340"/>
          </a:xfrm>
        </p:spPr>
        <p:txBody>
          <a:bodyPr>
            <a:normAutofit fontScale="90000"/>
          </a:bodyPr>
          <a:lstStyle/>
          <a:p>
            <a:r>
              <a:rPr lang="en-GB" dirty="0"/>
              <a:t>Sharing the module 4 films</a:t>
            </a:r>
          </a:p>
        </p:txBody>
      </p:sp>
      <p:pic>
        <p:nvPicPr>
          <p:cNvPr id="8" name="Picture 7" descr="Graphical user interface, text, chat or text message&#10;&#10;Description automatically generated">
            <a:extLst>
              <a:ext uri="{FF2B5EF4-FFF2-40B4-BE49-F238E27FC236}">
                <a16:creationId xmlns:a16="http://schemas.microsoft.com/office/drawing/2014/main" id="{F86FF409-D84F-9B81-4C8B-41DD39E6892E}"/>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872428" y="180958"/>
            <a:ext cx="1075039" cy="431840"/>
          </a:xfrm>
          <a:prstGeom prst="rect">
            <a:avLst/>
          </a:prstGeom>
        </p:spPr>
      </p:pic>
      <p:sp>
        <p:nvSpPr>
          <p:cNvPr id="10" name="TextBox 9">
            <a:extLst>
              <a:ext uri="{FF2B5EF4-FFF2-40B4-BE49-F238E27FC236}">
                <a16:creationId xmlns:a16="http://schemas.microsoft.com/office/drawing/2014/main" id="{5303598C-CFA7-5589-B2C4-7BFB326AF11A}"/>
              </a:ext>
            </a:extLst>
          </p:cNvPr>
          <p:cNvSpPr txBox="1"/>
          <p:nvPr/>
        </p:nvSpPr>
        <p:spPr>
          <a:xfrm>
            <a:off x="5629990" y="5694876"/>
            <a:ext cx="5242438" cy="923330"/>
          </a:xfrm>
          <a:prstGeom prst="rect">
            <a:avLst/>
          </a:prstGeom>
          <a:noFill/>
          <a:ln w="38100">
            <a:solidFill>
              <a:srgbClr val="FF0000"/>
            </a:solidFill>
            <a:prstDash val="dash"/>
          </a:ln>
        </p:spPr>
        <p:txBody>
          <a:bodyPr wrap="square" rtlCol="0">
            <a:spAutoFit/>
          </a:bodyPr>
          <a:lstStyle/>
          <a:p>
            <a:r>
              <a:rPr lang="en-GB" b="1" dirty="0">
                <a:solidFill>
                  <a:srgbClr val="C00000"/>
                </a:solidFill>
              </a:rPr>
              <a:t>TIP! </a:t>
            </a:r>
            <a:r>
              <a:rPr lang="en-GB" dirty="0"/>
              <a:t>If delegates can’t hear the films, “Stop sharing” will take you back to the Main room.  Press “Share” and “Include sound”. </a:t>
            </a:r>
          </a:p>
        </p:txBody>
      </p:sp>
      <p:pic>
        <p:nvPicPr>
          <p:cNvPr id="20" name="Picture 19" descr="A screenshot of a phone&#10;&#10;AI-generated content may be incorrect.">
            <a:extLst>
              <a:ext uri="{FF2B5EF4-FFF2-40B4-BE49-F238E27FC236}">
                <a16:creationId xmlns:a16="http://schemas.microsoft.com/office/drawing/2014/main" id="{630C3190-AFA9-C639-1FBF-2B7457C1F2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9886" y="1962758"/>
            <a:ext cx="3264068" cy="1219263"/>
          </a:xfrm>
          <a:prstGeom prst="rect">
            <a:avLst/>
          </a:prstGeom>
          <a:ln w="19050">
            <a:solidFill>
              <a:schemeClr val="tx1"/>
            </a:solidFill>
          </a:ln>
        </p:spPr>
      </p:pic>
      <p:sp>
        <p:nvSpPr>
          <p:cNvPr id="4" name="TextBox 3">
            <a:extLst>
              <a:ext uri="{FF2B5EF4-FFF2-40B4-BE49-F238E27FC236}">
                <a16:creationId xmlns:a16="http://schemas.microsoft.com/office/drawing/2014/main" id="{34FC180B-B081-EBF5-7AE3-53B48C36D750}"/>
              </a:ext>
            </a:extLst>
          </p:cNvPr>
          <p:cNvSpPr txBox="1"/>
          <p:nvPr/>
        </p:nvSpPr>
        <p:spPr>
          <a:xfrm>
            <a:off x="542676" y="765526"/>
            <a:ext cx="11404791" cy="5909310"/>
          </a:xfrm>
          <a:prstGeom prst="rect">
            <a:avLst/>
          </a:prstGeom>
          <a:noFill/>
        </p:spPr>
        <p:txBody>
          <a:bodyPr wrap="square" rtlCol="0">
            <a:spAutoFit/>
          </a:bodyPr>
          <a:lstStyle/>
          <a:p>
            <a:r>
              <a:rPr lang="en-GB" sz="2000" dirty="0"/>
              <a:t>When you require the 2 films in Mod 4, when you reach 4.39min / 10.18min click on:</a:t>
            </a:r>
          </a:p>
          <a:p>
            <a:pPr marL="285750" indent="-285750">
              <a:buFont typeface="Arial" panose="020B0604020202020204" pitchFamily="34" charset="0"/>
              <a:buChar char="•"/>
            </a:pPr>
            <a:r>
              <a:rPr lang="en-GB" sz="2000" dirty="0"/>
              <a:t>“Pause” (bottom left-hand corner of Mod 4 film)</a:t>
            </a:r>
          </a:p>
          <a:p>
            <a:pPr marL="285750" indent="-285750">
              <a:buFont typeface="Arial" panose="020B0604020202020204" pitchFamily="34" charset="0"/>
              <a:buChar char="•"/>
            </a:pPr>
            <a:r>
              <a:rPr lang="en-GB" sz="2000" dirty="0"/>
              <a:t>Press “Esc” (top left on keyboard)  this returns you to the Resource page. Turn on “Include sound”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Click on film, extending the film as you do so.</a:t>
            </a:r>
          </a:p>
          <a:p>
            <a:pPr marL="285750" indent="-285750">
              <a:buFont typeface="Arial" panose="020B0604020202020204" pitchFamily="34" charset="0"/>
              <a:buChar char="•"/>
            </a:pPr>
            <a:r>
              <a:rPr lang="en-GB" sz="2000" dirty="0"/>
              <a:t>“Play” film – Press “Pause” at the end.</a:t>
            </a:r>
          </a:p>
          <a:p>
            <a:pPr marL="285750" indent="-285750">
              <a:buFont typeface="Arial" panose="020B0604020202020204" pitchFamily="34" charset="0"/>
              <a:buChar char="•"/>
            </a:pPr>
            <a:r>
              <a:rPr lang="en-GB" sz="2000" dirty="0"/>
              <a:t>Press “Esc” to go back on the Resource page.  Continue with Mod 4 film by clicking on the film.</a:t>
            </a:r>
          </a:p>
          <a:p>
            <a:endParaRPr lang="en-GB" sz="2000" dirty="0"/>
          </a:p>
          <a:p>
            <a:r>
              <a:rPr lang="en-GB" sz="2000" dirty="0"/>
              <a:t>During Module 4 if at anytime you want to open the </a:t>
            </a:r>
            <a:r>
              <a:rPr lang="en-GB" sz="2000" b="1" dirty="0"/>
              <a:t>Main room </a:t>
            </a:r>
            <a:r>
              <a:rPr lang="en-GB" sz="2000" dirty="0"/>
              <a:t>for discussion.</a:t>
            </a:r>
          </a:p>
          <a:p>
            <a:r>
              <a:rPr lang="en-GB" sz="2000" dirty="0"/>
              <a:t>Pause film, hit “Stop Sharing”</a:t>
            </a:r>
          </a:p>
          <a:p>
            <a:r>
              <a:rPr lang="en-GB" sz="2000" dirty="0"/>
              <a:t>Then to go back to Module 4 – press “Share” in top right and click on the small screen.</a:t>
            </a:r>
          </a:p>
          <a:p>
            <a:endParaRPr lang="en-GB" sz="2000" dirty="0"/>
          </a:p>
          <a:p>
            <a:r>
              <a:rPr lang="en-GB" sz="2000" dirty="0"/>
              <a:t>When playing the two films, it is not </a:t>
            </a:r>
          </a:p>
          <a:p>
            <a:r>
              <a:rPr lang="en-GB" sz="2000" dirty="0"/>
              <a:t>possible to go into the Main Room.</a:t>
            </a:r>
          </a:p>
          <a:p>
            <a:endParaRPr lang="en-GB" dirty="0"/>
          </a:p>
        </p:txBody>
      </p:sp>
      <p:sp>
        <p:nvSpPr>
          <p:cNvPr id="5" name="Oval 4">
            <a:extLst>
              <a:ext uri="{FF2B5EF4-FFF2-40B4-BE49-F238E27FC236}">
                <a16:creationId xmlns:a16="http://schemas.microsoft.com/office/drawing/2014/main" id="{007D0BCB-760F-71C8-96A4-BEBC63630060}"/>
              </a:ext>
            </a:extLst>
          </p:cNvPr>
          <p:cNvSpPr/>
          <p:nvPr/>
        </p:nvSpPr>
        <p:spPr>
          <a:xfrm>
            <a:off x="2847340" y="2700561"/>
            <a:ext cx="1626614" cy="48146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9709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D433-CEB9-8FF7-DC88-23FBF710CF59}"/>
              </a:ext>
            </a:extLst>
          </p:cNvPr>
          <p:cNvSpPr>
            <a:spLocks noGrp="1"/>
          </p:cNvSpPr>
          <p:nvPr>
            <p:ph type="title"/>
          </p:nvPr>
        </p:nvSpPr>
        <p:spPr>
          <a:xfrm>
            <a:off x="703309" y="333730"/>
            <a:ext cx="10515600" cy="754707"/>
          </a:xfrm>
        </p:spPr>
        <p:txBody>
          <a:bodyPr/>
          <a:lstStyle/>
          <a:p>
            <a:r>
              <a:rPr lang="en-GB" dirty="0"/>
              <a:t>Two or more facilitators</a:t>
            </a:r>
          </a:p>
        </p:txBody>
      </p:sp>
      <p:pic>
        <p:nvPicPr>
          <p:cNvPr id="4" name="Picture 3" descr="Graphical user interface, text, chat or text message&#10;&#10;Description automatically generated">
            <a:extLst>
              <a:ext uri="{FF2B5EF4-FFF2-40B4-BE49-F238E27FC236}">
                <a16:creationId xmlns:a16="http://schemas.microsoft.com/office/drawing/2014/main" id="{2867A85E-5401-1B9C-F1D2-61EF1AABC1AB}"/>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068672" y="180957"/>
            <a:ext cx="1878796" cy="754707"/>
          </a:xfrm>
          <a:prstGeom prst="rect">
            <a:avLst/>
          </a:prstGeom>
        </p:spPr>
      </p:pic>
      <p:pic>
        <p:nvPicPr>
          <p:cNvPr id="5" name="drawing">
            <a:extLst>
              <a:ext uri="{FF2B5EF4-FFF2-40B4-BE49-F238E27FC236}">
                <a16:creationId xmlns:a16="http://schemas.microsoft.com/office/drawing/2014/main" id="{245D28B6-D7DA-F5CB-DBCE-BD2983D3ABE0}"/>
              </a:ext>
            </a:extLst>
          </p:cNvPr>
          <p:cNvPicPr>
            <a:picLocks noGrp="1" noChangeAspect="1"/>
          </p:cNvPicPr>
          <p:nvPr>
            <p:ph idx="1"/>
          </p:nvPr>
        </p:nvPicPr>
        <p:blipFill rotWithShape="1">
          <a:blip r:embed="rId4">
            <a:extLst>
              <a:ext uri="{28A0092B-C50C-407E-A947-70E740481C1C}">
                <a14:useLocalDpi xmlns:a14="http://schemas.microsoft.com/office/drawing/2010/main"/>
              </a:ext>
            </a:extLst>
          </a:blip>
          <a:srcRect l="17288" t="2389" r="25486" b="86794"/>
          <a:stretch>
            <a:fillRect/>
          </a:stretch>
        </p:blipFill>
        <p:spPr bwMode="auto">
          <a:xfrm>
            <a:off x="1204869" y="4057719"/>
            <a:ext cx="9091890" cy="969892"/>
          </a:xfrm>
          <a:prstGeom prst="rect">
            <a:avLst/>
          </a:prstGeom>
          <a:ln>
            <a:noFill/>
          </a:ln>
          <a:extLst>
            <a:ext uri="{53640926-AAD7-44D8-BBD7-CCE9431645EC}">
              <a14:shadowObscured xmlns:a14="http://schemas.microsoft.com/office/drawing/2010/main"/>
            </a:ext>
          </a:extLst>
        </p:spPr>
      </p:pic>
      <p:pic>
        <p:nvPicPr>
          <p:cNvPr id="6" name="Picture 5" descr="A screenshot of a computer&#10;&#10;AI-generated content may be incorrect.">
            <a:extLst>
              <a:ext uri="{FF2B5EF4-FFF2-40B4-BE49-F238E27FC236}">
                <a16:creationId xmlns:a16="http://schemas.microsoft.com/office/drawing/2014/main" id="{75DBFE7D-4D24-7020-5B8D-BADC163CA186}"/>
              </a:ext>
            </a:extLst>
          </p:cNvPr>
          <p:cNvPicPr>
            <a:picLocks noChangeAspect="1"/>
          </p:cNvPicPr>
          <p:nvPr/>
        </p:nvPicPr>
        <p:blipFill>
          <a:blip r:embed="rId5"/>
          <a:srcRect l="14194" r="24050" b="87214"/>
          <a:stretch>
            <a:fillRect/>
          </a:stretch>
        </p:blipFill>
        <p:spPr>
          <a:xfrm>
            <a:off x="1204869" y="1988288"/>
            <a:ext cx="9091890" cy="1058819"/>
          </a:xfrm>
          <a:prstGeom prst="rect">
            <a:avLst/>
          </a:prstGeom>
          <a:ln w="12700">
            <a:solidFill>
              <a:schemeClr val="tx1"/>
            </a:solidFill>
          </a:ln>
        </p:spPr>
      </p:pic>
      <p:sp>
        <p:nvSpPr>
          <p:cNvPr id="7" name="TextBox 6">
            <a:extLst>
              <a:ext uri="{FF2B5EF4-FFF2-40B4-BE49-F238E27FC236}">
                <a16:creationId xmlns:a16="http://schemas.microsoft.com/office/drawing/2014/main" id="{0DE0F8D1-8666-3D0E-A995-63E53C7AED07}"/>
              </a:ext>
            </a:extLst>
          </p:cNvPr>
          <p:cNvSpPr txBox="1"/>
          <p:nvPr/>
        </p:nvSpPr>
        <p:spPr>
          <a:xfrm>
            <a:off x="754985" y="994805"/>
            <a:ext cx="10888734" cy="1200329"/>
          </a:xfrm>
          <a:prstGeom prst="rect">
            <a:avLst/>
          </a:prstGeom>
          <a:noFill/>
        </p:spPr>
        <p:txBody>
          <a:bodyPr wrap="square" rtlCol="0">
            <a:spAutoFit/>
          </a:bodyPr>
          <a:lstStyle/>
          <a:p>
            <a:r>
              <a:rPr lang="en-GB" dirty="0"/>
              <a:t>The Organiser Facilitator must give permissions for the Co-organisers (co-facilitators) when setting up the meeting.  See slides 3 &amp; 5.</a:t>
            </a:r>
          </a:p>
          <a:p>
            <a:r>
              <a:rPr lang="en-GB" dirty="0"/>
              <a:t>Before the presentation is open, the </a:t>
            </a:r>
            <a:r>
              <a:rPr lang="en-GB" u="sng" dirty="0"/>
              <a:t>Organiser facilitator‘s</a:t>
            </a:r>
            <a:r>
              <a:rPr lang="en-GB" dirty="0"/>
              <a:t> top ribbon (from the left) will look like this.</a:t>
            </a:r>
          </a:p>
          <a:p>
            <a:endParaRPr lang="en-GB" dirty="0"/>
          </a:p>
        </p:txBody>
      </p:sp>
      <p:sp>
        <p:nvSpPr>
          <p:cNvPr id="8" name="TextBox 7">
            <a:extLst>
              <a:ext uri="{FF2B5EF4-FFF2-40B4-BE49-F238E27FC236}">
                <a16:creationId xmlns:a16="http://schemas.microsoft.com/office/drawing/2014/main" id="{7C6DF2A9-EE44-504F-BD8F-7522265BAD30}"/>
              </a:ext>
            </a:extLst>
          </p:cNvPr>
          <p:cNvSpPr txBox="1"/>
          <p:nvPr/>
        </p:nvSpPr>
        <p:spPr>
          <a:xfrm>
            <a:off x="754985" y="3134389"/>
            <a:ext cx="10232146" cy="923330"/>
          </a:xfrm>
          <a:prstGeom prst="rect">
            <a:avLst/>
          </a:prstGeom>
          <a:noFill/>
        </p:spPr>
        <p:txBody>
          <a:bodyPr wrap="square" rtlCol="0">
            <a:spAutoFit/>
          </a:bodyPr>
          <a:lstStyle/>
          <a:p>
            <a:endParaRPr lang="en-GB" dirty="0"/>
          </a:p>
          <a:p>
            <a:r>
              <a:rPr lang="en-GB" dirty="0"/>
              <a:t>Once the presentation opens the </a:t>
            </a:r>
            <a:r>
              <a:rPr lang="en-GB" u="sng" dirty="0"/>
              <a:t>Co-facilitator’s</a:t>
            </a:r>
            <a:r>
              <a:rPr lang="en-GB" dirty="0"/>
              <a:t> ribbon (from the left) will look like this.  Note they have access to “Take control” and the “Rooms” menu. (See note below)</a:t>
            </a:r>
          </a:p>
        </p:txBody>
      </p:sp>
      <p:sp>
        <p:nvSpPr>
          <p:cNvPr id="12" name="Oval 11">
            <a:extLst>
              <a:ext uri="{FF2B5EF4-FFF2-40B4-BE49-F238E27FC236}">
                <a16:creationId xmlns:a16="http://schemas.microsoft.com/office/drawing/2014/main" id="{9096212B-8CEC-9008-3C19-E0281116E456}"/>
              </a:ext>
            </a:extLst>
          </p:cNvPr>
          <p:cNvSpPr/>
          <p:nvPr/>
        </p:nvSpPr>
        <p:spPr>
          <a:xfrm>
            <a:off x="8118399" y="4127817"/>
            <a:ext cx="863369" cy="82327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3D64742-BFB3-FFD1-D9D7-424954B2A9F0}"/>
              </a:ext>
            </a:extLst>
          </p:cNvPr>
          <p:cNvSpPr txBox="1"/>
          <p:nvPr/>
        </p:nvSpPr>
        <p:spPr>
          <a:xfrm>
            <a:off x="411806" y="5212277"/>
            <a:ext cx="11368387" cy="1477328"/>
          </a:xfrm>
          <a:prstGeom prst="rect">
            <a:avLst/>
          </a:prstGeom>
          <a:noFill/>
        </p:spPr>
        <p:txBody>
          <a:bodyPr wrap="square" rtlCol="0">
            <a:spAutoFit/>
          </a:bodyPr>
          <a:lstStyle/>
          <a:p>
            <a:r>
              <a:rPr lang="en-GB" b="1" dirty="0"/>
              <a:t>Please Note! </a:t>
            </a:r>
            <a:r>
              <a:rPr lang="en-GB" dirty="0"/>
              <a:t>–  The Organiser Facilitator and the Co-facilitator/s </a:t>
            </a:r>
            <a:r>
              <a:rPr lang="en-GB" u="sng" dirty="0"/>
              <a:t>need to be on their organisation’s/service’s</a:t>
            </a:r>
            <a:r>
              <a:rPr lang="en-GB" dirty="0"/>
              <a:t>        MS Teams.  If the co-facilitator is on a personal laptop, the Teams app may NOT give the facility to use “Rooms” therefore the Organiser facilitator will have to run the breakout rooms.  However, the capacity to share the  presentation should be possible.  Check a few days beforehand!!!</a:t>
            </a:r>
          </a:p>
          <a:p>
            <a:endParaRPr lang="en-GB" dirty="0"/>
          </a:p>
        </p:txBody>
      </p:sp>
      <p:sp>
        <p:nvSpPr>
          <p:cNvPr id="9" name="Oval 8">
            <a:extLst>
              <a:ext uri="{FF2B5EF4-FFF2-40B4-BE49-F238E27FC236}">
                <a16:creationId xmlns:a16="http://schemas.microsoft.com/office/drawing/2014/main" id="{1A1A69A6-C40F-8762-607A-AE825403A7F7}"/>
              </a:ext>
            </a:extLst>
          </p:cNvPr>
          <p:cNvSpPr/>
          <p:nvPr/>
        </p:nvSpPr>
        <p:spPr>
          <a:xfrm>
            <a:off x="1402903" y="4143742"/>
            <a:ext cx="984676" cy="85323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10371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459C8-D64D-1B67-3758-00BF529FB617}"/>
              </a:ext>
            </a:extLst>
          </p:cNvPr>
          <p:cNvSpPr>
            <a:spLocks noGrp="1"/>
          </p:cNvSpPr>
          <p:nvPr>
            <p:ph idx="1"/>
          </p:nvPr>
        </p:nvSpPr>
        <p:spPr>
          <a:xfrm>
            <a:off x="601884" y="1376224"/>
            <a:ext cx="10692922" cy="914400"/>
          </a:xfrm>
        </p:spPr>
        <p:txBody>
          <a:bodyPr>
            <a:normAutofit fontScale="92500"/>
          </a:bodyPr>
          <a:lstStyle/>
          <a:p>
            <a:pPr marL="0" indent="0">
              <a:buNone/>
            </a:pPr>
            <a:r>
              <a:rPr lang="en-GB" sz="2400" dirty="0"/>
              <a:t>Once the session starts whoever need to run the presentation, should click “Take control” or the Organiser facilitator can press “Take control” or “Take back” if necessary.</a:t>
            </a:r>
          </a:p>
        </p:txBody>
      </p:sp>
      <p:sp>
        <p:nvSpPr>
          <p:cNvPr id="4" name="Title 1">
            <a:extLst>
              <a:ext uri="{FF2B5EF4-FFF2-40B4-BE49-F238E27FC236}">
                <a16:creationId xmlns:a16="http://schemas.microsoft.com/office/drawing/2014/main" id="{84C028FB-DEE1-1084-662C-FCBFBF0B103E}"/>
              </a:ext>
            </a:extLst>
          </p:cNvPr>
          <p:cNvSpPr txBox="1">
            <a:spLocks/>
          </p:cNvSpPr>
          <p:nvPr/>
        </p:nvSpPr>
        <p:spPr>
          <a:xfrm>
            <a:off x="838200" y="547881"/>
            <a:ext cx="10515600" cy="7547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Two or more facilitators</a:t>
            </a:r>
            <a:endParaRPr lang="en-GB" dirty="0"/>
          </a:p>
        </p:txBody>
      </p:sp>
      <p:pic>
        <p:nvPicPr>
          <p:cNvPr id="5" name="Picture 4" descr="Graphical user interface, text, chat or text message&#10;&#10;Description automatically generated">
            <a:extLst>
              <a:ext uri="{FF2B5EF4-FFF2-40B4-BE49-F238E27FC236}">
                <a16:creationId xmlns:a16="http://schemas.microsoft.com/office/drawing/2014/main" id="{3136CC77-2610-609D-FBEA-239FE3F2DB9A}"/>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068672" y="180957"/>
            <a:ext cx="1878796" cy="754707"/>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0B016DBA-6B2D-F469-3706-19AA85607B3B}"/>
              </a:ext>
            </a:extLst>
          </p:cNvPr>
          <p:cNvPicPr>
            <a:picLocks noChangeAspect="1"/>
          </p:cNvPicPr>
          <p:nvPr/>
        </p:nvPicPr>
        <p:blipFill>
          <a:blip r:embed="rId4"/>
          <a:stretch>
            <a:fillRect/>
          </a:stretch>
        </p:blipFill>
        <p:spPr>
          <a:xfrm>
            <a:off x="2423651" y="2157889"/>
            <a:ext cx="7226710" cy="1502182"/>
          </a:xfrm>
          <a:prstGeom prst="rect">
            <a:avLst/>
          </a:prstGeom>
          <a:ln w="28575">
            <a:solidFill>
              <a:schemeClr val="tx1"/>
            </a:solidFill>
          </a:ln>
        </p:spPr>
      </p:pic>
      <p:pic>
        <p:nvPicPr>
          <p:cNvPr id="2" name="Picture 1" descr="A screenshot of a computer&#10;&#10;AI-generated content may be incorrect.">
            <a:extLst>
              <a:ext uri="{FF2B5EF4-FFF2-40B4-BE49-F238E27FC236}">
                <a16:creationId xmlns:a16="http://schemas.microsoft.com/office/drawing/2014/main" id="{063B3376-9BE7-53A7-5583-F599156DD565}"/>
              </a:ext>
            </a:extLst>
          </p:cNvPr>
          <p:cNvPicPr>
            <a:picLocks noChangeAspect="1"/>
          </p:cNvPicPr>
          <p:nvPr/>
        </p:nvPicPr>
        <p:blipFill rotWithShape="1">
          <a:blip r:embed="rId5"/>
          <a:srcRect l="9307" r="24385" b="58342"/>
          <a:stretch>
            <a:fillRect/>
          </a:stretch>
        </p:blipFill>
        <p:spPr bwMode="auto">
          <a:xfrm>
            <a:off x="3378533" y="3859474"/>
            <a:ext cx="4933489" cy="1743413"/>
          </a:xfrm>
          <a:prstGeom prst="rect">
            <a:avLst/>
          </a:prstGeom>
          <a:ln w="28575">
            <a:solidFill>
              <a:schemeClr val="tx2"/>
            </a:solid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DE4937BF-6932-EB97-4445-07D9880427A2}"/>
              </a:ext>
            </a:extLst>
          </p:cNvPr>
          <p:cNvPicPr>
            <a:picLocks noChangeAspect="1"/>
          </p:cNvPicPr>
          <p:nvPr/>
        </p:nvPicPr>
        <p:blipFill>
          <a:blip r:embed="rId6"/>
          <a:stretch>
            <a:fillRect/>
          </a:stretch>
        </p:blipFill>
        <p:spPr>
          <a:xfrm>
            <a:off x="1059425" y="5922749"/>
            <a:ext cx="857294" cy="774740"/>
          </a:xfrm>
          <a:prstGeom prst="rect">
            <a:avLst/>
          </a:prstGeom>
          <a:ln w="28575">
            <a:solidFill>
              <a:schemeClr val="tx1"/>
            </a:solidFill>
          </a:ln>
        </p:spPr>
      </p:pic>
      <p:sp>
        <p:nvSpPr>
          <p:cNvPr id="10" name="TextBox 9">
            <a:extLst>
              <a:ext uri="{FF2B5EF4-FFF2-40B4-BE49-F238E27FC236}">
                <a16:creationId xmlns:a16="http://schemas.microsoft.com/office/drawing/2014/main" id="{B85CDAF6-5DE6-6EB1-87DE-FA3C3A5BA3B3}"/>
              </a:ext>
            </a:extLst>
          </p:cNvPr>
          <p:cNvSpPr txBox="1"/>
          <p:nvPr/>
        </p:nvSpPr>
        <p:spPr>
          <a:xfrm>
            <a:off x="2299146" y="6213118"/>
            <a:ext cx="8708924" cy="369332"/>
          </a:xfrm>
          <a:prstGeom prst="rect">
            <a:avLst/>
          </a:prstGeom>
          <a:noFill/>
        </p:spPr>
        <p:txBody>
          <a:bodyPr wrap="square" rtlCol="0">
            <a:spAutoFit/>
          </a:bodyPr>
          <a:lstStyle/>
          <a:p>
            <a:r>
              <a:rPr lang="en-GB" dirty="0"/>
              <a:t>This will close down the presentation and show everyone in the main room</a:t>
            </a:r>
          </a:p>
        </p:txBody>
      </p:sp>
    </p:spTree>
    <p:extLst>
      <p:ext uri="{BB962C8B-B14F-4D97-AF65-F5344CB8AC3E}">
        <p14:creationId xmlns:p14="http://schemas.microsoft.com/office/powerpoint/2010/main" val="2904062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B1B7-D98A-D762-11A6-289E54084219}"/>
              </a:ext>
            </a:extLst>
          </p:cNvPr>
          <p:cNvSpPr>
            <a:spLocks noGrp="1"/>
          </p:cNvSpPr>
          <p:nvPr>
            <p:ph type="title"/>
          </p:nvPr>
        </p:nvSpPr>
        <p:spPr>
          <a:xfrm>
            <a:off x="635833" y="240543"/>
            <a:ext cx="10515600" cy="1325563"/>
          </a:xfrm>
        </p:spPr>
        <p:txBody>
          <a:bodyPr/>
          <a:lstStyle/>
          <a:p>
            <a:r>
              <a:rPr lang="en-GB"/>
              <a:t>On the day – Facilitator</a:t>
            </a:r>
          </a:p>
        </p:txBody>
      </p:sp>
      <p:sp>
        <p:nvSpPr>
          <p:cNvPr id="3" name="Content Placeholder 2">
            <a:extLst>
              <a:ext uri="{FF2B5EF4-FFF2-40B4-BE49-F238E27FC236}">
                <a16:creationId xmlns:a16="http://schemas.microsoft.com/office/drawing/2014/main" id="{F68708AA-C6AB-297E-6632-7B407F348C2E}"/>
              </a:ext>
            </a:extLst>
          </p:cNvPr>
          <p:cNvSpPr>
            <a:spLocks noGrp="1"/>
          </p:cNvSpPr>
          <p:nvPr>
            <p:ph idx="1"/>
          </p:nvPr>
        </p:nvSpPr>
        <p:spPr>
          <a:xfrm>
            <a:off x="462592" y="1134267"/>
            <a:ext cx="11424608" cy="5409405"/>
          </a:xfrm>
        </p:spPr>
        <p:txBody>
          <a:bodyPr>
            <a:normAutofit/>
          </a:bodyPr>
          <a:lstStyle/>
          <a:p>
            <a:endParaRPr lang="en-GB" sz="1200" dirty="0"/>
          </a:p>
          <a:p>
            <a:r>
              <a:rPr lang="en-GB" dirty="0"/>
              <a:t>Check the laptop is plugged in, wall switch is “on”, and the cable is secure in the power pack too!!</a:t>
            </a:r>
          </a:p>
          <a:p>
            <a:r>
              <a:rPr lang="en-GB" dirty="0"/>
              <a:t>Have a list of names ready. (Key info &amp; to ensure everyone is included).</a:t>
            </a:r>
            <a:endParaRPr lang="en-GB" sz="1300" dirty="0"/>
          </a:p>
          <a:p>
            <a:r>
              <a:rPr lang="en-GB" dirty="0"/>
              <a:t>And a blank page to note anything that needs to be followed up.</a:t>
            </a:r>
            <a:endParaRPr lang="en-GB" sz="1300" dirty="0"/>
          </a:p>
          <a:p>
            <a:pPr marL="0" indent="0">
              <a:buNone/>
            </a:pPr>
            <a:endParaRPr lang="en-GB" sz="1400" dirty="0"/>
          </a:p>
          <a:p>
            <a:r>
              <a:rPr lang="en-GB" dirty="0"/>
              <a:t>Have a glass of water to hand!! </a:t>
            </a:r>
          </a:p>
          <a:p>
            <a:r>
              <a:rPr lang="en-GB" dirty="0"/>
              <a:t>Amplify personality online</a:t>
            </a:r>
          </a:p>
          <a:p>
            <a:r>
              <a:rPr lang="en-GB" dirty="0"/>
              <a:t>Segue – particularly when swapping facilitators </a:t>
            </a:r>
          </a:p>
          <a:p>
            <a:r>
              <a:rPr lang="en-GB" dirty="0"/>
              <a:t>Watchful of upset in delegates</a:t>
            </a:r>
          </a:p>
          <a:p>
            <a:endParaRPr lang="en-GB" dirty="0"/>
          </a:p>
          <a:p>
            <a:endParaRPr lang="en-GB" dirty="0"/>
          </a:p>
          <a:p>
            <a:endParaRPr lang="en-GB" dirty="0"/>
          </a:p>
        </p:txBody>
      </p:sp>
      <p:pic>
        <p:nvPicPr>
          <p:cNvPr id="4" name="Picture 3" descr="Graphical user interface, text, chat or text message&#10;&#10;Description automatically generated">
            <a:extLst>
              <a:ext uri="{FF2B5EF4-FFF2-40B4-BE49-F238E27FC236}">
                <a16:creationId xmlns:a16="http://schemas.microsoft.com/office/drawing/2014/main" id="{081DF3A7-5F4F-BB23-237F-7C479CE89822}"/>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9906212" y="314328"/>
            <a:ext cx="1649955" cy="662782"/>
          </a:xfrm>
          <a:prstGeom prst="rect">
            <a:avLst/>
          </a:prstGeom>
        </p:spPr>
      </p:pic>
      <p:pic>
        <p:nvPicPr>
          <p:cNvPr id="7" name="Picture 6" descr="A glass of water with a white background&#10;&#10;AI-generated content may be incorrect.">
            <a:extLst>
              <a:ext uri="{FF2B5EF4-FFF2-40B4-BE49-F238E27FC236}">
                <a16:creationId xmlns:a16="http://schemas.microsoft.com/office/drawing/2014/main" id="{826E2874-3EDD-9BDE-D3B1-2AC446B84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5381" y="5092891"/>
            <a:ext cx="1261683" cy="1261683"/>
          </a:xfrm>
          <a:prstGeom prst="rect">
            <a:avLst/>
          </a:prstGeom>
        </p:spPr>
      </p:pic>
    </p:spTree>
    <p:extLst>
      <p:ext uri="{BB962C8B-B14F-4D97-AF65-F5344CB8AC3E}">
        <p14:creationId xmlns:p14="http://schemas.microsoft.com/office/powerpoint/2010/main" val="3038480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6D4A4-33DC-6AD8-4B29-783A6203F1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4B09CF-FA9B-8A6E-5772-F78537F6CA02}"/>
              </a:ext>
            </a:extLst>
          </p:cNvPr>
          <p:cNvSpPr>
            <a:spLocks noGrp="1"/>
          </p:cNvSpPr>
          <p:nvPr>
            <p:ph type="title"/>
          </p:nvPr>
        </p:nvSpPr>
        <p:spPr>
          <a:xfrm>
            <a:off x="3124200" y="-191296"/>
            <a:ext cx="10515600" cy="1325563"/>
          </a:xfrm>
        </p:spPr>
        <p:txBody>
          <a:bodyPr/>
          <a:lstStyle/>
          <a:p>
            <a:r>
              <a:rPr lang="en-GB"/>
              <a:t>On the day – Delegates</a:t>
            </a:r>
          </a:p>
        </p:txBody>
      </p:sp>
      <p:sp>
        <p:nvSpPr>
          <p:cNvPr id="3" name="Content Placeholder 2">
            <a:extLst>
              <a:ext uri="{FF2B5EF4-FFF2-40B4-BE49-F238E27FC236}">
                <a16:creationId xmlns:a16="http://schemas.microsoft.com/office/drawing/2014/main" id="{9A667C52-1B0F-72D6-EADD-8638FC1C34B1}"/>
              </a:ext>
            </a:extLst>
          </p:cNvPr>
          <p:cNvSpPr>
            <a:spLocks noGrp="1"/>
          </p:cNvSpPr>
          <p:nvPr>
            <p:ph idx="1"/>
          </p:nvPr>
        </p:nvSpPr>
        <p:spPr>
          <a:xfrm>
            <a:off x="462592" y="1134267"/>
            <a:ext cx="11424608" cy="5146609"/>
          </a:xfrm>
        </p:spPr>
        <p:txBody>
          <a:bodyPr>
            <a:normAutofit fontScale="92500" lnSpcReduction="10000"/>
          </a:bodyPr>
          <a:lstStyle/>
          <a:p>
            <a:r>
              <a:rPr lang="en-GB" dirty="0"/>
              <a:t>Ask delegates to be on mute when not speaking.</a:t>
            </a:r>
          </a:p>
          <a:p>
            <a:r>
              <a:rPr lang="en-GB" dirty="0"/>
              <a:t>If delegates are in a place with background noise, suggest they use earphones. </a:t>
            </a:r>
          </a:p>
          <a:p>
            <a:r>
              <a:rPr lang="en-GB" dirty="0"/>
              <a:t>If in an office, warn others that they may be holding conversations for role play</a:t>
            </a:r>
          </a:p>
          <a:p>
            <a:r>
              <a:rPr lang="en-GB" dirty="0"/>
              <a:t>Keep use of “chat” facility to a minimum unless requested to type in responses. </a:t>
            </a:r>
          </a:p>
          <a:p>
            <a:r>
              <a:rPr lang="en-GB" dirty="0"/>
              <a:t>Reiterate that if delegates need to leave the meeting (temporarily or permanently, to put a note in the chat.)</a:t>
            </a:r>
          </a:p>
          <a:p>
            <a:r>
              <a:rPr lang="en-GB" dirty="0"/>
              <a:t>If delegates find they are “dropping out”/freezing – closing down and coming back-on, often will resolve the problem.</a:t>
            </a:r>
          </a:p>
          <a:p>
            <a:r>
              <a:rPr lang="en-GB" dirty="0"/>
              <a:t>The delegate realises that their screen isn’t showing the slide you are talking about.  Ask them to press “Sync to Presenter” or use the right arrow below the slide show, to move it forward. </a:t>
            </a:r>
          </a:p>
          <a:p>
            <a:pPr marL="0" indent="0">
              <a:buNone/>
            </a:pPr>
            <a:endParaRPr lang="en-GB" sz="1300" dirty="0"/>
          </a:p>
          <a:p>
            <a:endParaRPr lang="en-GB" dirty="0"/>
          </a:p>
          <a:p>
            <a:pPr marL="0" indent="0">
              <a:buNone/>
            </a:pPr>
            <a:endParaRPr lang="en-GB" sz="1300" dirty="0"/>
          </a:p>
          <a:p>
            <a:endParaRPr lang="en-GB" dirty="0"/>
          </a:p>
          <a:p>
            <a:endParaRPr lang="en-GB" dirty="0"/>
          </a:p>
        </p:txBody>
      </p:sp>
      <p:pic>
        <p:nvPicPr>
          <p:cNvPr id="4" name="Picture 3" descr="Graphical user interface, text, chat or text message&#10;&#10;Description automatically generated">
            <a:extLst>
              <a:ext uri="{FF2B5EF4-FFF2-40B4-BE49-F238E27FC236}">
                <a16:creationId xmlns:a16="http://schemas.microsoft.com/office/drawing/2014/main" id="{0713C020-A020-F0EE-6805-053D9C82E76B}"/>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838200" y="428324"/>
            <a:ext cx="1075039" cy="431840"/>
          </a:xfrm>
          <a:prstGeom prst="rect">
            <a:avLst/>
          </a:prstGeom>
        </p:spPr>
      </p:pic>
      <p:cxnSp>
        <p:nvCxnSpPr>
          <p:cNvPr id="5" name="Straight Connector 4">
            <a:extLst>
              <a:ext uri="{FF2B5EF4-FFF2-40B4-BE49-F238E27FC236}">
                <a16:creationId xmlns:a16="http://schemas.microsoft.com/office/drawing/2014/main" id="{6E3CB1DD-3973-E6D1-AAA4-A6297BEF519B}"/>
              </a:ext>
            </a:extLst>
          </p:cNvPr>
          <p:cNvCxnSpPr/>
          <p:nvPr/>
        </p:nvCxnSpPr>
        <p:spPr>
          <a:xfrm>
            <a:off x="838201" y="860164"/>
            <a:ext cx="9465276" cy="0"/>
          </a:xfrm>
          <a:prstGeom prst="line">
            <a:avLst/>
          </a:prstGeom>
        </p:spPr>
        <p:style>
          <a:lnRef idx="2">
            <a:schemeClr val="accent1"/>
          </a:lnRef>
          <a:fillRef idx="0">
            <a:schemeClr val="accent1"/>
          </a:fillRef>
          <a:effectRef idx="1">
            <a:schemeClr val="accent1"/>
          </a:effectRef>
          <a:fontRef idx="minor">
            <a:schemeClr val="tx1"/>
          </a:fontRef>
        </p:style>
      </p:cxnSp>
      <p:pic>
        <p:nvPicPr>
          <p:cNvPr id="6" name="Picture 5" descr="A screenshot of a video&#10;&#10;AI-generated content may be incorrect.">
            <a:extLst>
              <a:ext uri="{FF2B5EF4-FFF2-40B4-BE49-F238E27FC236}">
                <a16:creationId xmlns:a16="http://schemas.microsoft.com/office/drawing/2014/main" id="{FDBD00CB-CCA5-A4AD-6034-CDE459F6E756}"/>
              </a:ext>
            </a:extLst>
          </p:cNvPr>
          <p:cNvPicPr>
            <a:picLocks noChangeAspect="1"/>
          </p:cNvPicPr>
          <p:nvPr/>
        </p:nvPicPr>
        <p:blipFill>
          <a:blip r:embed="rId4">
            <a:extLst>
              <a:ext uri="{28A0092B-C50C-407E-A947-70E740481C1C}">
                <a14:useLocalDpi xmlns:a14="http://schemas.microsoft.com/office/drawing/2010/main" val="0"/>
              </a:ext>
            </a:extLst>
          </a:blip>
          <a:srcRect l="18478" t="44220" r="17759" b="23912"/>
          <a:stretch>
            <a:fillRect/>
          </a:stretch>
        </p:blipFill>
        <p:spPr>
          <a:xfrm>
            <a:off x="7719527" y="5858921"/>
            <a:ext cx="4009881" cy="623159"/>
          </a:xfrm>
          <a:prstGeom prst="rect">
            <a:avLst/>
          </a:prstGeom>
        </p:spPr>
      </p:pic>
      <p:cxnSp>
        <p:nvCxnSpPr>
          <p:cNvPr id="8" name="Straight Arrow Connector 7">
            <a:extLst>
              <a:ext uri="{FF2B5EF4-FFF2-40B4-BE49-F238E27FC236}">
                <a16:creationId xmlns:a16="http://schemas.microsoft.com/office/drawing/2014/main" id="{7071F4DF-2B86-E66C-EB6E-D5F82FD79DBF}"/>
              </a:ext>
            </a:extLst>
          </p:cNvPr>
          <p:cNvCxnSpPr>
            <a:cxnSpLocks/>
          </p:cNvCxnSpPr>
          <p:nvPr/>
        </p:nvCxnSpPr>
        <p:spPr>
          <a:xfrm flipV="1">
            <a:off x="8852452" y="6482080"/>
            <a:ext cx="0" cy="26327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EB78DCE3-18D2-D4D0-7F96-0B2C7FFF6632}"/>
              </a:ext>
            </a:extLst>
          </p:cNvPr>
          <p:cNvCxnSpPr>
            <a:cxnSpLocks/>
          </p:cNvCxnSpPr>
          <p:nvPr/>
        </p:nvCxnSpPr>
        <p:spPr>
          <a:xfrm flipV="1">
            <a:off x="10118035" y="6482080"/>
            <a:ext cx="0" cy="26327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7602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8EE4-3106-5B66-5496-5FC4A737CB5B}"/>
              </a:ext>
            </a:extLst>
          </p:cNvPr>
          <p:cNvSpPr>
            <a:spLocks noGrp="1"/>
          </p:cNvSpPr>
          <p:nvPr>
            <p:ph type="title"/>
          </p:nvPr>
        </p:nvSpPr>
        <p:spPr>
          <a:xfrm>
            <a:off x="3911027" y="119592"/>
            <a:ext cx="4868333" cy="1325563"/>
          </a:xfrm>
        </p:spPr>
        <p:txBody>
          <a:bodyPr>
            <a:normAutofit fontScale="90000"/>
          </a:bodyPr>
          <a:lstStyle/>
          <a:p>
            <a:r>
              <a:rPr lang="en-GB"/>
              <a:t>Feedback suggestions</a:t>
            </a:r>
            <a:br>
              <a:rPr lang="en-GB"/>
            </a:br>
            <a:endParaRPr lang="en-GB"/>
          </a:p>
        </p:txBody>
      </p:sp>
      <p:sp>
        <p:nvSpPr>
          <p:cNvPr id="3" name="Content Placeholder 2">
            <a:extLst>
              <a:ext uri="{FF2B5EF4-FFF2-40B4-BE49-F238E27FC236}">
                <a16:creationId xmlns:a16="http://schemas.microsoft.com/office/drawing/2014/main" id="{9C377454-FA38-9C0F-2A69-3581252BE669}"/>
              </a:ext>
            </a:extLst>
          </p:cNvPr>
          <p:cNvSpPr>
            <a:spLocks noGrp="1"/>
          </p:cNvSpPr>
          <p:nvPr>
            <p:ph idx="1"/>
          </p:nvPr>
        </p:nvSpPr>
        <p:spPr>
          <a:xfrm>
            <a:off x="838200" y="1242482"/>
            <a:ext cx="10515600" cy="4351338"/>
          </a:xfrm>
        </p:spPr>
        <p:txBody>
          <a:bodyPr/>
          <a:lstStyle/>
          <a:p>
            <a:r>
              <a:rPr lang="en-GB" dirty="0"/>
              <a:t>Get groups to rotate who is to be spokesperson.</a:t>
            </a:r>
          </a:p>
          <a:p>
            <a:r>
              <a:rPr lang="en-GB" dirty="0"/>
              <a:t>Limit the number of points you want when taking feedback.   Was their one element they had a lot of discussion around / disagreed?</a:t>
            </a:r>
          </a:p>
          <a:p>
            <a:r>
              <a:rPr lang="en-GB" dirty="0"/>
              <a:t>Rotate the order groups feedback at each exercise.</a:t>
            </a:r>
          </a:p>
          <a:p>
            <a:r>
              <a:rPr lang="en-GB" dirty="0"/>
              <a:t>If a number of groups, ask half of the groups for feedback and then the other half at the next exercise.</a:t>
            </a:r>
          </a:p>
          <a:p>
            <a:r>
              <a:rPr lang="en-GB"/>
              <a:t>Ask questions – if group quiet – ask 2 or 3 delegates who haven’t spoken, what are their thoughts on the topic.</a:t>
            </a:r>
          </a:p>
        </p:txBody>
      </p:sp>
      <p:pic>
        <p:nvPicPr>
          <p:cNvPr id="4" name="Picture 3" descr="Graphical user interface, text, chat or text message&#10;&#10;Description automatically generated">
            <a:extLst>
              <a:ext uri="{FF2B5EF4-FFF2-40B4-BE49-F238E27FC236}">
                <a16:creationId xmlns:a16="http://schemas.microsoft.com/office/drawing/2014/main" id="{10D3A259-64F1-9345-73BA-2C65FC21598F}"/>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75036" y="249197"/>
            <a:ext cx="1075039" cy="431840"/>
          </a:xfrm>
          <a:prstGeom prst="rect">
            <a:avLst/>
          </a:prstGeom>
        </p:spPr>
      </p:pic>
      <p:cxnSp>
        <p:nvCxnSpPr>
          <p:cNvPr id="5" name="Straight Connector 4">
            <a:extLst>
              <a:ext uri="{FF2B5EF4-FFF2-40B4-BE49-F238E27FC236}">
                <a16:creationId xmlns:a16="http://schemas.microsoft.com/office/drawing/2014/main" id="{E1F898C4-5853-830A-5207-EB5EDDCBC0B1}"/>
              </a:ext>
            </a:extLst>
          </p:cNvPr>
          <p:cNvCxnSpPr/>
          <p:nvPr/>
        </p:nvCxnSpPr>
        <p:spPr>
          <a:xfrm>
            <a:off x="1075036" y="811477"/>
            <a:ext cx="9465276" cy="0"/>
          </a:xfrm>
          <a:prstGeom prst="line">
            <a:avLst/>
          </a:prstGeom>
        </p:spPr>
        <p:style>
          <a:lnRef idx="2">
            <a:schemeClr val="accent1"/>
          </a:lnRef>
          <a:fillRef idx="0">
            <a:schemeClr val="accent1"/>
          </a:fillRef>
          <a:effectRef idx="1">
            <a:schemeClr val="accent1"/>
          </a:effectRef>
          <a:fontRef idx="minor">
            <a:schemeClr val="tx1"/>
          </a:fontRef>
        </p:style>
      </p:cxnSp>
      <p:pic>
        <p:nvPicPr>
          <p:cNvPr id="7" name="Picture 6" descr="A group of colorful people sitting around a round table&#10;&#10;AI-generated content may be incorrect.">
            <a:extLst>
              <a:ext uri="{FF2B5EF4-FFF2-40B4-BE49-F238E27FC236}">
                <a16:creationId xmlns:a16="http://schemas.microsoft.com/office/drawing/2014/main" id="{91CD99F8-322A-656B-5A38-A09AD6899F50}"/>
              </a:ext>
            </a:extLst>
          </p:cNvPr>
          <p:cNvPicPr>
            <a:picLocks noChangeAspect="1"/>
          </p:cNvPicPr>
          <p:nvPr/>
        </p:nvPicPr>
        <p:blipFill>
          <a:blip r:embed="rId4">
            <a:extLst>
              <a:ext uri="{28A0092B-C50C-407E-A947-70E740481C1C}">
                <a14:useLocalDpi xmlns:a14="http://schemas.microsoft.com/office/drawing/2010/main" val="0"/>
              </a:ext>
            </a:extLst>
          </a:blip>
          <a:srcRect l="2942" t="4658" r="3643" b="9145"/>
          <a:stretch/>
        </p:blipFill>
        <p:spPr>
          <a:xfrm>
            <a:off x="8779360" y="4540954"/>
            <a:ext cx="2331469" cy="1866275"/>
          </a:xfrm>
          <a:prstGeom prst="rect">
            <a:avLst/>
          </a:prstGeom>
        </p:spPr>
      </p:pic>
    </p:spTree>
    <p:extLst>
      <p:ext uri="{BB962C8B-B14F-4D97-AF65-F5344CB8AC3E}">
        <p14:creationId xmlns:p14="http://schemas.microsoft.com/office/powerpoint/2010/main" val="378630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5B94-6D28-A600-C839-095988164E67}"/>
              </a:ext>
            </a:extLst>
          </p:cNvPr>
          <p:cNvSpPr>
            <a:spLocks noGrp="1"/>
          </p:cNvSpPr>
          <p:nvPr>
            <p:ph type="title"/>
          </p:nvPr>
        </p:nvSpPr>
        <p:spPr>
          <a:xfrm>
            <a:off x="598715" y="172997"/>
            <a:ext cx="10515600" cy="1035220"/>
          </a:xfrm>
        </p:spPr>
        <p:txBody>
          <a:bodyPr/>
          <a:lstStyle/>
          <a:p>
            <a:r>
              <a:rPr lang="en-GB" dirty="0"/>
              <a:t>Problem solving</a:t>
            </a:r>
          </a:p>
        </p:txBody>
      </p:sp>
      <p:pic>
        <p:nvPicPr>
          <p:cNvPr id="4" name="Picture 3" descr="Graphical user interface, text, chat or text message&#10;&#10;Description automatically generated">
            <a:extLst>
              <a:ext uri="{FF2B5EF4-FFF2-40B4-BE49-F238E27FC236}">
                <a16:creationId xmlns:a16="http://schemas.microsoft.com/office/drawing/2014/main" id="{239DBD57-11AD-FB87-F04C-31BFE5D2A428}"/>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10299874" y="363448"/>
            <a:ext cx="1628882" cy="654317"/>
          </a:xfrm>
          <a:prstGeom prst="rect">
            <a:avLst/>
          </a:prstGeom>
        </p:spPr>
      </p:pic>
      <p:sp>
        <p:nvSpPr>
          <p:cNvPr id="12" name="Content Placeholder 2">
            <a:extLst>
              <a:ext uri="{FF2B5EF4-FFF2-40B4-BE49-F238E27FC236}">
                <a16:creationId xmlns:a16="http://schemas.microsoft.com/office/drawing/2014/main" id="{04F82517-668B-FBE2-4CFF-2FDFDA20A513}"/>
              </a:ext>
            </a:extLst>
          </p:cNvPr>
          <p:cNvSpPr>
            <a:spLocks noGrp="1"/>
          </p:cNvSpPr>
          <p:nvPr>
            <p:ph idx="1"/>
          </p:nvPr>
        </p:nvSpPr>
        <p:spPr>
          <a:xfrm>
            <a:off x="387626" y="1017765"/>
            <a:ext cx="11541130" cy="5667237"/>
          </a:xfrm>
        </p:spPr>
        <p:txBody>
          <a:bodyPr vert="horz" lIns="91440" tIns="45720" rIns="91440" bIns="45720" rtlCol="0" anchor="t">
            <a:normAutofit fontScale="55000" lnSpcReduction="20000"/>
          </a:bodyPr>
          <a:lstStyle/>
          <a:p>
            <a:pPr marL="0" indent="0">
              <a:buNone/>
            </a:pPr>
            <a:r>
              <a:rPr lang="en-GB" sz="2600" dirty="0"/>
              <a:t>Note : Police Scotland &amp; staff  - Close down all background pages &amp; test out Teams beforehand.</a:t>
            </a:r>
            <a:endParaRPr lang="en-GB" sz="2600" i="1" dirty="0"/>
          </a:p>
          <a:p>
            <a:pPr marL="0" indent="0">
              <a:buNone/>
            </a:pPr>
            <a:endParaRPr lang="en-GB" sz="2600" b="1" dirty="0">
              <a:solidFill>
                <a:srgbClr val="0070C0"/>
              </a:solidFill>
            </a:endParaRPr>
          </a:p>
          <a:p>
            <a:pPr marL="0" indent="0">
              <a:buNone/>
            </a:pPr>
            <a:r>
              <a:rPr lang="en-GB" sz="2600" b="1" dirty="0">
                <a:solidFill>
                  <a:srgbClr val="0070C0"/>
                </a:solidFill>
              </a:rPr>
              <a:t>Difficulty logging onto Teams at your work base </a:t>
            </a:r>
          </a:p>
          <a:p>
            <a:pPr marL="0" indent="0">
              <a:buNone/>
            </a:pPr>
            <a:r>
              <a:rPr lang="en-GB" sz="2600" dirty="0"/>
              <a:t>Delete old Teams app shortcut off desktop and put ‘Teams' in the bottom search bar and open the app from there. </a:t>
            </a:r>
          </a:p>
          <a:p>
            <a:pPr marL="0" indent="0">
              <a:buNone/>
            </a:pPr>
            <a:r>
              <a:rPr lang="en-GB" sz="2600" dirty="0"/>
              <a:t>To reduce the risk of issues the delegates are better updating the Teams App, or joining via the browser.</a:t>
            </a:r>
          </a:p>
          <a:p>
            <a:pPr marL="0" indent="0">
              <a:buNone/>
            </a:pPr>
            <a:endParaRPr lang="en-GB" sz="1700" dirty="0"/>
          </a:p>
          <a:p>
            <a:pPr marL="0" indent="0">
              <a:buNone/>
            </a:pPr>
            <a:r>
              <a:rPr lang="en-GB" sz="2600" b="1" dirty="0">
                <a:solidFill>
                  <a:srgbClr val="0070C0"/>
                </a:solidFill>
              </a:rPr>
              <a:t>Delegates unable to see the film being shown – </a:t>
            </a:r>
            <a:r>
              <a:rPr lang="en-GB" sz="2600" dirty="0"/>
              <a:t>re-join</a:t>
            </a:r>
          </a:p>
          <a:p>
            <a:r>
              <a:rPr lang="en-GB" sz="2600" dirty="0"/>
              <a:t>Still not showing - send links to the short films we use (in the chat or by email).   You can’t do that with the module recordings. Or, ask them to go into ‘View’ on the top toolbar then ‘focus on content’, or ‘pop out’.</a:t>
            </a:r>
          </a:p>
          <a:p>
            <a:pPr marL="0" indent="0">
              <a:buNone/>
            </a:pPr>
            <a:endParaRPr lang="en-GB" sz="1700" b="1" dirty="0"/>
          </a:p>
          <a:p>
            <a:pPr marL="0" indent="0">
              <a:buNone/>
            </a:pPr>
            <a:r>
              <a:rPr lang="en-GB" sz="2600" b="1" dirty="0">
                <a:solidFill>
                  <a:srgbClr val="0070C0"/>
                </a:solidFill>
              </a:rPr>
              <a:t>Sound not working </a:t>
            </a:r>
            <a:r>
              <a:rPr lang="en-GB" sz="2600" dirty="0"/>
              <a:t>– your end or theirs?</a:t>
            </a:r>
          </a:p>
          <a:p>
            <a:r>
              <a:rPr lang="en-GB" sz="2600" dirty="0"/>
              <a:t> Make sure that you have clicked on ‘include sound”. If issue is at their end  – check connections </a:t>
            </a:r>
          </a:p>
          <a:p>
            <a:pPr marL="0" indent="0">
              <a:buNone/>
            </a:pPr>
            <a:r>
              <a:rPr lang="en-GB" sz="2600" b="1" dirty="0"/>
              <a:t>If folk can’t hear or see anything, then usually the best advice is for them to log out of the meeting and come back – that usually sorts out lots of issues.</a:t>
            </a:r>
          </a:p>
          <a:p>
            <a:pPr marL="0" indent="0">
              <a:buNone/>
            </a:pPr>
            <a:endParaRPr lang="en-GB" sz="2000" b="1" dirty="0">
              <a:solidFill>
                <a:srgbClr val="0070C0"/>
              </a:solidFill>
            </a:endParaRPr>
          </a:p>
          <a:p>
            <a:pPr marL="0" indent="0">
              <a:buNone/>
            </a:pPr>
            <a:r>
              <a:rPr lang="en-GB" sz="2600" b="1" dirty="0">
                <a:solidFill>
                  <a:srgbClr val="0070C0"/>
                </a:solidFill>
              </a:rPr>
              <a:t>Module films buffering {often when using an Interactive white board)</a:t>
            </a:r>
          </a:p>
          <a:p>
            <a:pPr marL="0" indent="0">
              <a:buNone/>
            </a:pPr>
            <a:r>
              <a:rPr lang="en-GB" sz="2600" dirty="0"/>
              <a:t>Stop film and press the “V” in the lower right-hand corner and allow the film to play through Vimeo.</a:t>
            </a:r>
          </a:p>
          <a:p>
            <a:pPr marL="0" indent="0">
              <a:buNone/>
            </a:pPr>
            <a:endParaRPr lang="en-GB" sz="1900" b="1" dirty="0">
              <a:solidFill>
                <a:srgbClr val="0070C0"/>
              </a:solidFill>
            </a:endParaRPr>
          </a:p>
          <a:p>
            <a:pPr marL="0" indent="0">
              <a:buNone/>
            </a:pPr>
            <a:r>
              <a:rPr lang="en-GB" sz="2600" b="1" dirty="0">
                <a:solidFill>
                  <a:srgbClr val="0070C0"/>
                </a:solidFill>
              </a:rPr>
              <a:t>Thrown out </a:t>
            </a:r>
            <a:r>
              <a:rPr lang="en-GB" sz="2600" dirty="0"/>
              <a:t>of the main room/breakout room. </a:t>
            </a:r>
          </a:p>
          <a:p>
            <a:pPr marL="0" indent="0">
              <a:buNone/>
            </a:pPr>
            <a:r>
              <a:rPr lang="en-GB" sz="2600" dirty="0"/>
              <a:t>You can ask them to ‘re-join’ small groups by going into the break out room’s set up  - three dots to right of their name. </a:t>
            </a:r>
          </a:p>
          <a:p>
            <a:r>
              <a:rPr lang="en-GB" sz="2600" dirty="0"/>
              <a:t> If persistent problems – ask them to log out and come back in. </a:t>
            </a:r>
          </a:p>
          <a:p>
            <a:pPr marL="0" indent="0">
              <a:buNone/>
            </a:pPr>
            <a:endParaRPr lang="en-GB" sz="2600" dirty="0"/>
          </a:p>
          <a:p>
            <a:pPr marL="0" indent="0">
              <a:buNone/>
            </a:pPr>
            <a:endParaRPr lang="en-GB" sz="2600" dirty="0"/>
          </a:p>
          <a:p>
            <a:endParaRPr lang="en-GB" dirty="0"/>
          </a:p>
          <a:p>
            <a:endParaRPr lang="en-GB" dirty="0"/>
          </a:p>
        </p:txBody>
      </p:sp>
    </p:spTree>
    <p:extLst>
      <p:ext uri="{BB962C8B-B14F-4D97-AF65-F5344CB8AC3E}">
        <p14:creationId xmlns:p14="http://schemas.microsoft.com/office/powerpoint/2010/main" val="2121175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 chat or text message&#10;&#10;Description automatically generated">
            <a:extLst>
              <a:ext uri="{FF2B5EF4-FFF2-40B4-BE49-F238E27FC236}">
                <a16:creationId xmlns:a16="http://schemas.microsoft.com/office/drawing/2014/main" id="{05FBD8D4-ACDA-0381-6958-C580242D0B55}"/>
              </a:ext>
            </a:extLst>
          </p:cNvPr>
          <p:cNvPicPr>
            <a:picLocks noChangeAspect="1"/>
          </p:cNvPicPr>
          <p:nvPr/>
        </p:nvPicPr>
        <p:blipFill rotWithShape="1">
          <a:blip r:embed="rId3">
            <a:extLst>
              <a:ext uri="{28A0092B-C50C-407E-A947-70E740481C1C}">
                <a14:useLocalDpi xmlns:a14="http://schemas.microsoft.com/office/drawing/2010/main" val="0"/>
              </a:ext>
            </a:extLst>
          </a:blip>
          <a:srcRect l="2160" t="11528" r="83665" b="78350"/>
          <a:stretch/>
        </p:blipFill>
        <p:spPr>
          <a:xfrm>
            <a:off x="838200" y="236102"/>
            <a:ext cx="1780040" cy="715037"/>
          </a:xfrm>
          <a:prstGeom prst="rect">
            <a:avLst/>
          </a:prstGeom>
        </p:spPr>
      </p:pic>
      <p:cxnSp>
        <p:nvCxnSpPr>
          <p:cNvPr id="6" name="Straight Connector 5">
            <a:extLst>
              <a:ext uri="{FF2B5EF4-FFF2-40B4-BE49-F238E27FC236}">
                <a16:creationId xmlns:a16="http://schemas.microsoft.com/office/drawing/2014/main" id="{443D342B-3E1D-1A67-FFF0-E298B16F0640}"/>
              </a:ext>
            </a:extLst>
          </p:cNvPr>
          <p:cNvCxnSpPr/>
          <p:nvPr/>
        </p:nvCxnSpPr>
        <p:spPr>
          <a:xfrm>
            <a:off x="838200" y="951139"/>
            <a:ext cx="9465276" cy="0"/>
          </a:xfrm>
          <a:prstGeom prst="line">
            <a:avLst/>
          </a:prstGeom>
        </p:spPr>
        <p:style>
          <a:lnRef idx="2">
            <a:schemeClr val="accent1"/>
          </a:lnRef>
          <a:fillRef idx="0">
            <a:schemeClr val="accent1"/>
          </a:fillRef>
          <a:effectRef idx="1">
            <a:schemeClr val="accent1"/>
          </a:effectRef>
          <a:fontRef idx="minor">
            <a:schemeClr val="tx1"/>
          </a:fontRef>
        </p:style>
      </p:cxnSp>
      <p:pic>
        <p:nvPicPr>
          <p:cNvPr id="7" name="Picture 6" descr="A black and white image of hands holding people&#10;&#10;AI-generated content may be incorrect.">
            <a:extLst>
              <a:ext uri="{FF2B5EF4-FFF2-40B4-BE49-F238E27FC236}">
                <a16:creationId xmlns:a16="http://schemas.microsoft.com/office/drawing/2014/main" id="{8F6E9A91-F676-3525-3320-B939824803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8471" y="316819"/>
            <a:ext cx="2143125" cy="2143125"/>
          </a:xfrm>
          <a:prstGeom prst="rect">
            <a:avLst/>
          </a:prstGeom>
        </p:spPr>
      </p:pic>
      <p:sp>
        <p:nvSpPr>
          <p:cNvPr id="8" name="Content Placeholder 2">
            <a:extLst>
              <a:ext uri="{FF2B5EF4-FFF2-40B4-BE49-F238E27FC236}">
                <a16:creationId xmlns:a16="http://schemas.microsoft.com/office/drawing/2014/main" id="{04F05B6B-A645-9469-61C6-AAAB81A9C23F}"/>
              </a:ext>
            </a:extLst>
          </p:cNvPr>
          <p:cNvSpPr>
            <a:spLocks noGrp="1"/>
          </p:cNvSpPr>
          <p:nvPr>
            <p:ph idx="1"/>
          </p:nvPr>
        </p:nvSpPr>
        <p:spPr>
          <a:xfrm>
            <a:off x="622853" y="1825624"/>
            <a:ext cx="11092070" cy="4628184"/>
          </a:xfrm>
        </p:spPr>
        <p:txBody>
          <a:bodyPr>
            <a:normAutofit fontScale="92500" lnSpcReduction="20000"/>
          </a:bodyPr>
          <a:lstStyle/>
          <a:p>
            <a:pPr marL="0" indent="0">
              <a:buNone/>
            </a:pPr>
            <a:endParaRPr lang="en-GB" dirty="0"/>
          </a:p>
          <a:p>
            <a:pPr marL="0" indent="0">
              <a:buNone/>
            </a:pPr>
            <a:endParaRPr lang="en-GB" dirty="0"/>
          </a:p>
          <a:p>
            <a:pPr marL="0" indent="0">
              <a:buNone/>
            </a:pPr>
            <a:r>
              <a:rPr lang="en-GB" dirty="0">
                <a:solidFill>
                  <a:schemeClr val="tx2">
                    <a:lumMod val="75000"/>
                    <a:lumOff val="25000"/>
                  </a:schemeClr>
                </a:solidFill>
              </a:rPr>
              <a:t>Finally, if one or two delegates, are having a problem to get online or lose connection, and others are not having the same problem – it is likely to be a problem at their end!   </a:t>
            </a:r>
          </a:p>
          <a:p>
            <a:pPr marL="0" indent="0">
              <a:buNone/>
            </a:pPr>
            <a:r>
              <a:rPr lang="en-GB" dirty="0">
                <a:solidFill>
                  <a:schemeClr val="tx2">
                    <a:lumMod val="75000"/>
                    <a:lumOff val="25000"/>
                  </a:schemeClr>
                </a:solidFill>
              </a:rPr>
              <a:t>If delegates can’t get on, and keep trying which interrupts the flow, there is a point you need to stop and ask them to join a session some other time.  The session needs to continue and run for the majority. It’s also stressful for the delegate to keep trying to join. </a:t>
            </a:r>
          </a:p>
          <a:p>
            <a:pPr marL="0" indent="0">
              <a:buNone/>
            </a:pPr>
            <a:r>
              <a:rPr lang="en-GB" dirty="0">
                <a:solidFill>
                  <a:schemeClr val="tx2">
                    <a:lumMod val="75000"/>
                    <a:lumOff val="25000"/>
                  </a:schemeClr>
                </a:solidFill>
              </a:rPr>
              <a:t>Remember tech problems are sometimes beyond our control </a:t>
            </a:r>
            <a:r>
              <a:rPr lang="en-GB" dirty="0" err="1">
                <a:solidFill>
                  <a:schemeClr val="tx2">
                    <a:lumMod val="75000"/>
                    <a:lumOff val="25000"/>
                  </a:schemeClr>
                </a:solidFill>
              </a:rPr>
              <a:t>ie</a:t>
            </a:r>
            <a:r>
              <a:rPr lang="en-GB" dirty="0">
                <a:solidFill>
                  <a:schemeClr val="tx2">
                    <a:lumMod val="75000"/>
                    <a:lumOff val="25000"/>
                  </a:schemeClr>
                </a:solidFill>
              </a:rPr>
              <a:t>. a power cut, or Wi-Fi goes down.   At the end of the day delegates are safe in their own house or office.  They aren’t driving in a rush to get to a meeting.  Life goes on…...</a:t>
            </a:r>
          </a:p>
          <a:p>
            <a:pPr marL="0" indent="0">
              <a:buNone/>
            </a:pPr>
            <a:r>
              <a:rPr lang="en-GB" dirty="0">
                <a:solidFill>
                  <a:schemeClr val="tx2">
                    <a:lumMod val="75000"/>
                    <a:lumOff val="25000"/>
                  </a:schemeClr>
                </a:solidFill>
              </a:rPr>
              <a:t>Thank you for listening and we hope you have found this useful.</a:t>
            </a:r>
          </a:p>
          <a:p>
            <a:endParaRPr lang="en-GB" dirty="0"/>
          </a:p>
        </p:txBody>
      </p:sp>
    </p:spTree>
    <p:extLst>
      <p:ext uri="{BB962C8B-B14F-4D97-AF65-F5344CB8AC3E}">
        <p14:creationId xmlns:p14="http://schemas.microsoft.com/office/powerpoint/2010/main" val="4652950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TotalTime>
  <Words>6336</Words>
  <Application>Microsoft Office PowerPoint</Application>
  <PresentationFormat>Widescreen</PresentationFormat>
  <Paragraphs>463</Paragraphs>
  <Slides>22</Slides>
  <Notes>22</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PowerPoint Presentation</vt:lpstr>
      <vt:lpstr>Logging the date for a Teams session</vt:lpstr>
      <vt:lpstr>PowerPoint Presentation</vt:lpstr>
      <vt:lpstr>       Options – Managing access </vt:lpstr>
      <vt:lpstr>PowerPoint Presentation</vt:lpstr>
      <vt:lpstr> Click on the meeting on your calendar.  Copy the link for the Dashboard (or email into  the joining instructions email*) The link will be included in the Dashboard email meeting invite that is sent out to all the delegates.  * If Dashboard not in place</vt:lpstr>
      <vt:lpstr>Dashboard</vt:lpstr>
      <vt:lpstr>On the day</vt:lpstr>
      <vt:lpstr>Delegates joining – People tab</vt:lpstr>
      <vt:lpstr>  Break-out rooms </vt:lpstr>
      <vt:lpstr>When rooms are open</vt:lpstr>
      <vt:lpstr>PowerPoint Presentation</vt:lpstr>
      <vt:lpstr>Share content – delivery </vt:lpstr>
      <vt:lpstr>PowerPoint Presentation</vt:lpstr>
      <vt:lpstr>Sharing the module 4 films</vt:lpstr>
      <vt:lpstr>Two or more facilitators</vt:lpstr>
      <vt:lpstr>PowerPoint Presentation</vt:lpstr>
      <vt:lpstr>On the day – Facilitator</vt:lpstr>
      <vt:lpstr>On the day – Delegates</vt:lpstr>
      <vt:lpstr>Feedback suggestions </vt:lpstr>
      <vt:lpstr>Problem solving</vt:lpstr>
      <vt:lpstr>PowerPoint Presentation</vt:lpstr>
    </vt:vector>
  </TitlesOfParts>
  <Company>NHS Lothian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MacIntosh, Elizabeth</dc:creator>
  <cp:lastModifiedBy>Hellberg, Jack</cp:lastModifiedBy>
  <cp:revision>23</cp:revision>
  <dcterms:created xsi:type="dcterms:W3CDTF">2026-05-31T17:04:45Z</dcterms:created>
  <dcterms:modified xsi:type="dcterms:W3CDTF">2026-07-29T08:37:46Z</dcterms:modified>
</cp:coreProperties>
</file>