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</a:t>
            </a:r>
            <a:r>
              <a:rPr lang="en-GB"/>
              <a:t> </a:t>
            </a:r>
            <a:r>
              <a:t>care </a:t>
            </a:r>
            <a:r>
              <a:rPr dirty="0"/>
              <a:t>plan. Use this session with senior staff leadership or supervision, as stated in the manual.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cover and pp. 2-5.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3-5.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Clarify that choking emergencies require immediate first-aid action and the home's emergency procedures; the slide covers the SLT re</a:t>
            </a:r>
            <a:r>
              <a:rPr lang="en-GB" dirty="0"/>
              <a:t>quest for assistance</a:t>
            </a:r>
            <a:r>
              <a:rPr dirty="0"/>
              <a:t> pathway.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4-5 and 29-36.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6-7, 12-13 and 19-20.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8-10.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10-11, 21-24 and 38-39.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</a:t>
            </a:r>
            <a:r>
              <a:rPr dirty="0" err="1"/>
              <a:t>pla</a:t>
            </a:r>
            <a:r>
              <a:rPr lang="en-GB" dirty="0"/>
              <a:t>n</a:t>
            </a:r>
            <a:r>
              <a:rPr dirty="0"/>
              <a:t>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16-18 and 42-43.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</a:t>
            </a:r>
            <a:r>
              <a:rPr lang="en-GB" dirty="0"/>
              <a:t>.</a:t>
            </a:r>
            <a:r>
              <a:rPr dirty="0"/>
              <a:t>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25-28.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14-16.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p. 37.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2, 5 and 29, plus forms pp. 32-36.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Ask participants to explain why the other options are </a:t>
            </a:r>
            <a:r>
              <a:rPr lang="en-GB" dirty="0"/>
              <a:t>potentially </a:t>
            </a:r>
            <a:r>
              <a:rPr dirty="0"/>
              <a:t>unsafe or inappropriate.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4-13, 19-20 and 25-28.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2-5 and Checklist pp. 32-34.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19-20.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12-13 and 23-24.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</a:t>
            </a:r>
            <a:r>
              <a:rPr lang="en-GB" dirty="0"/>
              <a:t>.</a:t>
            </a:r>
            <a:r>
              <a:rPr dirty="0"/>
              <a:t>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20-21.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</a:t>
            </a:r>
            <a:r>
              <a:rPr lang="en-GB" dirty="0"/>
              <a:t>.</a:t>
            </a:r>
            <a:r>
              <a:rPr dirty="0"/>
              <a:t>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17-18 and 42-43.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25-28.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plan. 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38-39; adapted in the manual from RCSLT Five Good Communication Standards.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 and agreed </a:t>
            </a:r>
            <a:r>
              <a:rPr lang="en-GB" dirty="0"/>
              <a:t>plans</a:t>
            </a:r>
            <a:r>
              <a:rPr dirty="0"/>
              <a:t>. Use this as a group discussion. Several actions may be reasonable; the plan must be </a:t>
            </a:r>
            <a:r>
              <a:rPr dirty="0" err="1"/>
              <a:t>individualised</a:t>
            </a:r>
            <a:r>
              <a:rPr dirty="0"/>
              <a:t> and reviewed.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8-16, 25-28 and 32-36.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Facilitator note: Encourage staff to relate this guidance to the resident's current care plan and agreed </a:t>
            </a:r>
            <a:r>
              <a:rPr lang="en-GB" dirty="0"/>
              <a:t>plans</a:t>
            </a:r>
            <a:r>
              <a:rPr dirty="0"/>
              <a:t>. Invite staff to answer before discussing the response shown on the right.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NHS Lothian, Manual for Mealtimes: Speech and Language Therapy Guidance - Eating, Drinking and Swallowing, v3.0, approved July 2026, pp. 4-29 and 35-39.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3EB6428-D5BE-4D40-951A-2208B9E206F2}"/>
              </a:ext>
            </a:extLst>
          </p:cNvPr>
          <p:cNvSpPr>
            <a:spLocks noGrp="1"/>
          </p:cNvSpPr>
          <p:nvPr/>
        </p:nvSpPr>
        <p:spPr>
          <a:xfrm>
            <a:off x="7239000" y="0"/>
            <a:ext cx="4953000" cy="6858000"/>
          </a:xfrm>
          <a:prstGeom prst="rect">
            <a:avLst/>
          </a:prstGeom>
          <a:solidFill>
            <a:srgbClr val="DDF2FC"/>
          </a:solidFill>
          <a:ln w="9525">
            <a:solidFill>
              <a:srgbClr val="DDF2F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022C3F-B742-4F86-BF8E-83DCD31E9C2E}"/>
              </a:ext>
            </a:extLst>
          </p:cNvPr>
          <p:cNvSpPr>
            <a:spLocks noGrp="1"/>
          </p:cNvSpPr>
          <p:nvPr/>
        </p:nvSpPr>
        <p:spPr>
          <a:xfrm>
            <a:off x="533400" y="460795"/>
            <a:ext cx="4953000" cy="9476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GB" sz="1400" b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Devised by </a:t>
            </a:r>
            <a:r>
              <a:rPr lang="en-GB" sz="1400" b="1" dirty="0" err="1">
                <a:solidFill>
                  <a:srgbClr val="3D8DFF"/>
                </a:solidFill>
                <a:latin typeface="Arial"/>
                <a:ea typeface="Arial"/>
                <a:cs typeface="Arial"/>
              </a:rPr>
              <a:t>Anooj</a:t>
            </a:r>
            <a:r>
              <a:rPr lang="en-GB" sz="1400" b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 Francis, Woodlands Care Home</a:t>
            </a:r>
          </a:p>
          <a:p>
            <a:pPr algn="l"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endParaRPr lang="en-GB" sz="1400" b="1" dirty="0">
              <a:solidFill>
                <a:srgbClr val="3D8DFF"/>
              </a:solidFill>
              <a:latin typeface="Arial"/>
              <a:ea typeface="Arial"/>
              <a:cs typeface="Arial"/>
            </a:endParaRPr>
          </a:p>
          <a:p>
            <a:pPr algn="l"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GB" sz="1400" b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NHS Lothian Speech and Language Therapy Manual for Mealtimes</a:t>
            </a:r>
            <a:endParaRPr sz="1400" b="1" dirty="0">
              <a:solidFill>
                <a:srgbClr val="3D8D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E707BA-6F7B-4B83-9B26-5E21A8BEA772}"/>
              </a:ext>
            </a:extLst>
          </p:cNvPr>
          <p:cNvSpPr>
            <a:spLocks noGrp="1"/>
          </p:cNvSpPr>
          <p:nvPr/>
        </p:nvSpPr>
        <p:spPr>
          <a:xfrm>
            <a:off x="533400" y="1687550"/>
            <a:ext cx="59055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9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Manual for</a:t>
            </a:r>
          </a:p>
          <a:p>
            <a:pPr algn="l">
              <a:defRPr sz="49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Mealtimes</a:t>
            </a:r>
            <a:endParaRPr lang="en-GB" sz="4400" b="1" dirty="0">
              <a:solidFill>
                <a:srgbClr val="14212B"/>
              </a:solidFill>
              <a:latin typeface="Arial"/>
              <a:ea typeface="Arial"/>
              <a:cs typeface="Arial"/>
            </a:endParaRPr>
          </a:p>
          <a:p>
            <a:pPr algn="l">
              <a:defRPr sz="49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lang="en-GB" sz="440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Version 3 (2026)</a:t>
            </a:r>
            <a:endParaRPr sz="4400" b="1" dirty="0">
              <a:solidFill>
                <a:srgbClr val="14212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76D27-E865-48A9-9B5A-10E3DF0243AB}"/>
              </a:ext>
            </a:extLst>
          </p:cNvPr>
          <p:cNvSpPr>
            <a:spLocks noGrp="1"/>
          </p:cNvSpPr>
          <p:nvPr/>
        </p:nvSpPr>
        <p:spPr>
          <a:xfrm>
            <a:off x="533400" y="3790950"/>
            <a:ext cx="5905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Eating, drinking and swallowing</a:t>
            </a:r>
            <a:r>
              <a:rPr lang="en-GB" sz="20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:</a:t>
            </a:r>
            <a:endParaRPr sz="2025" b="0" dirty="0">
              <a:solidFill>
                <a:srgbClr val="536473"/>
              </a:solidFill>
              <a:latin typeface="Arial"/>
              <a:ea typeface="Arial"/>
              <a:cs typeface="Arial"/>
            </a:endParaRPr>
          </a:p>
          <a:p>
            <a:pPr algn="l">
              <a:defRPr sz="202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Staff training </a:t>
            </a:r>
            <a:r>
              <a:rPr lang="en-GB" sz="2025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and Information</a:t>
            </a:r>
            <a:endParaRPr sz="2025" b="0" dirty="0">
              <a:solidFill>
                <a:srgbClr val="53647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9DC63C-BAD4-4B51-A2BC-0BE3A586CD4B}"/>
              </a:ext>
            </a:extLst>
          </p:cNvPr>
          <p:cNvSpPr>
            <a:spLocks noGrp="1"/>
          </p:cNvSpPr>
          <p:nvPr/>
        </p:nvSpPr>
        <p:spPr>
          <a:xfrm>
            <a:off x="533400" y="5715000"/>
            <a:ext cx="600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Notice early • Support well • Escalate correctly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07357C-505B-4C75-9491-A1CF71EA0235}"/>
              </a:ext>
            </a:extLst>
          </p:cNvPr>
          <p:cNvSpPr>
            <a:spLocks noGrp="1"/>
          </p:cNvSpPr>
          <p:nvPr/>
        </p:nvSpPr>
        <p:spPr>
          <a:xfrm>
            <a:off x="8143875" y="1504950"/>
            <a:ext cx="247650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F2A781-5C82-4B81-A4C7-44C035D77B09}"/>
              </a:ext>
            </a:extLst>
          </p:cNvPr>
          <p:cNvSpPr>
            <a:spLocks noGrp="1"/>
          </p:cNvSpPr>
          <p:nvPr/>
        </p:nvSpPr>
        <p:spPr>
          <a:xfrm>
            <a:off x="8362950" y="1876425"/>
            <a:ext cx="2038350" cy="1762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lang="en-GB" sz="1725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BEST PRACTICE</a:t>
            </a:r>
            <a:endParaRPr sz="1725" b="1" dirty="0">
              <a:solidFill>
                <a:srgbClr val="163A5F"/>
              </a:solidFill>
              <a:latin typeface="Arial"/>
              <a:ea typeface="Arial"/>
              <a:cs typeface="Arial"/>
            </a:endParaRPr>
          </a:p>
          <a:p>
            <a:pPr algn="ctr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COMFORTABLE</a:t>
            </a:r>
          </a:p>
          <a:p>
            <a:pPr algn="ctr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PERSON-CENTRED</a:t>
            </a:r>
          </a:p>
        </p:txBody>
      </p:sp>
    </p:spTree>
    <p:extLst>
      <p:ext uri="{BB962C8B-B14F-4D97-AF65-F5344CB8AC3E}">
        <p14:creationId xmlns:p14="http://schemas.microsoft.com/office/powerpoint/2010/main" val="726815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21C1355-04F4-4CDB-ADDC-9BB2E3C435B7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E32012-079A-4E9D-A7CA-67B118012845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Good mealtime support protects health and dignity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1744E868-E994-47F0-9AC8-AEE300691FA9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11347F-9FFF-4007-941C-4906B24B7C04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B85E3A-7D36-4A01-9260-D254CDE935F7}"/>
              </a:ext>
            </a:extLst>
          </p:cNvPr>
          <p:cNvSpPr>
            <a:spLocks noGrp="1"/>
          </p:cNvSpPr>
          <p:nvPr/>
        </p:nvSpPr>
        <p:spPr>
          <a:xfrm>
            <a:off x="457200" y="15049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By the end of this session, staff should be able to: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DAEF53-F2CF-4EB2-AE49-6DE778A6DD92}"/>
              </a:ext>
            </a:extLst>
          </p:cNvPr>
          <p:cNvSpPr>
            <a:spLocks noGrp="1"/>
          </p:cNvSpPr>
          <p:nvPr/>
        </p:nvSpPr>
        <p:spPr>
          <a:xfrm>
            <a:off x="457200" y="2190750"/>
            <a:ext cx="5429250" cy="1428750"/>
          </a:xfrm>
          <a:prstGeom prst="roundRect">
            <a:avLst>
              <a:gd name="adj" fmla="val 8000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B139E0-0CBE-4D78-954E-55A60F21FD77}"/>
              </a:ext>
            </a:extLst>
          </p:cNvPr>
          <p:cNvSpPr>
            <a:spLocks noGrp="1"/>
          </p:cNvSpPr>
          <p:nvPr/>
        </p:nvSpPr>
        <p:spPr>
          <a:xfrm>
            <a:off x="685800" y="2362200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FF0FE2-0297-4445-86B4-41B702FBFC8D}"/>
              </a:ext>
            </a:extLst>
          </p:cNvPr>
          <p:cNvSpPr>
            <a:spLocks noGrp="1"/>
          </p:cNvSpPr>
          <p:nvPr/>
        </p:nvSpPr>
        <p:spPr>
          <a:xfrm>
            <a:off x="1447800" y="2362200"/>
            <a:ext cx="4000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NOTICE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843A6B-9548-44FB-9933-1415DF77AF77}"/>
              </a:ext>
            </a:extLst>
          </p:cNvPr>
          <p:cNvSpPr>
            <a:spLocks noGrp="1"/>
          </p:cNvSpPr>
          <p:nvPr/>
        </p:nvSpPr>
        <p:spPr>
          <a:xfrm>
            <a:off x="1447800" y="2733675"/>
            <a:ext cx="4000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Recognise changes in eating, drinking and swallowing.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31A4676-0EC2-4572-B2E9-FD3004585B82}"/>
              </a:ext>
            </a:extLst>
          </p:cNvPr>
          <p:cNvSpPr>
            <a:spLocks noGrp="1"/>
          </p:cNvSpPr>
          <p:nvPr/>
        </p:nvSpPr>
        <p:spPr>
          <a:xfrm>
            <a:off x="6229350" y="2190750"/>
            <a:ext cx="5429250" cy="142875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B46C73-E692-412C-98AB-274796637C1C}"/>
              </a:ext>
            </a:extLst>
          </p:cNvPr>
          <p:cNvSpPr>
            <a:spLocks noGrp="1"/>
          </p:cNvSpPr>
          <p:nvPr/>
        </p:nvSpPr>
        <p:spPr>
          <a:xfrm>
            <a:off x="6457950" y="2362200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E106F5-E8AE-4FBA-88F4-B2BDC50D74FA}"/>
              </a:ext>
            </a:extLst>
          </p:cNvPr>
          <p:cNvSpPr>
            <a:spLocks noGrp="1"/>
          </p:cNvSpPr>
          <p:nvPr/>
        </p:nvSpPr>
        <p:spPr>
          <a:xfrm>
            <a:off x="7219950" y="2362200"/>
            <a:ext cx="4000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EF52B9-8FA6-41FD-8956-B625965CBDFF}"/>
              </a:ext>
            </a:extLst>
          </p:cNvPr>
          <p:cNvSpPr>
            <a:spLocks noGrp="1"/>
          </p:cNvSpPr>
          <p:nvPr/>
        </p:nvSpPr>
        <p:spPr>
          <a:xfrm>
            <a:off x="7219950" y="2733675"/>
            <a:ext cx="4000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Adapt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for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alertness, positioning, environment and assistance.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F8D1ADB-044D-492F-BFDC-13768F1395A0}"/>
              </a:ext>
            </a:extLst>
          </p:cNvPr>
          <p:cNvSpPr>
            <a:spLocks noGrp="1"/>
          </p:cNvSpPr>
          <p:nvPr/>
        </p:nvSpPr>
        <p:spPr>
          <a:xfrm>
            <a:off x="457200" y="4000500"/>
            <a:ext cx="5429250" cy="142875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F7DADF-3DF0-49DA-85B4-3F2E491BFA5A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5141ED-82FC-41F4-B85A-C80A6B92DB77}"/>
              </a:ext>
            </a:extLst>
          </p:cNvPr>
          <p:cNvSpPr>
            <a:spLocks noGrp="1"/>
          </p:cNvSpPr>
          <p:nvPr/>
        </p:nvSpPr>
        <p:spPr>
          <a:xfrm>
            <a:off x="1447800" y="4171950"/>
            <a:ext cx="4000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BALANCE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C184EE-355B-44C1-B5AE-7E049EEB0407}"/>
              </a:ext>
            </a:extLst>
          </p:cNvPr>
          <p:cNvSpPr>
            <a:spLocks noGrp="1"/>
          </p:cNvSpPr>
          <p:nvPr/>
        </p:nvSpPr>
        <p:spPr>
          <a:xfrm>
            <a:off x="1447800" y="4543425"/>
            <a:ext cx="4000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romote good</a:t>
            </a: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nutritio</a:t>
            </a: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n and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hydration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whilst respecting choice and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quality of life.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A786FEA-0206-467D-AA79-3092A475443F}"/>
              </a:ext>
            </a:extLst>
          </p:cNvPr>
          <p:cNvSpPr>
            <a:spLocks noGrp="1"/>
          </p:cNvSpPr>
          <p:nvPr/>
        </p:nvSpPr>
        <p:spPr>
          <a:xfrm>
            <a:off x="6229350" y="4000500"/>
            <a:ext cx="5429250" cy="142875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6E6513-1E53-4F69-AB77-CC931A32F307}"/>
              </a:ext>
            </a:extLst>
          </p:cNvPr>
          <p:cNvSpPr>
            <a:spLocks noGrp="1"/>
          </p:cNvSpPr>
          <p:nvPr/>
        </p:nvSpPr>
        <p:spPr>
          <a:xfrm>
            <a:off x="6457950" y="4171950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F7CCAE-D206-46D7-8AA9-AED04AD6A3D7}"/>
              </a:ext>
            </a:extLst>
          </p:cNvPr>
          <p:cNvSpPr>
            <a:spLocks noGrp="1"/>
          </p:cNvSpPr>
          <p:nvPr/>
        </p:nvSpPr>
        <p:spPr>
          <a:xfrm>
            <a:off x="7219950" y="4171950"/>
            <a:ext cx="4000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ACT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46D29C-A7A4-4ACF-8B35-7D00379AEC26}"/>
              </a:ext>
            </a:extLst>
          </p:cNvPr>
          <p:cNvSpPr>
            <a:spLocks noGrp="1"/>
          </p:cNvSpPr>
          <p:nvPr/>
        </p:nvSpPr>
        <p:spPr>
          <a:xfrm>
            <a:off x="7219950" y="4543425"/>
            <a:ext cx="4000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Trial and </a:t>
            </a: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d</a:t>
            </a:r>
            <a:r>
              <a:rPr sz="1500" b="0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ocument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changes and request SLT </a:t>
            </a: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assistance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appropriately.</a:t>
            </a:r>
          </a:p>
        </p:txBody>
      </p:sp>
    </p:spTree>
    <p:extLst>
      <p:ext uri="{BB962C8B-B14F-4D97-AF65-F5344CB8AC3E}">
        <p14:creationId xmlns:p14="http://schemas.microsoft.com/office/powerpoint/2010/main" val="209485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176A66F-2682-40DD-8153-67C4FF285662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26CC3E-72AD-4EB3-945B-6C259C5DFB1D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Escalate when risk signs are persistent or repeated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EA97BB9-1DBF-4012-91A5-2365BAA2764F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1909F0-DCC3-4C0F-88A0-08A5B8BF4115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40BB72-104E-4314-9EC7-081469850B04}"/>
              </a:ext>
            </a:extLst>
          </p:cNvPr>
          <p:cNvSpPr>
            <a:spLocks noGrp="1"/>
          </p:cNvSpPr>
          <p:nvPr/>
        </p:nvSpPr>
        <p:spPr>
          <a:xfrm>
            <a:off x="457200" y="1504950"/>
            <a:ext cx="704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Request </a:t>
            </a:r>
            <a:r>
              <a:rPr lang="en-GB" sz="1800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I</a:t>
            </a:r>
            <a:r>
              <a:rPr sz="1800" b="0" dirty="0" err="1">
                <a:solidFill>
                  <a:srgbClr val="536473"/>
                </a:solidFill>
                <a:latin typeface="Arial"/>
                <a:ea typeface="Arial"/>
                <a:cs typeface="Arial"/>
              </a:rPr>
              <a:t>mmediate</a:t>
            </a:r>
            <a:r>
              <a:rPr sz="1800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 SLT assistance if any of these apply: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D84469-F418-42A6-8040-0744154F0A0D}"/>
              </a:ext>
            </a:extLst>
          </p:cNvPr>
          <p:cNvSpPr>
            <a:spLocks noGrp="1"/>
          </p:cNvSpPr>
          <p:nvPr/>
        </p:nvSpPr>
        <p:spPr>
          <a:xfrm>
            <a:off x="457200" y="2152650"/>
            <a:ext cx="3448050" cy="1809750"/>
          </a:xfrm>
          <a:prstGeom prst="roundRect">
            <a:avLst>
              <a:gd name="adj" fmla="val 6316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FE855B-DCFF-463E-A8CA-C2EDAE046484}"/>
              </a:ext>
            </a:extLst>
          </p:cNvPr>
          <p:cNvSpPr>
            <a:spLocks noGrp="1"/>
          </p:cNvSpPr>
          <p:nvPr/>
        </p:nvSpPr>
        <p:spPr>
          <a:xfrm>
            <a:off x="647700" y="2333625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CFFA38-D72B-469B-BBF1-5CA567A3BD35}"/>
              </a:ext>
            </a:extLst>
          </p:cNvPr>
          <p:cNvSpPr>
            <a:spLocks noGrp="1"/>
          </p:cNvSpPr>
          <p:nvPr/>
        </p:nvSpPr>
        <p:spPr>
          <a:xfrm>
            <a:off x="1295400" y="2266950"/>
            <a:ext cx="2333625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Recurrent chest infections</a:t>
            </a:r>
            <a:r>
              <a:rPr lang="en-GB" sz="1575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without known cause</a:t>
            </a:r>
            <a:endParaRPr sz="1575" b="1" dirty="0">
              <a:solidFill>
                <a:srgbClr val="14212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49B3DD-F690-4EB8-AA33-04EA4A078FD8}"/>
              </a:ext>
            </a:extLst>
          </p:cNvPr>
          <p:cNvSpPr>
            <a:spLocks noGrp="1"/>
          </p:cNvSpPr>
          <p:nvPr/>
        </p:nvSpPr>
        <p:spPr>
          <a:xfrm>
            <a:off x="4191000" y="2152650"/>
            <a:ext cx="3448050" cy="1809750"/>
          </a:xfrm>
          <a:prstGeom prst="roundRect">
            <a:avLst>
              <a:gd name="adj" fmla="val 6316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5D45C1-4C44-4736-8598-D557A9E0B660}"/>
              </a:ext>
            </a:extLst>
          </p:cNvPr>
          <p:cNvSpPr>
            <a:spLocks noGrp="1"/>
          </p:cNvSpPr>
          <p:nvPr/>
        </p:nvSpPr>
        <p:spPr>
          <a:xfrm>
            <a:off x="4381500" y="2333625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0A735D-E3DB-4094-B11E-B341F8AF7ABF}"/>
              </a:ext>
            </a:extLst>
          </p:cNvPr>
          <p:cNvSpPr>
            <a:spLocks noGrp="1"/>
          </p:cNvSpPr>
          <p:nvPr/>
        </p:nvSpPr>
        <p:spPr>
          <a:xfrm>
            <a:off x="5029200" y="2266950"/>
            <a:ext cx="2333625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Ongoing distress: excessive cough, throat clearing, wet voice, breathing or colour change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7CE4A28-DEA7-44B4-8B02-67E23657BC07}"/>
              </a:ext>
            </a:extLst>
          </p:cNvPr>
          <p:cNvSpPr>
            <a:spLocks noGrp="1"/>
          </p:cNvSpPr>
          <p:nvPr/>
        </p:nvSpPr>
        <p:spPr>
          <a:xfrm>
            <a:off x="7924800" y="2152650"/>
            <a:ext cx="3448050" cy="1809750"/>
          </a:xfrm>
          <a:prstGeom prst="roundRect">
            <a:avLst>
              <a:gd name="adj" fmla="val 6316"/>
            </a:avLst>
          </a:prstGeom>
          <a:solidFill>
            <a:srgbClr val="FFF1E8"/>
          </a:solidFill>
          <a:ln w="9525">
            <a:solidFill>
              <a:srgbClr val="C67A1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152B2F-D6C0-4C04-9961-2685062E8B00}"/>
              </a:ext>
            </a:extLst>
          </p:cNvPr>
          <p:cNvSpPr>
            <a:spLocks noGrp="1"/>
          </p:cNvSpPr>
          <p:nvPr/>
        </p:nvSpPr>
        <p:spPr>
          <a:xfrm>
            <a:off x="8115300" y="2333625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C67A1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C67A1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BE6CF5-2B19-4797-8967-22922F0479A4}"/>
              </a:ext>
            </a:extLst>
          </p:cNvPr>
          <p:cNvSpPr>
            <a:spLocks noGrp="1"/>
          </p:cNvSpPr>
          <p:nvPr/>
        </p:nvSpPr>
        <p:spPr>
          <a:xfrm>
            <a:off x="8763000" y="2266950"/>
            <a:ext cx="2333625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More than one recently recorded choking event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45CC5E4-D889-4A22-A240-0A5B9DA6BEB0}"/>
              </a:ext>
            </a:extLst>
          </p:cNvPr>
          <p:cNvSpPr>
            <a:spLocks noGrp="1"/>
          </p:cNvSpPr>
          <p:nvPr/>
        </p:nvSpPr>
        <p:spPr>
          <a:xfrm>
            <a:off x="457200" y="4362450"/>
            <a:ext cx="10915650" cy="1200150"/>
          </a:xfrm>
          <a:prstGeom prst="roundRect">
            <a:avLst>
              <a:gd name="adj" fmla="val 9524"/>
            </a:avLst>
          </a:prstGeom>
          <a:solidFill>
            <a:srgbClr val="163A5F"/>
          </a:solidFill>
          <a:ln w="9525">
            <a:solidFill>
              <a:srgbClr val="163A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EB065A-3C11-41AB-9968-08CDFA72084A}"/>
              </a:ext>
            </a:extLst>
          </p:cNvPr>
          <p:cNvSpPr>
            <a:spLocks noGrp="1"/>
          </p:cNvSpPr>
          <p:nvPr/>
        </p:nvSpPr>
        <p:spPr>
          <a:xfrm>
            <a:off x="704850" y="4514850"/>
            <a:ext cx="2190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If none apply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119BE6-3285-46C0-80FF-74BBE9F2C469}"/>
              </a:ext>
            </a:extLst>
          </p:cNvPr>
          <p:cNvSpPr>
            <a:spLocks noGrp="1"/>
          </p:cNvSpPr>
          <p:nvPr/>
        </p:nvSpPr>
        <p:spPr>
          <a:xfrm>
            <a:off x="704850" y="4895850"/>
            <a:ext cx="101727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Complete the Checklist + One Week Trial of Changes. Send both to SLT only if support is still needed.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9DB308-2B1C-45FA-A101-12165DBBE815}"/>
              </a:ext>
            </a:extLst>
          </p:cNvPr>
          <p:cNvSpPr>
            <a:spLocks noGrp="1"/>
          </p:cNvSpPr>
          <p:nvPr/>
        </p:nvSpPr>
        <p:spPr>
          <a:xfrm>
            <a:off x="457200" y="5848350"/>
            <a:ext cx="876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Immediate form: pages 30–31  |  Routine forms: pages 32–36</a:t>
            </a:r>
          </a:p>
        </p:txBody>
      </p:sp>
    </p:spTree>
    <p:extLst>
      <p:ext uri="{BB962C8B-B14F-4D97-AF65-F5344CB8AC3E}">
        <p14:creationId xmlns:p14="http://schemas.microsoft.com/office/powerpoint/2010/main" val="176889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EBC11873-6116-4652-B8C8-0938CEE9CA7A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15B446-2AA9-41CD-A4E3-F92A6B111491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Prepare the person before the first mouthful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6D5CD15-D4E7-4044-8931-96958BBD9D6A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814A1-DF3A-4CEF-9C24-01BA1B5DB542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848087-E41A-458A-A3AC-0C617F95DCC0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ALERTNESS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6D0F01-3E82-42A0-9CBF-058CA730BC14}"/>
              </a:ext>
            </a:extLst>
          </p:cNvPr>
          <p:cNvSpPr>
            <a:spLocks noGrp="1"/>
          </p:cNvSpPr>
          <p:nvPr/>
        </p:nvSpPr>
        <p:spPr>
          <a:xfrm>
            <a:off x="457200" y="2057400"/>
            <a:ext cx="3429000" cy="3371850"/>
          </a:xfrm>
          <a:prstGeom prst="roundRect">
            <a:avLst>
              <a:gd name="adj" fmla="val 3390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9B7E4F8-21BC-4D65-85FF-628DAFA3EB3A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3CF766-B84B-408B-B5F6-C0CBDDCA2302}"/>
              </a:ext>
            </a:extLst>
          </p:cNvPr>
          <p:cNvSpPr>
            <a:spLocks noGrp="1"/>
          </p:cNvSpPr>
          <p:nvPr/>
        </p:nvSpPr>
        <p:spPr>
          <a:xfrm>
            <a:off x="1009650" y="23050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Fully awake and given time to prepare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AB35725-F77F-4F9F-B196-44357ADCD464}"/>
              </a:ext>
            </a:extLst>
          </p:cNvPr>
          <p:cNvSpPr>
            <a:spLocks noGrp="1"/>
          </p:cNvSpPr>
          <p:nvPr/>
        </p:nvSpPr>
        <p:spPr>
          <a:xfrm>
            <a:off x="685800" y="32194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248293-5178-4A30-A21F-03350A390F8C}"/>
              </a:ext>
            </a:extLst>
          </p:cNvPr>
          <p:cNvSpPr>
            <a:spLocks noGrp="1"/>
          </p:cNvSpPr>
          <p:nvPr/>
        </p:nvSpPr>
        <p:spPr>
          <a:xfrm>
            <a:off x="1009650" y="31432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Offer food at the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resident’s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best time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of day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1B1641-7FD6-4D34-9952-B4B405072871}"/>
              </a:ext>
            </a:extLst>
          </p:cNvPr>
          <p:cNvSpPr>
            <a:spLocks noGrp="1"/>
          </p:cNvSpPr>
          <p:nvPr/>
        </p:nvSpPr>
        <p:spPr>
          <a:xfrm>
            <a:off x="685800" y="40576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7FA797-D314-402E-B8C6-0A7EB64B1418}"/>
              </a:ext>
            </a:extLst>
          </p:cNvPr>
          <p:cNvSpPr>
            <a:spLocks noGrp="1"/>
          </p:cNvSpPr>
          <p:nvPr/>
        </p:nvSpPr>
        <p:spPr>
          <a:xfrm>
            <a:off x="1009650" y="39814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Check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for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illness, infection, pain, constipation or medication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impact</a:t>
            </a:r>
            <a:endParaRPr sz="1500" b="0" dirty="0">
              <a:solidFill>
                <a:srgbClr val="14212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1332CE-DB31-4E5B-83A7-AE81E2FB6E3E}"/>
              </a:ext>
            </a:extLst>
          </p:cNvPr>
          <p:cNvSpPr>
            <a:spLocks noGrp="1"/>
          </p:cNvSpPr>
          <p:nvPr/>
        </p:nvSpPr>
        <p:spPr>
          <a:xfrm>
            <a:off x="4238625" y="16002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POSITION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E16AE6E-24D4-4AA1-99A0-BBEF1A238CE9}"/>
              </a:ext>
            </a:extLst>
          </p:cNvPr>
          <p:cNvSpPr>
            <a:spLocks noGrp="1"/>
          </p:cNvSpPr>
          <p:nvPr/>
        </p:nvSpPr>
        <p:spPr>
          <a:xfrm>
            <a:off x="4238625" y="2057400"/>
            <a:ext cx="3429000" cy="3371850"/>
          </a:xfrm>
          <a:prstGeom prst="roundRect">
            <a:avLst>
              <a:gd name="adj" fmla="val 3390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D2FB40A-4788-418D-9F6A-8C9BA81FB53A}"/>
              </a:ext>
            </a:extLst>
          </p:cNvPr>
          <p:cNvSpPr>
            <a:spLocks noGrp="1"/>
          </p:cNvSpPr>
          <p:nvPr/>
        </p:nvSpPr>
        <p:spPr>
          <a:xfrm>
            <a:off x="4467225" y="23812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2BD78-7486-40EA-9491-0F852BFA34C8}"/>
              </a:ext>
            </a:extLst>
          </p:cNvPr>
          <p:cNvSpPr>
            <a:spLocks noGrp="1"/>
          </p:cNvSpPr>
          <p:nvPr/>
        </p:nvSpPr>
        <p:spPr>
          <a:xfrm>
            <a:off x="4791075" y="23050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Upright, supported and facing forward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994300-9228-4A3A-BC95-0CCBF55681CE}"/>
              </a:ext>
            </a:extLst>
          </p:cNvPr>
          <p:cNvSpPr>
            <a:spLocks noGrp="1"/>
          </p:cNvSpPr>
          <p:nvPr/>
        </p:nvSpPr>
        <p:spPr>
          <a:xfrm>
            <a:off x="4467225" y="32194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B50A2A-F745-4C11-8FDF-2A2DD3DAD5D8}"/>
              </a:ext>
            </a:extLst>
          </p:cNvPr>
          <p:cNvSpPr>
            <a:spLocks noGrp="1"/>
          </p:cNvSpPr>
          <p:nvPr/>
        </p:nvSpPr>
        <p:spPr>
          <a:xfrm>
            <a:off x="4791075" y="31432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Keep the head straight with chin level unless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agreed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care plan states otherwise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A5B5BD6-0C6A-46FC-9BB5-4B03BAC758AA}"/>
              </a:ext>
            </a:extLst>
          </p:cNvPr>
          <p:cNvSpPr>
            <a:spLocks noGrp="1"/>
          </p:cNvSpPr>
          <p:nvPr/>
        </p:nvSpPr>
        <p:spPr>
          <a:xfrm>
            <a:off x="4467225" y="40576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FBB291-947A-42FA-ACBC-E1DF555F070D}"/>
              </a:ext>
            </a:extLst>
          </p:cNvPr>
          <p:cNvSpPr>
            <a:spLocks noGrp="1"/>
          </p:cNvSpPr>
          <p:nvPr/>
        </p:nvSpPr>
        <p:spPr>
          <a:xfrm>
            <a:off x="4791075" y="39814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Remain upright for 30 minutes afterwards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7DFE1A-2523-462F-A6E0-EED42D766E12}"/>
              </a:ext>
            </a:extLst>
          </p:cNvPr>
          <p:cNvSpPr>
            <a:spLocks noGrp="1"/>
          </p:cNvSpPr>
          <p:nvPr/>
        </p:nvSpPr>
        <p:spPr>
          <a:xfrm>
            <a:off x="8020050" y="16002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ENVIRONMENT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9BF0E48-D705-4DEE-8F70-34AF6B81AF24}"/>
              </a:ext>
            </a:extLst>
          </p:cNvPr>
          <p:cNvSpPr>
            <a:spLocks noGrp="1"/>
          </p:cNvSpPr>
          <p:nvPr/>
        </p:nvSpPr>
        <p:spPr>
          <a:xfrm>
            <a:off x="8020050" y="2057400"/>
            <a:ext cx="3429000" cy="3371850"/>
          </a:xfrm>
          <a:prstGeom prst="roundRect">
            <a:avLst>
              <a:gd name="adj" fmla="val 3390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23597E1-A487-426F-9E79-6F1F4E12B4F4}"/>
              </a:ext>
            </a:extLst>
          </p:cNvPr>
          <p:cNvSpPr>
            <a:spLocks noGrp="1"/>
          </p:cNvSpPr>
          <p:nvPr/>
        </p:nvSpPr>
        <p:spPr>
          <a:xfrm>
            <a:off x="8248650" y="23812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2D6DFD-D28D-4A20-BC86-FB34FBA3F545}"/>
              </a:ext>
            </a:extLst>
          </p:cNvPr>
          <p:cNvSpPr>
            <a:spLocks noGrp="1"/>
          </p:cNvSpPr>
          <p:nvPr/>
        </p:nvSpPr>
        <p:spPr>
          <a:xfrm>
            <a:off x="8572500" y="23050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Calm, uncluttered and well lit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C72E5DD-3602-4776-A577-C910A988378B}"/>
              </a:ext>
            </a:extLst>
          </p:cNvPr>
          <p:cNvSpPr>
            <a:spLocks noGrp="1"/>
          </p:cNvSpPr>
          <p:nvPr/>
        </p:nvSpPr>
        <p:spPr>
          <a:xfrm>
            <a:off x="8248650" y="32194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2045CC-97BF-41BF-BED9-E0E97D8F0B88}"/>
              </a:ext>
            </a:extLst>
          </p:cNvPr>
          <p:cNvSpPr>
            <a:spLocks noGrp="1"/>
          </p:cNvSpPr>
          <p:nvPr/>
        </p:nvSpPr>
        <p:spPr>
          <a:xfrm>
            <a:off x="8572500" y="31432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Reduce noise, movement and TV distractions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A0B5FEC-A497-4458-844B-5821FEB1DC81}"/>
              </a:ext>
            </a:extLst>
          </p:cNvPr>
          <p:cNvSpPr>
            <a:spLocks noGrp="1"/>
          </p:cNvSpPr>
          <p:nvPr/>
        </p:nvSpPr>
        <p:spPr>
          <a:xfrm>
            <a:off x="8248650" y="40576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8ECCC6-68B4-4FA9-959A-0DF7499082FD}"/>
              </a:ext>
            </a:extLst>
          </p:cNvPr>
          <p:cNvSpPr>
            <a:spLocks noGrp="1"/>
          </p:cNvSpPr>
          <p:nvPr/>
        </p:nvSpPr>
        <p:spPr>
          <a:xfrm>
            <a:off x="8572500" y="3981450"/>
            <a:ext cx="2628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Use routine, appetising smells and clear cues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9EB0548-00C2-4063-8C29-AF90588BDA96}"/>
              </a:ext>
            </a:extLst>
          </p:cNvPr>
          <p:cNvSpPr>
            <a:spLocks noGrp="1"/>
          </p:cNvSpPr>
          <p:nvPr/>
        </p:nvSpPr>
        <p:spPr>
          <a:xfrm>
            <a:off x="457200" y="5810250"/>
            <a:ext cx="109156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Pause the meal if the person becomes drowsy or cannot safely continue.</a:t>
            </a:r>
          </a:p>
        </p:txBody>
      </p:sp>
    </p:spTree>
    <p:extLst>
      <p:ext uri="{BB962C8B-B14F-4D97-AF65-F5344CB8AC3E}">
        <p14:creationId xmlns:p14="http://schemas.microsoft.com/office/powerpoint/2010/main" val="91906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97365EF-AC5A-460F-B0ED-9C03D0C81BFB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1F717C-FD27-489D-8190-6DEE646F6CA9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Assist at the resident’s 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pace - 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not the server’s pace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86B1709F-B8C0-4FE2-9AEA-5C24E97713EE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96900C-0FB8-4C8C-AF08-5066BECA737C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9C354-8EB1-42BF-9198-5A69EAD42A92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476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Support independence</a:t>
            </a:r>
            <a:endParaRPr lang="en-GB" sz="1950" b="1" dirty="0">
              <a:solidFill>
                <a:srgbClr val="163A5F"/>
              </a:solidFill>
              <a:latin typeface="Arial"/>
              <a:ea typeface="Arial"/>
              <a:cs typeface="Arial"/>
            </a:endParaRPr>
          </a:p>
          <a:p>
            <a:pPr algn="l">
              <a:defRPr sz="19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endParaRPr sz="1950" b="1" dirty="0">
              <a:solidFill>
                <a:srgbClr val="163A5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3F83E6-A797-483A-A584-A984F950E94F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822503-7C31-42E7-B9BC-03556C197B93}"/>
              </a:ext>
            </a:extLst>
          </p:cNvPr>
          <p:cNvSpPr>
            <a:spLocks noGrp="1"/>
          </p:cNvSpPr>
          <p:nvPr/>
        </p:nvSpPr>
        <p:spPr>
          <a:xfrm>
            <a:off x="781050" y="2057400"/>
            <a:ext cx="46767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Know preferences, routines and communication needs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(see the 5 Good Standards in Manual for Mealtimes)</a:t>
            </a:r>
            <a:endParaRPr sz="1500" b="0" dirty="0">
              <a:solidFill>
                <a:srgbClr val="14212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72E9F8F-E378-4012-9A3B-81CDC3EA857D}"/>
              </a:ext>
            </a:extLst>
          </p:cNvPr>
          <p:cNvSpPr>
            <a:spLocks noGrp="1"/>
          </p:cNvSpPr>
          <p:nvPr/>
        </p:nvSpPr>
        <p:spPr>
          <a:xfrm>
            <a:off x="457200" y="29146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6A4E43-5A9C-4F90-88C7-BAF93A47E9F8}"/>
              </a:ext>
            </a:extLst>
          </p:cNvPr>
          <p:cNvSpPr>
            <a:spLocks noGrp="1"/>
          </p:cNvSpPr>
          <p:nvPr/>
        </p:nvSpPr>
        <p:spPr>
          <a:xfrm>
            <a:off x="781050" y="2838450"/>
            <a:ext cx="46767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Sit at eye level and let the person do as much as possible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DD9BE1D-C1A8-4724-BEA0-24C38BA7233D}"/>
              </a:ext>
            </a:extLst>
          </p:cNvPr>
          <p:cNvSpPr>
            <a:spLocks noGrp="1"/>
          </p:cNvSpPr>
          <p:nvPr/>
        </p:nvSpPr>
        <p:spPr>
          <a:xfrm>
            <a:off x="457200" y="36957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48B5FD-5B7A-47D9-BC24-FECA5DDD91CE}"/>
              </a:ext>
            </a:extLst>
          </p:cNvPr>
          <p:cNvSpPr>
            <a:spLocks noGrp="1"/>
          </p:cNvSpPr>
          <p:nvPr/>
        </p:nvSpPr>
        <p:spPr>
          <a:xfrm>
            <a:off x="781050" y="3619500"/>
            <a:ext cx="46767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Guide the hand, offer finger food or give a first taste when helpful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25D0D8-884F-41FE-BED5-ACA795CD54CE}"/>
              </a:ext>
            </a:extLst>
          </p:cNvPr>
          <p:cNvSpPr>
            <a:spLocks noGrp="1"/>
          </p:cNvSpPr>
          <p:nvPr/>
        </p:nvSpPr>
        <p:spPr>
          <a:xfrm>
            <a:off x="6334125" y="1619250"/>
            <a:ext cx="476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Watch every mouthful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60791F9-BB5D-4CB0-964F-C053008A1288}"/>
              </a:ext>
            </a:extLst>
          </p:cNvPr>
          <p:cNvSpPr>
            <a:spLocks noGrp="1"/>
          </p:cNvSpPr>
          <p:nvPr/>
        </p:nvSpPr>
        <p:spPr>
          <a:xfrm>
            <a:off x="6334125" y="21336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A2E695-65BF-4B93-A861-CB243FADD394}"/>
              </a:ext>
            </a:extLst>
          </p:cNvPr>
          <p:cNvSpPr>
            <a:spLocks noGrp="1"/>
          </p:cNvSpPr>
          <p:nvPr/>
        </p:nvSpPr>
        <p:spPr>
          <a:xfrm>
            <a:off x="6657975" y="2057400"/>
            <a:ext cx="46767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Wait for the swallow and a clear mouth before offering more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FD357B0-9E1C-49F6-B995-38B30CD01CBE}"/>
              </a:ext>
            </a:extLst>
          </p:cNvPr>
          <p:cNvSpPr>
            <a:spLocks noGrp="1"/>
          </p:cNvSpPr>
          <p:nvPr/>
        </p:nvSpPr>
        <p:spPr>
          <a:xfrm>
            <a:off x="6334125" y="29146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CE815F-115A-41D0-B11D-E0A3EE504215}"/>
              </a:ext>
            </a:extLst>
          </p:cNvPr>
          <p:cNvSpPr>
            <a:spLocks noGrp="1"/>
          </p:cNvSpPr>
          <p:nvPr/>
        </p:nvSpPr>
        <p:spPr>
          <a:xfrm>
            <a:off x="6657975" y="2838450"/>
            <a:ext cx="46767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Use smaller mouthfuls and slow the pace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31C79E5-201D-4BEA-8440-F8BC47E729B6}"/>
              </a:ext>
            </a:extLst>
          </p:cNvPr>
          <p:cNvSpPr>
            <a:spLocks noGrp="1"/>
          </p:cNvSpPr>
          <p:nvPr/>
        </p:nvSpPr>
        <p:spPr>
          <a:xfrm>
            <a:off x="6334125" y="36957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BB532F-2AE2-49F2-864C-A6C43DF70E9E}"/>
              </a:ext>
            </a:extLst>
          </p:cNvPr>
          <p:cNvSpPr>
            <a:spLocks noGrp="1"/>
          </p:cNvSpPr>
          <p:nvPr/>
        </p:nvSpPr>
        <p:spPr>
          <a:xfrm>
            <a:off x="6657975" y="3619500"/>
            <a:ext cx="46767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Pause or </a:t>
            </a: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assist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if fatigue develops; offer sips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of fluid to help clear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where appropriate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B4BB42B-3181-4370-AB8C-8A9815EC31C6}"/>
              </a:ext>
            </a:extLst>
          </p:cNvPr>
          <p:cNvSpPr>
            <a:spLocks noGrp="1"/>
          </p:cNvSpPr>
          <p:nvPr/>
        </p:nvSpPr>
        <p:spPr>
          <a:xfrm>
            <a:off x="457200" y="4905375"/>
            <a:ext cx="10896600" cy="885825"/>
          </a:xfrm>
          <a:prstGeom prst="roundRect">
            <a:avLst>
              <a:gd name="adj" fmla="val 12903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3C7A32-D1DC-4E4E-A1FB-9A859953FFED}"/>
              </a:ext>
            </a:extLst>
          </p:cNvPr>
          <p:cNvSpPr>
            <a:spLocks noGrp="1"/>
          </p:cNvSpPr>
          <p:nvPr/>
        </p:nvSpPr>
        <p:spPr>
          <a:xfrm>
            <a:off x="742950" y="5105400"/>
            <a:ext cx="10325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Never assume an empty-looking mouth means the food or fluid has been swallowed.</a:t>
            </a:r>
          </a:p>
        </p:txBody>
      </p:sp>
    </p:spTree>
    <p:extLst>
      <p:ext uri="{BB962C8B-B14F-4D97-AF65-F5344CB8AC3E}">
        <p14:creationId xmlns:p14="http://schemas.microsoft.com/office/powerpoint/2010/main" val="1363663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9F6A834-4ABB-4C0D-BACE-27DBA552558A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F0642F-F12D-4766-B2C7-A85441BAF8B9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Behaviour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at mealtimes is communication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6615A4A-A4CD-41D1-93D9-E72144D938D7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3E27AA-3F09-4C8D-80AE-38789AA6D7D8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6F251-965B-4491-B0B2-BBBABA0A1240}"/>
              </a:ext>
            </a:extLst>
          </p:cNvPr>
          <p:cNvSpPr>
            <a:spLocks noGrp="1"/>
          </p:cNvSpPr>
          <p:nvPr/>
        </p:nvSpPr>
        <p:spPr>
          <a:xfrm>
            <a:off x="457200" y="1524000"/>
            <a:ext cx="108966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Refusal, food holding, fast eating, taking </a:t>
            </a:r>
            <a:r>
              <a:rPr lang="en-GB"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other residents </a:t>
            </a:r>
            <a:r>
              <a:rPr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food or walking </a:t>
            </a:r>
            <a:r>
              <a:rPr lang="en-GB"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around </a:t>
            </a:r>
            <a:r>
              <a:rPr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may reflect fear, memory, perception or unmet need—not deliberate</a:t>
            </a:r>
            <a:r>
              <a:rPr lang="en-GB"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negative</a:t>
            </a:r>
            <a:r>
              <a:rPr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</a:t>
            </a:r>
            <a:r>
              <a:rPr sz="1950" b="1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behaviour</a:t>
            </a:r>
            <a:r>
              <a:rPr lang="en-GB"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</a:t>
            </a:r>
            <a:r>
              <a:rPr sz="19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682BA4-BBE3-4837-9A56-516AAE9B1680}"/>
              </a:ext>
            </a:extLst>
          </p:cNvPr>
          <p:cNvSpPr>
            <a:spLocks noGrp="1"/>
          </p:cNvSpPr>
          <p:nvPr/>
        </p:nvSpPr>
        <p:spPr>
          <a:xfrm>
            <a:off x="457200" y="261937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SEE THEIR WORLD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8EACA9-B882-4388-BD7B-D9FD40096505}"/>
              </a:ext>
            </a:extLst>
          </p:cNvPr>
          <p:cNvSpPr>
            <a:spLocks noGrp="1"/>
          </p:cNvSpPr>
          <p:nvPr/>
        </p:nvSpPr>
        <p:spPr>
          <a:xfrm>
            <a:off x="457200" y="2990850"/>
            <a:ext cx="4953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Look for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signs of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worry,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consider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past roles, distraction, pain, hunger or confusion.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384A38-45AD-4D32-A8C7-AE726897D71A}"/>
              </a:ext>
            </a:extLst>
          </p:cNvPr>
          <p:cNvSpPr>
            <a:spLocks noGrp="1"/>
          </p:cNvSpPr>
          <p:nvPr/>
        </p:nvSpPr>
        <p:spPr>
          <a:xfrm>
            <a:off x="5981700" y="261937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MAKE IT VISIBLE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EFDB12-00E9-4472-80A3-AE768C0A5078}"/>
              </a:ext>
            </a:extLst>
          </p:cNvPr>
          <p:cNvSpPr>
            <a:spLocks noGrp="1"/>
          </p:cNvSpPr>
          <p:nvPr/>
        </p:nvSpPr>
        <p:spPr>
          <a:xfrm>
            <a:off x="5981700" y="2990850"/>
            <a:ext cx="4953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Use contrast</a:t>
            </a:r>
            <a:r>
              <a:rPr lang="en-GB" sz="1500" b="0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ing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colour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plates, plain tablecloths, familiar cups and the resident’s best visual side.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47D905-C412-4A4D-9E57-87AB93513DD2}"/>
              </a:ext>
            </a:extLst>
          </p:cNvPr>
          <p:cNvSpPr>
            <a:spLocks noGrp="1"/>
          </p:cNvSpPr>
          <p:nvPr/>
        </p:nvSpPr>
        <p:spPr>
          <a:xfrm>
            <a:off x="457200" y="408622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COMMUNICATE CLEARLY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CC5C5E-D13B-4A75-9A67-B0634FD676C9}"/>
              </a:ext>
            </a:extLst>
          </p:cNvPr>
          <p:cNvSpPr>
            <a:spLocks noGrp="1"/>
          </p:cNvSpPr>
          <p:nvPr/>
        </p:nvSpPr>
        <p:spPr>
          <a:xfrm>
            <a:off x="457200" y="4457700"/>
            <a:ext cx="4953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Use their name, short phrases, one step at a time, visual cues and time to respond.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705D13-151F-46AB-8802-E2E1088F5B59}"/>
              </a:ext>
            </a:extLst>
          </p:cNvPr>
          <p:cNvSpPr>
            <a:spLocks noGrp="1"/>
          </p:cNvSpPr>
          <p:nvPr/>
        </p:nvSpPr>
        <p:spPr>
          <a:xfrm>
            <a:off x="5981700" y="408622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RECORD WHAT WORKS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C0F255-A887-46CA-BD7A-75E00836B619}"/>
              </a:ext>
            </a:extLst>
          </p:cNvPr>
          <p:cNvSpPr>
            <a:spLocks noGrp="1"/>
          </p:cNvSpPr>
          <p:nvPr/>
        </p:nvSpPr>
        <p:spPr>
          <a:xfrm>
            <a:off x="5981700" y="4457700"/>
            <a:ext cx="4953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Note triggers, body-language cues and successful routines in the care plan.</a:t>
            </a:r>
          </a:p>
        </p:txBody>
      </p:sp>
    </p:spTree>
    <p:extLst>
      <p:ext uri="{BB962C8B-B14F-4D97-AF65-F5344CB8AC3E}">
        <p14:creationId xmlns:p14="http://schemas.microsoft.com/office/powerpoint/2010/main" val="719645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94028DA-CF71-49B7-9FC8-16C27E0D097B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C9D66D-04F0-4836-9DAB-B36511C00BAE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Check mouth care, medicines and pain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1E4A1FC-0442-4A53-A81F-3C470424C93A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FB830-B3C7-460A-86DE-A140817F0A09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9238A2-17E7-41D1-95D4-7D84BF747B66}"/>
              </a:ext>
            </a:extLst>
          </p:cNvPr>
          <p:cNvSpPr>
            <a:spLocks noGrp="1"/>
          </p:cNvSpPr>
          <p:nvPr/>
        </p:nvSpPr>
        <p:spPr>
          <a:xfrm>
            <a:off x="457200" y="1638300"/>
            <a:ext cx="10477500" cy="1123950"/>
          </a:xfrm>
          <a:prstGeom prst="roundRect">
            <a:avLst>
              <a:gd name="adj" fmla="val 10169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34C354-F390-49A3-A1D5-CA9B3E0495D2}"/>
              </a:ext>
            </a:extLst>
          </p:cNvPr>
          <p:cNvSpPr>
            <a:spLocks noGrp="1"/>
          </p:cNvSpPr>
          <p:nvPr/>
        </p:nvSpPr>
        <p:spPr>
          <a:xfrm>
            <a:off x="457200" y="1638300"/>
            <a:ext cx="114300" cy="1123950"/>
          </a:xfrm>
          <a:prstGeom prst="rect">
            <a:avLst/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B8DCEB-20A4-48EC-ABA3-590411C6C368}"/>
              </a:ext>
            </a:extLst>
          </p:cNvPr>
          <p:cNvSpPr>
            <a:spLocks noGrp="1"/>
          </p:cNvSpPr>
          <p:nvPr/>
        </p:nvSpPr>
        <p:spPr>
          <a:xfrm>
            <a:off x="800100" y="179070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MOUTH CARE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408776-049F-4872-8DDD-E2607EE86AD7}"/>
              </a:ext>
            </a:extLst>
          </p:cNvPr>
          <p:cNvSpPr>
            <a:spLocks noGrp="1"/>
          </p:cNvSpPr>
          <p:nvPr/>
        </p:nvSpPr>
        <p:spPr>
          <a:xfrm>
            <a:off x="2876550" y="1790700"/>
            <a:ext cx="77724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Brush teeth and gums twice daily. Clean the mouth even </a:t>
            </a:r>
            <a:r>
              <a:rPr lang="en-GB" sz="1575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if</a:t>
            </a:r>
            <a:r>
              <a:rPr sz="1575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no natural teeth. Clean dentures </a:t>
            </a:r>
            <a:r>
              <a:rPr lang="en-GB" sz="1575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regularly, especially after meals and before bed</a:t>
            </a:r>
            <a:r>
              <a:rPr sz="1575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54D84A3-04A2-40D8-B9F6-76A3000A6694}"/>
              </a:ext>
            </a:extLst>
          </p:cNvPr>
          <p:cNvSpPr>
            <a:spLocks noGrp="1"/>
          </p:cNvSpPr>
          <p:nvPr/>
        </p:nvSpPr>
        <p:spPr>
          <a:xfrm>
            <a:off x="457200" y="3067050"/>
            <a:ext cx="10477500" cy="1123950"/>
          </a:xfrm>
          <a:prstGeom prst="roundRect">
            <a:avLst>
              <a:gd name="adj" fmla="val 10169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2F3570-1951-4A57-B438-CDCAC4BA673E}"/>
              </a:ext>
            </a:extLst>
          </p:cNvPr>
          <p:cNvSpPr>
            <a:spLocks noGrp="1"/>
          </p:cNvSpPr>
          <p:nvPr/>
        </p:nvSpPr>
        <p:spPr>
          <a:xfrm>
            <a:off x="457200" y="3067050"/>
            <a:ext cx="114300" cy="1123950"/>
          </a:xfrm>
          <a:prstGeom prst="rect">
            <a:avLst/>
          </a:prstGeom>
          <a:solidFill>
            <a:srgbClr val="237A57"/>
          </a:solidFill>
          <a:ln w="9525">
            <a:solidFill>
              <a:srgbClr val="237A5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9DBB80-27D8-40D9-A067-B16D78230E13}"/>
              </a:ext>
            </a:extLst>
          </p:cNvPr>
          <p:cNvSpPr>
            <a:spLocks noGrp="1"/>
          </p:cNvSpPr>
          <p:nvPr/>
        </p:nvSpPr>
        <p:spPr>
          <a:xfrm>
            <a:off x="800100" y="32194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237A5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37A57"/>
                </a:solidFill>
                <a:latin typeface="Arial"/>
                <a:ea typeface="Arial"/>
                <a:cs typeface="Arial"/>
              </a:rPr>
              <a:t>MEDICATION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A905E-35AA-436B-B6C9-A62EAE7B049A}"/>
              </a:ext>
            </a:extLst>
          </p:cNvPr>
          <p:cNvSpPr>
            <a:spLocks noGrp="1"/>
          </p:cNvSpPr>
          <p:nvPr/>
        </p:nvSpPr>
        <p:spPr>
          <a:xfrm>
            <a:off x="2876550" y="3219450"/>
            <a:ext cx="77724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Ask the GP or pharmacist about tablet difficulty and side effects such as dry mouth, nausea, weakness, drowsiness or confusion.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EED1ACD-9354-490C-A004-F8127CFE22D3}"/>
              </a:ext>
            </a:extLst>
          </p:cNvPr>
          <p:cNvSpPr>
            <a:spLocks noGrp="1"/>
          </p:cNvSpPr>
          <p:nvPr/>
        </p:nvSpPr>
        <p:spPr>
          <a:xfrm>
            <a:off x="457200" y="4495800"/>
            <a:ext cx="10477500" cy="1123950"/>
          </a:xfrm>
          <a:prstGeom prst="roundRect">
            <a:avLst>
              <a:gd name="adj" fmla="val 10169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44CE22-8717-4FF4-9075-15BE972B617C}"/>
              </a:ext>
            </a:extLst>
          </p:cNvPr>
          <p:cNvSpPr>
            <a:spLocks noGrp="1"/>
          </p:cNvSpPr>
          <p:nvPr/>
        </p:nvSpPr>
        <p:spPr>
          <a:xfrm>
            <a:off x="457200" y="4495800"/>
            <a:ext cx="114300" cy="1123950"/>
          </a:xfrm>
          <a:prstGeom prst="rect">
            <a:avLst/>
          </a:prstGeom>
          <a:solidFill>
            <a:srgbClr val="C67A15"/>
          </a:solidFill>
          <a:ln w="9525">
            <a:solidFill>
              <a:srgbClr val="C67A1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CC82EC-CBBD-4388-9199-26F81560BE80}"/>
              </a:ext>
            </a:extLst>
          </p:cNvPr>
          <p:cNvSpPr>
            <a:spLocks noGrp="1"/>
          </p:cNvSpPr>
          <p:nvPr/>
        </p:nvSpPr>
        <p:spPr>
          <a:xfrm>
            <a:off x="800100" y="464820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C67A1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C67A15"/>
                </a:solidFill>
                <a:latin typeface="Arial"/>
                <a:ea typeface="Arial"/>
                <a:cs typeface="Arial"/>
              </a:rPr>
              <a:t>PAIN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FE67CB-2824-46C5-B6B0-412BC5ABC1A9}"/>
              </a:ext>
            </a:extLst>
          </p:cNvPr>
          <p:cNvSpPr>
            <a:spLocks noGrp="1"/>
          </p:cNvSpPr>
          <p:nvPr/>
        </p:nvSpPr>
        <p:spPr>
          <a:xfrm>
            <a:off x="2876550" y="4648200"/>
            <a:ext cx="77724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If intake falls, consider mouth pain and other pain. Seek GP or dental advice when indicated.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EB36CF-D3C7-4B2D-8A0F-E5041A819D85}"/>
              </a:ext>
            </a:extLst>
          </p:cNvPr>
          <p:cNvSpPr>
            <a:spLocks noGrp="1"/>
          </p:cNvSpPr>
          <p:nvPr/>
        </p:nvSpPr>
        <p:spPr>
          <a:xfrm>
            <a:off x="457200" y="6076950"/>
            <a:ext cx="1047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Poor oral hygiene is a major risk factor for chest infection and can reduce enjoyment of food.</a:t>
            </a:r>
          </a:p>
        </p:txBody>
      </p:sp>
    </p:spTree>
    <p:extLst>
      <p:ext uri="{BB962C8B-B14F-4D97-AF65-F5344CB8AC3E}">
        <p14:creationId xmlns:p14="http://schemas.microsoft.com/office/powerpoint/2010/main" val="266205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7DDC505-67DA-4258-A626-4F7B9D321B9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78AFDF-523F-48CB-9D3E-710032F8B5D6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Texture changes 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may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help—but they also carry burdens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C789B5F-060F-41AC-85B7-B3B5B053F799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57B913-070A-4DC3-85B5-DE853BA7BEBD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3CF78C-D66C-4247-AC0F-B7C680604E00}"/>
              </a:ext>
            </a:extLst>
          </p:cNvPr>
          <p:cNvSpPr>
            <a:spLocks noGrp="1"/>
          </p:cNvSpPr>
          <p:nvPr/>
        </p:nvSpPr>
        <p:spPr>
          <a:xfrm>
            <a:off x="457200" y="163830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37A5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37A57"/>
                </a:solidFill>
                <a:latin typeface="Arial"/>
                <a:ea typeface="Arial"/>
                <a:cs typeface="Arial"/>
              </a:rPr>
              <a:t>POSSIBLE BENEFITS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3A74C1-315A-4F69-A72B-83C9B669BB93}"/>
              </a:ext>
            </a:extLst>
          </p:cNvPr>
          <p:cNvSpPr>
            <a:spLocks noGrp="1"/>
          </p:cNvSpPr>
          <p:nvPr/>
        </p:nvSpPr>
        <p:spPr>
          <a:xfrm>
            <a:off x="457200" y="21717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E91BEB-5760-42E6-AA88-0CBF705DBF88}"/>
              </a:ext>
            </a:extLst>
          </p:cNvPr>
          <p:cNvSpPr>
            <a:spLocks noGrp="1"/>
          </p:cNvSpPr>
          <p:nvPr/>
        </p:nvSpPr>
        <p:spPr>
          <a:xfrm>
            <a:off x="781050" y="2095500"/>
            <a:ext cx="44862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May reduce food or drink going the wrong way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C9E8BF9-22FF-4FAF-9EE3-427AA271A60D}"/>
              </a:ext>
            </a:extLst>
          </p:cNvPr>
          <p:cNvSpPr>
            <a:spLocks noGrp="1"/>
          </p:cNvSpPr>
          <p:nvPr/>
        </p:nvSpPr>
        <p:spPr>
          <a:xfrm>
            <a:off x="457200" y="28956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685DA3-B486-4210-A30C-BF331CBC541E}"/>
              </a:ext>
            </a:extLst>
          </p:cNvPr>
          <p:cNvSpPr>
            <a:spLocks noGrp="1"/>
          </p:cNvSpPr>
          <p:nvPr/>
        </p:nvSpPr>
        <p:spPr>
          <a:xfrm>
            <a:off x="781050" y="2819400"/>
            <a:ext cx="44862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May reduce coughing or choking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893ADB4-6BD2-493F-9F07-400004E4B11C}"/>
              </a:ext>
            </a:extLst>
          </p:cNvPr>
          <p:cNvSpPr>
            <a:spLocks noGrp="1"/>
          </p:cNvSpPr>
          <p:nvPr/>
        </p:nvSpPr>
        <p:spPr>
          <a:xfrm>
            <a:off x="457200" y="36195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21662D-379D-42D8-9B02-695D4F661058}"/>
              </a:ext>
            </a:extLst>
          </p:cNvPr>
          <p:cNvSpPr>
            <a:spLocks noGrp="1"/>
          </p:cNvSpPr>
          <p:nvPr/>
        </p:nvSpPr>
        <p:spPr>
          <a:xfrm>
            <a:off x="781050" y="3543300"/>
            <a:ext cx="44862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May improve comfort, nutrition and hydration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57B28F-64A4-45AB-9EEE-B56CD1535B12}"/>
              </a:ext>
            </a:extLst>
          </p:cNvPr>
          <p:cNvSpPr>
            <a:spLocks noGrp="1"/>
          </p:cNvSpPr>
          <p:nvPr/>
        </p:nvSpPr>
        <p:spPr>
          <a:xfrm>
            <a:off x="6334125" y="163830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POSSIBLE BURDENS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EDC595-E1CA-4217-A76D-E4CBC4EAB0F5}"/>
              </a:ext>
            </a:extLst>
          </p:cNvPr>
          <p:cNvSpPr>
            <a:spLocks noGrp="1"/>
          </p:cNvSpPr>
          <p:nvPr/>
        </p:nvSpPr>
        <p:spPr>
          <a:xfrm>
            <a:off x="6334125" y="21717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CB7621-6D05-47EC-B41E-4ADE0954B422}"/>
              </a:ext>
            </a:extLst>
          </p:cNvPr>
          <p:cNvSpPr>
            <a:spLocks noGrp="1"/>
          </p:cNvSpPr>
          <p:nvPr/>
        </p:nvSpPr>
        <p:spPr>
          <a:xfrm>
            <a:off x="6657975" y="2095500"/>
            <a:ext cx="44862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May reduce enjoyment, choice and intake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A9CC99B-94BA-4770-920A-5AC34BFD635D}"/>
              </a:ext>
            </a:extLst>
          </p:cNvPr>
          <p:cNvSpPr>
            <a:spLocks noGrp="1"/>
          </p:cNvSpPr>
          <p:nvPr/>
        </p:nvSpPr>
        <p:spPr>
          <a:xfrm>
            <a:off x="6334125" y="28956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AF4AE6-737E-4FE9-85BD-6C65DF1215EC}"/>
              </a:ext>
            </a:extLst>
          </p:cNvPr>
          <p:cNvSpPr>
            <a:spLocks noGrp="1"/>
          </p:cNvSpPr>
          <p:nvPr/>
        </p:nvSpPr>
        <p:spPr>
          <a:xfrm>
            <a:off x="6657975" y="2819400"/>
            <a:ext cx="44862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dd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preparation demands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75A371B-1DE1-41F7-B853-06E372976B99}"/>
              </a:ext>
            </a:extLst>
          </p:cNvPr>
          <p:cNvSpPr>
            <a:spLocks noGrp="1"/>
          </p:cNvSpPr>
          <p:nvPr/>
        </p:nvSpPr>
        <p:spPr>
          <a:xfrm>
            <a:off x="6334125" y="36195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DF764B-E0EC-41A4-84BC-F362541F85CB}"/>
              </a:ext>
            </a:extLst>
          </p:cNvPr>
          <p:cNvSpPr>
            <a:spLocks noGrp="1"/>
          </p:cNvSpPr>
          <p:nvPr/>
        </p:nvSpPr>
        <p:spPr>
          <a:xfrm>
            <a:off x="6657975" y="3543300"/>
            <a:ext cx="44862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Cannot remove all choking or chest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500" b="0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i</a:t>
            </a:r>
            <a:r>
              <a:rPr sz="1500" b="0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nfection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risk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39E9F21-CB8F-4BD0-9B90-DBE31E40CD0E}"/>
              </a:ext>
            </a:extLst>
          </p:cNvPr>
          <p:cNvSpPr>
            <a:spLocks noGrp="1"/>
          </p:cNvSpPr>
          <p:nvPr/>
        </p:nvSpPr>
        <p:spPr>
          <a:xfrm>
            <a:off x="457200" y="4819650"/>
            <a:ext cx="10896600" cy="1047750"/>
          </a:xfrm>
          <a:prstGeom prst="roundRect">
            <a:avLst>
              <a:gd name="adj" fmla="val 10909"/>
            </a:avLst>
          </a:prstGeom>
          <a:solidFill>
            <a:srgbClr val="163A5F"/>
          </a:solidFill>
          <a:ln w="9525">
            <a:solidFill>
              <a:srgbClr val="163A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B9ACC2-7588-4E27-99FF-59D9323E1281}"/>
              </a:ext>
            </a:extLst>
          </p:cNvPr>
          <p:cNvSpPr>
            <a:spLocks noGrp="1"/>
          </p:cNvSpPr>
          <p:nvPr/>
        </p:nvSpPr>
        <p:spPr>
          <a:xfrm>
            <a:off x="723900" y="5019675"/>
            <a:ext cx="103632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Only use thickener </a:t>
            </a:r>
            <a:r>
              <a:rPr lang="en-GB" sz="1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 consultation with</a:t>
            </a:r>
            <a:r>
              <a:rPr sz="1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person/family and</a:t>
            </a:r>
            <a:r>
              <a:rPr sz="1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SLT. Agree lasting texture changes with the resident, family and SLT.</a:t>
            </a:r>
          </a:p>
        </p:txBody>
      </p:sp>
    </p:spTree>
    <p:extLst>
      <p:ext uri="{BB962C8B-B14F-4D97-AF65-F5344CB8AC3E}">
        <p14:creationId xmlns:p14="http://schemas.microsoft.com/office/powerpoint/2010/main" val="1426748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5E8B5B2-33C9-4ED0-B0F8-803BE4114475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C02FA8-C303-4483-9761-6E665265296E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The 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'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safest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'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plan is not always the best plan for the person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89CFA626-6EBA-4FC8-B811-DF9410065FB4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63A581-64C8-4735-A97B-BEC9A4F97682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694B17-F6A3-497F-AD54-7CE529DCC005}"/>
              </a:ext>
            </a:extLst>
          </p:cNvPr>
          <p:cNvSpPr>
            <a:spLocks noGrp="1"/>
          </p:cNvSpPr>
          <p:nvPr/>
        </p:nvSpPr>
        <p:spPr>
          <a:xfrm>
            <a:off x="457200" y="1524000"/>
            <a:ext cx="4572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A good decision balances: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99BF91A-5199-4CEF-BF6C-E9787C2211B4}"/>
              </a:ext>
            </a:extLst>
          </p:cNvPr>
          <p:cNvSpPr>
            <a:spLocks noGrp="1"/>
          </p:cNvSpPr>
          <p:nvPr/>
        </p:nvSpPr>
        <p:spPr>
          <a:xfrm>
            <a:off x="457200" y="2286000"/>
            <a:ext cx="2400300" cy="1714500"/>
          </a:xfrm>
          <a:prstGeom prst="roundRect">
            <a:avLst>
              <a:gd name="adj" fmla="val 666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D7B173-09E3-4B6A-AF17-0C655BA1615A}"/>
              </a:ext>
            </a:extLst>
          </p:cNvPr>
          <p:cNvSpPr>
            <a:spLocks noGrp="1"/>
          </p:cNvSpPr>
          <p:nvPr/>
        </p:nvSpPr>
        <p:spPr>
          <a:xfrm>
            <a:off x="695325" y="2638425"/>
            <a:ext cx="19240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Swallow comfort</a:t>
            </a:r>
          </a:p>
          <a:p>
            <a:pPr algn="ctr">
              <a:defRPr sz="172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and safety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8935ADF-9FE1-4D3D-A77A-8609CD20E114}"/>
              </a:ext>
            </a:extLst>
          </p:cNvPr>
          <p:cNvSpPr>
            <a:spLocks noGrp="1"/>
          </p:cNvSpPr>
          <p:nvPr/>
        </p:nvSpPr>
        <p:spPr>
          <a:xfrm>
            <a:off x="3181350" y="2286000"/>
            <a:ext cx="2400300" cy="1714500"/>
          </a:xfrm>
          <a:prstGeom prst="roundRect">
            <a:avLst>
              <a:gd name="adj" fmla="val 666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BE72E7-931E-4CE8-AC1C-AAAB2D38228A}"/>
              </a:ext>
            </a:extLst>
          </p:cNvPr>
          <p:cNvSpPr>
            <a:spLocks noGrp="1"/>
          </p:cNvSpPr>
          <p:nvPr/>
        </p:nvSpPr>
        <p:spPr>
          <a:xfrm>
            <a:off x="3419475" y="2638425"/>
            <a:ext cx="19240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Nutrition and</a:t>
            </a:r>
          </a:p>
          <a:p>
            <a:pPr algn="ctr">
              <a:defRPr sz="172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2A028FB-77FE-4DB0-898A-3EA5D7053A79}"/>
              </a:ext>
            </a:extLst>
          </p:cNvPr>
          <p:cNvSpPr>
            <a:spLocks noGrp="1"/>
          </p:cNvSpPr>
          <p:nvPr/>
        </p:nvSpPr>
        <p:spPr>
          <a:xfrm>
            <a:off x="5905500" y="2286000"/>
            <a:ext cx="2400300" cy="1714500"/>
          </a:xfrm>
          <a:prstGeom prst="roundRect">
            <a:avLst>
              <a:gd name="adj" fmla="val 666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E34BC8-B3A3-427E-AD47-CD563F2F9341}"/>
              </a:ext>
            </a:extLst>
          </p:cNvPr>
          <p:cNvSpPr>
            <a:spLocks noGrp="1"/>
          </p:cNvSpPr>
          <p:nvPr/>
        </p:nvSpPr>
        <p:spPr>
          <a:xfrm>
            <a:off x="6143625" y="2638425"/>
            <a:ext cx="19240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Enjoyment and</a:t>
            </a:r>
          </a:p>
          <a:p>
            <a:pPr algn="ctr">
              <a:defRPr sz="172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quality of life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608BE01-B19E-450D-A797-31D21C15D5CB}"/>
              </a:ext>
            </a:extLst>
          </p:cNvPr>
          <p:cNvSpPr>
            <a:spLocks noGrp="1"/>
          </p:cNvSpPr>
          <p:nvPr/>
        </p:nvSpPr>
        <p:spPr>
          <a:xfrm>
            <a:off x="8629650" y="2286000"/>
            <a:ext cx="2400300" cy="1714500"/>
          </a:xfrm>
          <a:prstGeom prst="roundRect">
            <a:avLst>
              <a:gd name="adj" fmla="val 6667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DAE9A-6A6D-4797-BD22-A3F24FBE1C96}"/>
              </a:ext>
            </a:extLst>
          </p:cNvPr>
          <p:cNvSpPr>
            <a:spLocks noGrp="1"/>
          </p:cNvSpPr>
          <p:nvPr/>
        </p:nvSpPr>
        <p:spPr>
          <a:xfrm>
            <a:off x="8867775" y="2638425"/>
            <a:ext cx="19240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Wishes, capacity</a:t>
            </a:r>
          </a:p>
          <a:p>
            <a:pPr algn="ctr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and rights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FE327D-ED13-46CA-A897-E722DB2BE972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104394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If the resident has capacity, explain options and respect their choice. If capacity is lacking, establish their wishes and involve the appropriate representative and multidisciplinary team.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508511-242A-4D7F-941C-2485EDFD0CB4}"/>
              </a:ext>
            </a:extLst>
          </p:cNvPr>
          <p:cNvSpPr>
            <a:spLocks noGrp="1"/>
          </p:cNvSpPr>
          <p:nvPr/>
        </p:nvSpPr>
        <p:spPr>
          <a:xfrm>
            <a:off x="457200" y="5848350"/>
            <a:ext cx="108966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875" b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Use the least restrictive approach necessary.</a:t>
            </a:r>
          </a:p>
        </p:txBody>
      </p:sp>
    </p:spTree>
    <p:extLst>
      <p:ext uri="{BB962C8B-B14F-4D97-AF65-F5344CB8AC3E}">
        <p14:creationId xmlns:p14="http://schemas.microsoft.com/office/powerpoint/2010/main" val="162977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7448B96-0606-4C85-A200-9282FADFB954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915F51-80F7-44A7-8B72-CA9FBD00FB4F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Coughing is not choking: respond to what you see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1260E4D8-73C7-476B-8B4B-2B1F7F78B27C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77BE2F-E12A-4C60-964A-586C6A453716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E96B03-1D8F-4A4B-9F63-A68924689C94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5143500" cy="3333750"/>
          </a:xfrm>
          <a:prstGeom prst="roundRect">
            <a:avLst>
              <a:gd name="adj" fmla="val 3429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936F39-80E4-4365-BFFD-0848D8E1B6A6}"/>
              </a:ext>
            </a:extLst>
          </p:cNvPr>
          <p:cNvSpPr>
            <a:spLocks noGrp="1"/>
          </p:cNvSpPr>
          <p:nvPr/>
        </p:nvSpPr>
        <p:spPr>
          <a:xfrm>
            <a:off x="742950" y="1809750"/>
            <a:ext cx="457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COUGHING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9E1D2A5-1F1B-4FA8-95D1-07ECC0D1EB23}"/>
              </a:ext>
            </a:extLst>
          </p:cNvPr>
          <p:cNvSpPr>
            <a:spLocks noGrp="1"/>
          </p:cNvSpPr>
          <p:nvPr/>
        </p:nvSpPr>
        <p:spPr>
          <a:xfrm>
            <a:off x="742950" y="24003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A9A9AF-9E71-4EA5-9A94-BFB5E43B8535}"/>
              </a:ext>
            </a:extLst>
          </p:cNvPr>
          <p:cNvSpPr>
            <a:spLocks noGrp="1"/>
          </p:cNvSpPr>
          <p:nvPr/>
        </p:nvSpPr>
        <p:spPr>
          <a:xfrm>
            <a:off x="1066800" y="2324100"/>
            <a:ext cx="4057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Airway partly open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A61812F-66B5-4E03-AA18-47EE17196E21}"/>
              </a:ext>
            </a:extLst>
          </p:cNvPr>
          <p:cNvSpPr>
            <a:spLocks noGrp="1"/>
          </p:cNvSpPr>
          <p:nvPr/>
        </p:nvSpPr>
        <p:spPr>
          <a:xfrm>
            <a:off x="742950" y="29813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E9C0C-C1DB-49B4-908E-227224560152}"/>
              </a:ext>
            </a:extLst>
          </p:cNvPr>
          <p:cNvSpPr>
            <a:spLocks noGrp="1"/>
          </p:cNvSpPr>
          <p:nvPr/>
        </p:nvSpPr>
        <p:spPr>
          <a:xfrm>
            <a:off x="1066800" y="2905125"/>
            <a:ext cx="4057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Strong or repeated cough / throat clearing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F8F0BC9-CCDB-4696-8A5E-ACA78AA63A06}"/>
              </a:ext>
            </a:extLst>
          </p:cNvPr>
          <p:cNvSpPr>
            <a:spLocks noGrp="1"/>
          </p:cNvSpPr>
          <p:nvPr/>
        </p:nvSpPr>
        <p:spPr>
          <a:xfrm>
            <a:off x="742950" y="35623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B0B23C-EEB7-48F9-A9AE-0936FFF368D7}"/>
              </a:ext>
            </a:extLst>
          </p:cNvPr>
          <p:cNvSpPr>
            <a:spLocks noGrp="1"/>
          </p:cNvSpPr>
          <p:nvPr/>
        </p:nvSpPr>
        <p:spPr>
          <a:xfrm>
            <a:off x="1066800" y="3486150"/>
            <a:ext cx="4057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Can breathe and speak between coughs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DADD874-343E-4E42-A303-B23426AAD940}"/>
              </a:ext>
            </a:extLst>
          </p:cNvPr>
          <p:cNvSpPr>
            <a:spLocks noGrp="1"/>
          </p:cNvSpPr>
          <p:nvPr/>
        </p:nvSpPr>
        <p:spPr>
          <a:xfrm>
            <a:off x="742950" y="41433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07E700-7DFA-4B40-A81E-1D34BC7747A0}"/>
              </a:ext>
            </a:extLst>
          </p:cNvPr>
          <p:cNvSpPr>
            <a:spLocks noGrp="1"/>
          </p:cNvSpPr>
          <p:nvPr/>
        </p:nvSpPr>
        <p:spPr>
          <a:xfrm>
            <a:off x="1066800" y="4067175"/>
            <a:ext cx="4057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Usually clearing the problem themselves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914C86B-9BA8-43BE-9203-ED9A1BD9335F}"/>
              </a:ext>
            </a:extLst>
          </p:cNvPr>
          <p:cNvSpPr>
            <a:spLocks noGrp="1"/>
          </p:cNvSpPr>
          <p:nvPr/>
        </p:nvSpPr>
        <p:spPr>
          <a:xfrm>
            <a:off x="6210300" y="1619250"/>
            <a:ext cx="5143500" cy="3333750"/>
          </a:xfrm>
          <a:prstGeom prst="roundRect">
            <a:avLst>
              <a:gd name="adj" fmla="val 3429"/>
            </a:avLst>
          </a:prstGeom>
          <a:solidFill>
            <a:srgbClr val="FFF1E8"/>
          </a:solidFill>
          <a:ln w="9525">
            <a:solidFill>
              <a:srgbClr val="C67A1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861877-AD84-4FD3-89C0-13DCEC024438}"/>
              </a:ext>
            </a:extLst>
          </p:cNvPr>
          <p:cNvSpPr>
            <a:spLocks noGrp="1"/>
          </p:cNvSpPr>
          <p:nvPr/>
        </p:nvSpPr>
        <p:spPr>
          <a:xfrm>
            <a:off x="6496050" y="1809750"/>
            <a:ext cx="457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CHOKING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A3EC988-5427-45F2-B8A2-46E300CAA6C8}"/>
              </a:ext>
            </a:extLst>
          </p:cNvPr>
          <p:cNvSpPr>
            <a:spLocks noGrp="1"/>
          </p:cNvSpPr>
          <p:nvPr/>
        </p:nvSpPr>
        <p:spPr>
          <a:xfrm>
            <a:off x="6496050" y="24003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381C88-BCA2-4A2E-A60E-0FC168E4102D}"/>
              </a:ext>
            </a:extLst>
          </p:cNvPr>
          <p:cNvSpPr>
            <a:spLocks noGrp="1"/>
          </p:cNvSpPr>
          <p:nvPr/>
        </p:nvSpPr>
        <p:spPr>
          <a:xfrm>
            <a:off x="6819900" y="2324100"/>
            <a:ext cx="4057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Airway blocked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36B1513-1938-4CA4-B292-4C155C781FF0}"/>
              </a:ext>
            </a:extLst>
          </p:cNvPr>
          <p:cNvSpPr>
            <a:spLocks noGrp="1"/>
          </p:cNvSpPr>
          <p:nvPr/>
        </p:nvSpPr>
        <p:spPr>
          <a:xfrm>
            <a:off x="6496050" y="29813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0A74DE-AD4A-41DD-A6A5-A225D71BFDD7}"/>
              </a:ext>
            </a:extLst>
          </p:cNvPr>
          <p:cNvSpPr>
            <a:spLocks noGrp="1"/>
          </p:cNvSpPr>
          <p:nvPr/>
        </p:nvSpPr>
        <p:spPr>
          <a:xfrm>
            <a:off x="6819900" y="2905125"/>
            <a:ext cx="4057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No sound or very weak sound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676AB13-CEA6-4347-8F4F-5F41F4E1A99B}"/>
              </a:ext>
            </a:extLst>
          </p:cNvPr>
          <p:cNvSpPr>
            <a:spLocks noGrp="1"/>
          </p:cNvSpPr>
          <p:nvPr/>
        </p:nvSpPr>
        <p:spPr>
          <a:xfrm>
            <a:off x="6496050" y="35623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09A5DB-A2B2-40B2-AF1B-003A7C948FA8}"/>
              </a:ext>
            </a:extLst>
          </p:cNvPr>
          <p:cNvSpPr>
            <a:spLocks noGrp="1"/>
          </p:cNvSpPr>
          <p:nvPr/>
        </p:nvSpPr>
        <p:spPr>
          <a:xfrm>
            <a:off x="6819900" y="3486150"/>
            <a:ext cx="4057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Unable to cough or breathe properly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66D07E4-4090-4698-8607-2CFDE06471BE}"/>
              </a:ext>
            </a:extLst>
          </p:cNvPr>
          <p:cNvSpPr>
            <a:spLocks noGrp="1"/>
          </p:cNvSpPr>
          <p:nvPr/>
        </p:nvSpPr>
        <p:spPr>
          <a:xfrm>
            <a:off x="6496050" y="41433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D13BDC-CA1D-4039-93DF-23C579F4CE78}"/>
              </a:ext>
            </a:extLst>
          </p:cNvPr>
          <p:cNvSpPr>
            <a:spLocks noGrp="1"/>
          </p:cNvSpPr>
          <p:nvPr/>
        </p:nvSpPr>
        <p:spPr>
          <a:xfrm>
            <a:off x="6819900" y="4067175"/>
            <a:ext cx="4057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Panic, throat-grabbing or colour change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E10E3F-9DC3-4CAC-BD7E-C99730D418AE}"/>
              </a:ext>
            </a:extLst>
          </p:cNvPr>
          <p:cNvSpPr>
            <a:spLocks noGrp="1"/>
          </p:cNvSpPr>
          <p:nvPr/>
        </p:nvSpPr>
        <p:spPr>
          <a:xfrm>
            <a:off x="457200" y="5314950"/>
            <a:ext cx="10896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Choking needs immediate action under your first-aid and emergency procedures.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DAE359-769D-4812-B973-34D261363AA3}"/>
              </a:ext>
            </a:extLst>
          </p:cNvPr>
          <p:cNvSpPr>
            <a:spLocks noGrp="1"/>
          </p:cNvSpPr>
          <p:nvPr/>
        </p:nvSpPr>
        <p:spPr>
          <a:xfrm>
            <a:off x="457200" y="5867400"/>
            <a:ext cx="10896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14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Document</a:t>
            </a:r>
            <a:r>
              <a:rPr lang="en-GB" sz="14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 in the residents care plan clearly</a:t>
            </a:r>
            <a:r>
              <a:rPr sz="14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; </a:t>
            </a:r>
            <a:r>
              <a:rPr sz="1425" b="1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more than one </a:t>
            </a:r>
            <a:r>
              <a:rPr sz="14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recent choking incident meets immediate SLT re</a:t>
            </a:r>
            <a:r>
              <a:rPr lang="en-GB" sz="14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quest for assistance</a:t>
            </a:r>
            <a:r>
              <a:rPr sz="1425" b="0" dirty="0">
                <a:solidFill>
                  <a:srgbClr val="536473"/>
                </a:solidFill>
                <a:latin typeface="Arial"/>
                <a:ea typeface="Arial"/>
                <a:cs typeface="Arial"/>
              </a:rPr>
              <a:t> criteria.</a:t>
            </a:r>
          </a:p>
        </p:txBody>
      </p:sp>
    </p:spTree>
    <p:extLst>
      <p:ext uri="{BB962C8B-B14F-4D97-AF65-F5344CB8AC3E}">
        <p14:creationId xmlns:p14="http://schemas.microsoft.com/office/powerpoint/2010/main" val="279565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8363251-5EE7-4114-8A2B-37AE93AB6C64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93999C-7AD0-4C0B-A6BB-DFE7B3DD1338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Observe, trial, review and document for one week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E587BFE-E932-42A7-83C1-82ABA6089A5D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EF4F31-C7B2-4B09-9024-5E59812C7355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25B612-7F00-4691-8764-FA007AB8556A}"/>
              </a:ext>
            </a:extLst>
          </p:cNvPr>
          <p:cNvSpPr>
            <a:spLocks noGrp="1"/>
          </p:cNvSpPr>
          <p:nvPr/>
        </p:nvSpPr>
        <p:spPr>
          <a:xfrm>
            <a:off x="457200" y="1562100"/>
            <a:ext cx="10382250" cy="876300"/>
          </a:xfrm>
          <a:prstGeom prst="roundRect">
            <a:avLst>
              <a:gd name="adj" fmla="val 13043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7A7A22-67D1-4F72-8326-0716ADC5059B}"/>
              </a:ext>
            </a:extLst>
          </p:cNvPr>
          <p:cNvSpPr>
            <a:spLocks noGrp="1"/>
          </p:cNvSpPr>
          <p:nvPr/>
        </p:nvSpPr>
        <p:spPr>
          <a:xfrm>
            <a:off x="628650" y="17335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F8C950-DE53-44B5-8C95-BEBADF839437}"/>
              </a:ext>
            </a:extLst>
          </p:cNvPr>
          <p:cNvSpPr>
            <a:spLocks noGrp="1"/>
          </p:cNvSpPr>
          <p:nvPr/>
        </p:nvSpPr>
        <p:spPr>
          <a:xfrm>
            <a:off x="1333500" y="1704975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OBSERVE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29AA6D-F254-4625-8B59-4DD323682EEC}"/>
              </a:ext>
            </a:extLst>
          </p:cNvPr>
          <p:cNvSpPr>
            <a:spLocks noGrp="1"/>
          </p:cNvSpPr>
          <p:nvPr/>
        </p:nvSpPr>
        <p:spPr>
          <a:xfrm>
            <a:off x="3143250" y="1666875"/>
            <a:ext cx="7429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Watch several meals and discuss with the resident, family and colleagues.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ED59B3-7C13-48D2-828A-E1594A5307C2}"/>
              </a:ext>
            </a:extLst>
          </p:cNvPr>
          <p:cNvSpPr>
            <a:spLocks noGrp="1"/>
          </p:cNvSpPr>
          <p:nvPr/>
        </p:nvSpPr>
        <p:spPr>
          <a:xfrm>
            <a:off x="457200" y="2667000"/>
            <a:ext cx="10382250" cy="876300"/>
          </a:xfrm>
          <a:prstGeom prst="roundRect">
            <a:avLst>
              <a:gd name="adj" fmla="val 13043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B02400-C8ED-4B9A-8E31-FCDBA9F1DB3B}"/>
              </a:ext>
            </a:extLst>
          </p:cNvPr>
          <p:cNvSpPr>
            <a:spLocks noGrp="1"/>
          </p:cNvSpPr>
          <p:nvPr/>
        </p:nvSpPr>
        <p:spPr>
          <a:xfrm>
            <a:off x="628650" y="28384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D19A63-078F-4026-BDD0-9479BF6A164B}"/>
              </a:ext>
            </a:extLst>
          </p:cNvPr>
          <p:cNvSpPr>
            <a:spLocks noGrp="1"/>
          </p:cNvSpPr>
          <p:nvPr/>
        </p:nvSpPr>
        <p:spPr>
          <a:xfrm>
            <a:off x="1333500" y="2809875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CHECK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7CC29D-F93A-43C5-94F2-442DAC09CF73}"/>
              </a:ext>
            </a:extLst>
          </p:cNvPr>
          <p:cNvSpPr>
            <a:spLocks noGrp="1"/>
          </p:cNvSpPr>
          <p:nvPr/>
        </p:nvSpPr>
        <p:spPr>
          <a:xfrm>
            <a:off x="3143250" y="2771775"/>
            <a:ext cx="7429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Tick observed issues on the Checklist and follow the matching guidance.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1A73C9-0F42-435A-85AE-B05D84385757}"/>
              </a:ext>
            </a:extLst>
          </p:cNvPr>
          <p:cNvSpPr>
            <a:spLocks noGrp="1"/>
          </p:cNvSpPr>
          <p:nvPr/>
        </p:nvSpPr>
        <p:spPr>
          <a:xfrm>
            <a:off x="457200" y="3771900"/>
            <a:ext cx="10382250" cy="876300"/>
          </a:xfrm>
          <a:prstGeom prst="roundRect">
            <a:avLst>
              <a:gd name="adj" fmla="val 13043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A08402-5C17-4E72-BE43-386DFF3B7740}"/>
              </a:ext>
            </a:extLst>
          </p:cNvPr>
          <p:cNvSpPr>
            <a:spLocks noGrp="1"/>
          </p:cNvSpPr>
          <p:nvPr/>
        </p:nvSpPr>
        <p:spPr>
          <a:xfrm>
            <a:off x="628650" y="39433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C3B50A-A0E7-421C-A27F-B1DE45985400}"/>
              </a:ext>
            </a:extLst>
          </p:cNvPr>
          <p:cNvSpPr>
            <a:spLocks noGrp="1"/>
          </p:cNvSpPr>
          <p:nvPr/>
        </p:nvSpPr>
        <p:spPr>
          <a:xfrm>
            <a:off x="1333500" y="3914775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TRIAL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93BA24-50FB-454A-B06F-4E2C3F85D00F}"/>
              </a:ext>
            </a:extLst>
          </p:cNvPr>
          <p:cNvSpPr>
            <a:spLocks noGrp="1"/>
          </p:cNvSpPr>
          <p:nvPr/>
        </p:nvSpPr>
        <p:spPr>
          <a:xfrm>
            <a:off x="3143250" y="3876675"/>
            <a:ext cx="7429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Record food, drinks, changes tr</a:t>
            </a:r>
            <a:r>
              <a:rPr lang="en-GB" sz="1500" b="0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ialled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and outcomes for one week.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7F4AF5C-FA0C-45F8-8730-633342FA3129}"/>
              </a:ext>
            </a:extLst>
          </p:cNvPr>
          <p:cNvSpPr>
            <a:spLocks noGrp="1"/>
          </p:cNvSpPr>
          <p:nvPr/>
        </p:nvSpPr>
        <p:spPr>
          <a:xfrm>
            <a:off x="457200" y="4876800"/>
            <a:ext cx="10382250" cy="876300"/>
          </a:xfrm>
          <a:prstGeom prst="roundRect">
            <a:avLst>
              <a:gd name="adj" fmla="val 13043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0830CA-93C8-4FA2-9D13-1C01876541BF}"/>
              </a:ext>
            </a:extLst>
          </p:cNvPr>
          <p:cNvSpPr>
            <a:spLocks noGrp="1"/>
          </p:cNvSpPr>
          <p:nvPr/>
        </p:nvSpPr>
        <p:spPr>
          <a:xfrm>
            <a:off x="628650" y="50482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11A1AA-05A1-4037-9356-B83DEDC31D07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DECIDE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D4C648-CF7E-410A-A2C9-87807E2D1C2E}"/>
              </a:ext>
            </a:extLst>
          </p:cNvPr>
          <p:cNvSpPr>
            <a:spLocks noGrp="1"/>
          </p:cNvSpPr>
          <p:nvPr/>
        </p:nvSpPr>
        <p:spPr>
          <a:xfrm>
            <a:off x="3143250" y="4981575"/>
            <a:ext cx="7429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Update the care plan if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the issue is resolved/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managed; otherwise send both forms to SLT.</a:t>
            </a:r>
          </a:p>
        </p:txBody>
      </p:sp>
    </p:spTree>
    <p:extLst>
      <p:ext uri="{BB962C8B-B14F-4D97-AF65-F5344CB8AC3E}">
        <p14:creationId xmlns:p14="http://schemas.microsoft.com/office/powerpoint/2010/main" val="134635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70F6903-14CB-4586-AA12-B4459ED2603F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163684-8CD1-4248-A146-8BFA3A7B55E1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Scenario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1: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pause and re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view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before continuing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169D1303-80C6-46CC-8F3E-15A00C103AFA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BFCE24-A465-4CC8-9E2C-3FA17BD8BE1F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B77A7F-AF9D-49AB-B8E7-8CB81D25623E}"/>
              </a:ext>
            </a:extLst>
          </p:cNvPr>
          <p:cNvSpPr>
            <a:spLocks noGrp="1"/>
          </p:cNvSpPr>
          <p:nvPr/>
        </p:nvSpPr>
        <p:spPr>
          <a:xfrm>
            <a:off x="457200" y="1543050"/>
            <a:ext cx="171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Scenario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CF76F6-13A5-4E99-9753-69BE0D31DCEA}"/>
              </a:ext>
            </a:extLst>
          </p:cNvPr>
          <p:cNvSpPr>
            <a:spLocks noGrp="1"/>
          </p:cNvSpPr>
          <p:nvPr/>
        </p:nvSpPr>
        <p:spPr>
          <a:xfrm>
            <a:off x="457200" y="1962150"/>
            <a:ext cx="10572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A resident is sleepy, slumped, holding food in their mouth and coughing repeatedly. What should you do first?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DB7101-228E-4A03-93A2-7541053E7F18}"/>
              </a:ext>
            </a:extLst>
          </p:cNvPr>
          <p:cNvSpPr>
            <a:spLocks noGrp="1"/>
          </p:cNvSpPr>
          <p:nvPr/>
        </p:nvSpPr>
        <p:spPr>
          <a:xfrm>
            <a:off x="457200" y="314325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F1951B-1E53-4037-9E34-DF40C50029C8}"/>
              </a:ext>
            </a:extLst>
          </p:cNvPr>
          <p:cNvSpPr>
            <a:spLocks noGrp="1"/>
          </p:cNvSpPr>
          <p:nvPr/>
        </p:nvSpPr>
        <p:spPr>
          <a:xfrm>
            <a:off x="647700" y="3219450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  Continue, but use larger spoonfuls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FD5575B-5F62-4EC3-AB8B-82963AB8F3DE}"/>
              </a:ext>
            </a:extLst>
          </p:cNvPr>
          <p:cNvSpPr>
            <a:spLocks noGrp="1"/>
          </p:cNvSpPr>
          <p:nvPr/>
        </p:nvSpPr>
        <p:spPr>
          <a:xfrm>
            <a:off x="5981700" y="314325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4194DF-268B-4484-9F50-8F3401EBC27D}"/>
              </a:ext>
            </a:extLst>
          </p:cNvPr>
          <p:cNvSpPr>
            <a:spLocks noGrp="1"/>
          </p:cNvSpPr>
          <p:nvPr/>
        </p:nvSpPr>
        <p:spPr>
          <a:xfrm>
            <a:off x="6172200" y="3219450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B  Pause; </a:t>
            </a:r>
            <a:r>
              <a:rPr lang="en-GB" sz="1500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wait for </a:t>
            </a:r>
            <a:r>
              <a:rPr sz="1500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improve</a:t>
            </a:r>
            <a:r>
              <a:rPr lang="en-GB" sz="1500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d</a:t>
            </a:r>
            <a:r>
              <a:rPr sz="1500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 alertness and positioning, then re</a:t>
            </a:r>
            <a:r>
              <a:rPr lang="en-GB" sz="1500" b="1" dirty="0">
                <a:solidFill>
                  <a:srgbClr val="163A5F"/>
                </a:solidFill>
                <a:latin typeface="Arial"/>
                <a:ea typeface="Arial"/>
                <a:cs typeface="Arial"/>
              </a:rPr>
              <a:t>view</a:t>
            </a:r>
            <a:endParaRPr sz="1500" b="1" dirty="0">
              <a:solidFill>
                <a:srgbClr val="163A5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0269B0-87BF-44E3-B02E-735FFE833989}"/>
              </a:ext>
            </a:extLst>
          </p:cNvPr>
          <p:cNvSpPr>
            <a:spLocks noGrp="1"/>
          </p:cNvSpPr>
          <p:nvPr/>
        </p:nvSpPr>
        <p:spPr>
          <a:xfrm>
            <a:off x="457200" y="401955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7C5755-A1DF-476C-B035-73C9EB28D162}"/>
              </a:ext>
            </a:extLst>
          </p:cNvPr>
          <p:cNvSpPr>
            <a:spLocks noGrp="1"/>
          </p:cNvSpPr>
          <p:nvPr/>
        </p:nvSpPr>
        <p:spPr>
          <a:xfrm>
            <a:off x="647700" y="4095750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  Start thickener without an agreed plan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4C2CA13-07F1-4053-A3B5-7A4E5BDF5302}"/>
              </a:ext>
            </a:extLst>
          </p:cNvPr>
          <p:cNvSpPr>
            <a:spLocks noGrp="1"/>
          </p:cNvSpPr>
          <p:nvPr/>
        </p:nvSpPr>
        <p:spPr>
          <a:xfrm>
            <a:off x="5981700" y="401955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66972F-53D7-430E-84AB-17481F84A4A2}"/>
              </a:ext>
            </a:extLst>
          </p:cNvPr>
          <p:cNvSpPr>
            <a:spLocks noGrp="1"/>
          </p:cNvSpPr>
          <p:nvPr/>
        </p:nvSpPr>
        <p:spPr>
          <a:xfrm>
            <a:off x="6172200" y="4095750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D  Distract the resident with conversation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12D638-E92C-41D5-880B-C60CE7564D34}"/>
              </a:ext>
            </a:extLst>
          </p:cNvPr>
          <p:cNvSpPr>
            <a:spLocks noGrp="1"/>
          </p:cNvSpPr>
          <p:nvPr/>
        </p:nvSpPr>
        <p:spPr>
          <a:xfrm>
            <a:off x="457200" y="5219700"/>
            <a:ext cx="1047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37A5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37A57"/>
                </a:solidFill>
                <a:latin typeface="Arial"/>
                <a:ea typeface="Arial"/>
                <a:cs typeface="Arial"/>
              </a:rPr>
              <a:t>Correct answer: 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7F888A-BD25-4DA3-8F97-8AE4AEC7D2F2}"/>
              </a:ext>
            </a:extLst>
          </p:cNvPr>
          <p:cNvSpPr>
            <a:spLocks noGrp="1"/>
          </p:cNvSpPr>
          <p:nvPr/>
        </p:nvSpPr>
        <p:spPr>
          <a:xfrm>
            <a:off x="457200" y="5810250"/>
            <a:ext cx="10896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Explain your answer: alertness and posture must be addressed before another mouthful is offered.</a:t>
            </a:r>
          </a:p>
        </p:txBody>
      </p:sp>
    </p:spTree>
    <p:extLst>
      <p:ext uri="{BB962C8B-B14F-4D97-AF65-F5344CB8AC3E}">
        <p14:creationId xmlns:p14="http://schemas.microsoft.com/office/powerpoint/2010/main" val="1727131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442B58A-CDAA-408E-ACD8-5B3FDD643049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550278-8EF8-4A75-95D7-1DA4B93CFF90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Small changes can be early warning signs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5636D2A-1B49-4587-89BB-E3E8CF10A0DD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3253AA-3A88-47E2-A2D3-3377D33AE170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391221-4704-4891-9878-B4C44F7AFE73}"/>
              </a:ext>
            </a:extLst>
          </p:cNvPr>
          <p:cNvSpPr>
            <a:spLocks noGrp="1"/>
          </p:cNvSpPr>
          <p:nvPr/>
        </p:nvSpPr>
        <p:spPr>
          <a:xfrm>
            <a:off x="457200" y="1504950"/>
            <a:ext cx="1028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Observe across several meals—not only during one difficult moment.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020986-9AAD-41CD-8CAF-6E3BA3BD72C9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IN THE MOUTH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2EC5539-1BAF-40DD-B1FD-A8FF3925B33E}"/>
              </a:ext>
            </a:extLst>
          </p:cNvPr>
          <p:cNvSpPr>
            <a:spLocks noGrp="1"/>
          </p:cNvSpPr>
          <p:nvPr/>
        </p:nvSpPr>
        <p:spPr>
          <a:xfrm>
            <a:off x="457200" y="2514600"/>
            <a:ext cx="3429000" cy="2876550"/>
          </a:xfrm>
          <a:prstGeom prst="roundRect">
            <a:avLst>
              <a:gd name="adj" fmla="val 3974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6462B75-6A1D-449A-88E6-D7D94425EBB4}"/>
              </a:ext>
            </a:extLst>
          </p:cNvPr>
          <p:cNvSpPr>
            <a:spLocks noGrp="1"/>
          </p:cNvSpPr>
          <p:nvPr/>
        </p:nvSpPr>
        <p:spPr>
          <a:xfrm>
            <a:off x="666750" y="27622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CD85F4-F354-497A-8644-FDAD6027EB7F}"/>
              </a:ext>
            </a:extLst>
          </p:cNvPr>
          <p:cNvSpPr>
            <a:spLocks noGrp="1"/>
          </p:cNvSpPr>
          <p:nvPr/>
        </p:nvSpPr>
        <p:spPr>
          <a:xfrm>
            <a:off x="990600" y="268605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Holding or pocketing food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364B0F0-EE97-4489-8A80-E8F4B4870A50}"/>
              </a:ext>
            </a:extLst>
          </p:cNvPr>
          <p:cNvSpPr>
            <a:spLocks noGrp="1"/>
          </p:cNvSpPr>
          <p:nvPr/>
        </p:nvSpPr>
        <p:spPr>
          <a:xfrm>
            <a:off x="666750" y="33528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A76DD7-D849-48D0-AE93-F01463A13C26}"/>
              </a:ext>
            </a:extLst>
          </p:cNvPr>
          <p:cNvSpPr>
            <a:spLocks noGrp="1"/>
          </p:cNvSpPr>
          <p:nvPr/>
        </p:nvSpPr>
        <p:spPr>
          <a:xfrm>
            <a:off x="990600" y="327660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Overfilling the mouth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7E16F9C-811F-4D72-985F-6A06B07FA6EB}"/>
              </a:ext>
            </a:extLst>
          </p:cNvPr>
          <p:cNvSpPr>
            <a:spLocks noGrp="1"/>
          </p:cNvSpPr>
          <p:nvPr/>
        </p:nvSpPr>
        <p:spPr>
          <a:xfrm>
            <a:off x="666750" y="39433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8C54ED-DB98-4D68-8D55-9D1162B9604E}"/>
              </a:ext>
            </a:extLst>
          </p:cNvPr>
          <p:cNvSpPr>
            <a:spLocks noGrp="1"/>
          </p:cNvSpPr>
          <p:nvPr/>
        </p:nvSpPr>
        <p:spPr>
          <a:xfrm>
            <a:off x="990600" y="386715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lang="en-GB" sz="1425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Prolonged</a:t>
            </a:r>
            <a:r>
              <a:rPr sz="1425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chewing or no chewing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0FF393F-74AB-4ACE-8663-9F4037E81BFD}"/>
              </a:ext>
            </a:extLst>
          </p:cNvPr>
          <p:cNvSpPr>
            <a:spLocks noGrp="1"/>
          </p:cNvSpPr>
          <p:nvPr/>
        </p:nvSpPr>
        <p:spPr>
          <a:xfrm>
            <a:off x="666750" y="45339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A1248B-5171-47FE-90D2-A078ACBDC390}"/>
              </a:ext>
            </a:extLst>
          </p:cNvPr>
          <p:cNvSpPr>
            <a:spLocks noGrp="1"/>
          </p:cNvSpPr>
          <p:nvPr/>
        </p:nvSpPr>
        <p:spPr>
          <a:xfrm>
            <a:off x="990600" y="445770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Food residue after swallowing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07F428-1EDC-4280-A416-079641D08D18}"/>
              </a:ext>
            </a:extLst>
          </p:cNvPr>
          <p:cNvSpPr>
            <a:spLocks noGrp="1"/>
          </p:cNvSpPr>
          <p:nvPr/>
        </p:nvSpPr>
        <p:spPr>
          <a:xfrm>
            <a:off x="4238625" y="209550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DURING THE MEAL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6D7E6C1-BAE6-4AB4-B979-261F783FEBC8}"/>
              </a:ext>
            </a:extLst>
          </p:cNvPr>
          <p:cNvSpPr>
            <a:spLocks noGrp="1"/>
          </p:cNvSpPr>
          <p:nvPr/>
        </p:nvSpPr>
        <p:spPr>
          <a:xfrm>
            <a:off x="4238625" y="2514600"/>
            <a:ext cx="3429000" cy="2876550"/>
          </a:xfrm>
          <a:prstGeom prst="roundRect">
            <a:avLst>
              <a:gd name="adj" fmla="val 3974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70D179D-F552-4F36-A34F-9627F6C17500}"/>
              </a:ext>
            </a:extLst>
          </p:cNvPr>
          <p:cNvSpPr>
            <a:spLocks noGrp="1"/>
          </p:cNvSpPr>
          <p:nvPr/>
        </p:nvSpPr>
        <p:spPr>
          <a:xfrm>
            <a:off x="4448175" y="27622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BCC5BC-A8E3-4671-B942-43C2E868075E}"/>
              </a:ext>
            </a:extLst>
          </p:cNvPr>
          <p:cNvSpPr>
            <a:spLocks noGrp="1"/>
          </p:cNvSpPr>
          <p:nvPr/>
        </p:nvSpPr>
        <p:spPr>
          <a:xfrm>
            <a:off x="4772025" y="268605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Very slow or unusually fast eating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FF6ED41-C5C4-41C7-9322-0371F41D63F0}"/>
              </a:ext>
            </a:extLst>
          </p:cNvPr>
          <p:cNvSpPr>
            <a:spLocks noGrp="1"/>
          </p:cNvSpPr>
          <p:nvPr/>
        </p:nvSpPr>
        <p:spPr>
          <a:xfrm>
            <a:off x="4448175" y="33528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6790F2-CBA8-4FDA-BACE-100C026AEDC4}"/>
              </a:ext>
            </a:extLst>
          </p:cNvPr>
          <p:cNvSpPr>
            <a:spLocks noGrp="1"/>
          </p:cNvSpPr>
          <p:nvPr/>
        </p:nvSpPr>
        <p:spPr>
          <a:xfrm>
            <a:off x="4772025" y="327660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Repeated refusal or spitting out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862A6DC-BC50-4A06-929B-54922B33A419}"/>
              </a:ext>
            </a:extLst>
          </p:cNvPr>
          <p:cNvSpPr>
            <a:spLocks noGrp="1"/>
          </p:cNvSpPr>
          <p:nvPr/>
        </p:nvSpPr>
        <p:spPr>
          <a:xfrm>
            <a:off x="4448175" y="39433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11E723-26DB-4385-B77E-FDB1B9E2252D}"/>
              </a:ext>
            </a:extLst>
          </p:cNvPr>
          <p:cNvSpPr>
            <a:spLocks noGrp="1"/>
          </p:cNvSpPr>
          <p:nvPr/>
        </p:nvSpPr>
        <p:spPr>
          <a:xfrm>
            <a:off x="4772025" y="386715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Difficulty getting food or drink to the mouth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60819F9-2CA4-4640-BD62-04D9AFE48ACE}"/>
              </a:ext>
            </a:extLst>
          </p:cNvPr>
          <p:cNvSpPr>
            <a:spLocks noGrp="1"/>
          </p:cNvSpPr>
          <p:nvPr/>
        </p:nvSpPr>
        <p:spPr>
          <a:xfrm>
            <a:off x="4448175" y="45339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EEFAB5-9271-4717-BFB5-CC4A9A84F222}"/>
              </a:ext>
            </a:extLst>
          </p:cNvPr>
          <p:cNvSpPr>
            <a:spLocks noGrp="1"/>
          </p:cNvSpPr>
          <p:nvPr/>
        </p:nvSpPr>
        <p:spPr>
          <a:xfrm>
            <a:off x="4772025" y="445770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Fatigue or reduced alertness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4CE295-4905-45E8-9DFC-9B0940402403}"/>
              </a:ext>
            </a:extLst>
          </p:cNvPr>
          <p:cNvSpPr>
            <a:spLocks noGrp="1"/>
          </p:cNvSpPr>
          <p:nvPr/>
        </p:nvSpPr>
        <p:spPr>
          <a:xfrm>
            <a:off x="8020050" y="2095500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AIRWAY / INTAKE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2B3B742-4740-4933-AA3A-216B6377A424}"/>
              </a:ext>
            </a:extLst>
          </p:cNvPr>
          <p:cNvSpPr>
            <a:spLocks noGrp="1"/>
          </p:cNvSpPr>
          <p:nvPr/>
        </p:nvSpPr>
        <p:spPr>
          <a:xfrm>
            <a:off x="8020050" y="2514600"/>
            <a:ext cx="3429000" cy="2876550"/>
          </a:xfrm>
          <a:prstGeom prst="roundRect">
            <a:avLst>
              <a:gd name="adj" fmla="val 3974"/>
            </a:avLst>
          </a:prstGeom>
          <a:solidFill>
            <a:srgbClr val="FFF1E8"/>
          </a:solidFill>
          <a:ln w="9525">
            <a:solidFill>
              <a:srgbClr val="C67A1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531A7B5-8B07-4B7A-B1BD-1769E68016B8}"/>
              </a:ext>
            </a:extLst>
          </p:cNvPr>
          <p:cNvSpPr>
            <a:spLocks noGrp="1"/>
          </p:cNvSpPr>
          <p:nvPr/>
        </p:nvSpPr>
        <p:spPr>
          <a:xfrm>
            <a:off x="8229600" y="27622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1A2DF36-1AFC-49CA-842E-051578485278}"/>
              </a:ext>
            </a:extLst>
          </p:cNvPr>
          <p:cNvSpPr>
            <a:spLocks noGrp="1"/>
          </p:cNvSpPr>
          <p:nvPr/>
        </p:nvSpPr>
        <p:spPr>
          <a:xfrm>
            <a:off x="8553450" y="268605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Consistent cough or wet voice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A30606A-893B-4A5E-B6F9-E4B7AC301612}"/>
              </a:ext>
            </a:extLst>
          </p:cNvPr>
          <p:cNvSpPr>
            <a:spLocks noGrp="1"/>
          </p:cNvSpPr>
          <p:nvPr/>
        </p:nvSpPr>
        <p:spPr>
          <a:xfrm>
            <a:off x="8229600" y="33528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502E1AA-2984-457B-905A-56DAF4ED686F}"/>
              </a:ext>
            </a:extLst>
          </p:cNvPr>
          <p:cNvSpPr>
            <a:spLocks noGrp="1"/>
          </p:cNvSpPr>
          <p:nvPr/>
        </p:nvSpPr>
        <p:spPr>
          <a:xfrm>
            <a:off x="8553450" y="327660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Breathing or colour change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B56454B-DB0B-4BBD-A6D7-40CB8F11A363}"/>
              </a:ext>
            </a:extLst>
          </p:cNvPr>
          <p:cNvSpPr>
            <a:spLocks noGrp="1"/>
          </p:cNvSpPr>
          <p:nvPr/>
        </p:nvSpPr>
        <p:spPr>
          <a:xfrm>
            <a:off x="8229600" y="39433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1BCB6A-DFA5-4C9D-9DF6-397893F263B3}"/>
              </a:ext>
            </a:extLst>
          </p:cNvPr>
          <p:cNvSpPr>
            <a:spLocks noGrp="1"/>
          </p:cNvSpPr>
          <p:nvPr/>
        </p:nvSpPr>
        <p:spPr>
          <a:xfrm>
            <a:off x="8553450" y="386715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Reduced food or fluid intake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C0FBD93-2B9E-4392-9C6D-9BF0123D4B12}"/>
              </a:ext>
            </a:extLst>
          </p:cNvPr>
          <p:cNvSpPr>
            <a:spLocks noGrp="1"/>
          </p:cNvSpPr>
          <p:nvPr/>
        </p:nvSpPr>
        <p:spPr>
          <a:xfrm>
            <a:off x="8229600" y="45339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A438ED-321C-41CD-85CC-AC16A6264284}"/>
              </a:ext>
            </a:extLst>
          </p:cNvPr>
          <p:cNvSpPr>
            <a:spLocks noGrp="1"/>
          </p:cNvSpPr>
          <p:nvPr/>
        </p:nvSpPr>
        <p:spPr>
          <a:xfrm>
            <a:off x="8553450" y="4457700"/>
            <a:ext cx="26765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Repeated choking or chest infections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45886A6-1AC6-482D-8F2B-735E01645168}"/>
              </a:ext>
            </a:extLst>
          </p:cNvPr>
          <p:cNvSpPr>
            <a:spLocks noGrp="1"/>
          </p:cNvSpPr>
          <p:nvPr/>
        </p:nvSpPr>
        <p:spPr>
          <a:xfrm>
            <a:off x="457200" y="5810250"/>
            <a:ext cx="10896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Compare with the resident’s normal pattern and check whether an agreed SLT plan is already in place.</a:t>
            </a:r>
          </a:p>
        </p:txBody>
      </p:sp>
    </p:spTree>
    <p:extLst>
      <p:ext uri="{BB962C8B-B14F-4D97-AF65-F5344CB8AC3E}">
        <p14:creationId xmlns:p14="http://schemas.microsoft.com/office/powerpoint/2010/main" val="40692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C16B749-B72A-4594-B6B7-96396EC5748D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FAE2CA-649C-44E3-92BC-048C13E92138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The cup can change the person’s head position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717B551-30F9-4201-A0A6-E5A516F0D3DC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C6C433-C6A8-4712-9A57-A7595DEE15D0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D505D4-A23E-4EC6-BD2F-4AA1A02625E5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37A5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A57"/>
                </a:solidFill>
                <a:latin typeface="Arial"/>
                <a:ea typeface="Arial"/>
                <a:cs typeface="Arial"/>
              </a:rPr>
              <a:t>Usually helpful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2B5A3CB-FCE8-4601-BE67-150502662951}"/>
              </a:ext>
            </a:extLst>
          </p:cNvPr>
          <p:cNvSpPr>
            <a:spLocks noGrp="1"/>
          </p:cNvSpPr>
          <p:nvPr/>
        </p:nvSpPr>
        <p:spPr>
          <a:xfrm>
            <a:off x="457200" y="21526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37B623-016C-404F-ACEA-B4867130912E}"/>
              </a:ext>
            </a:extLst>
          </p:cNvPr>
          <p:cNvSpPr>
            <a:spLocks noGrp="1"/>
          </p:cNvSpPr>
          <p:nvPr/>
        </p:nvSpPr>
        <p:spPr>
          <a:xfrm>
            <a:off x="781050" y="2076450"/>
            <a:ext cx="453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Wide or shallow cup with outward-sloping sides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6B7590E-B9C9-4EF4-A27D-BB6AB2C51CD3}"/>
              </a:ext>
            </a:extLst>
          </p:cNvPr>
          <p:cNvSpPr>
            <a:spLocks noGrp="1"/>
          </p:cNvSpPr>
          <p:nvPr/>
        </p:nvSpPr>
        <p:spPr>
          <a:xfrm>
            <a:off x="457200" y="28194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FDAE1E-FC94-4FFB-8F35-5C78049F7F92}"/>
              </a:ext>
            </a:extLst>
          </p:cNvPr>
          <p:cNvSpPr>
            <a:spLocks noGrp="1"/>
          </p:cNvSpPr>
          <p:nvPr/>
        </p:nvSpPr>
        <p:spPr>
          <a:xfrm>
            <a:off x="781050" y="2743200"/>
            <a:ext cx="453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Handles when grip or control is reduced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A0C5D06-842F-4779-8BAC-A4EE594874CB}"/>
              </a:ext>
            </a:extLst>
          </p:cNvPr>
          <p:cNvSpPr>
            <a:spLocks noGrp="1"/>
          </p:cNvSpPr>
          <p:nvPr/>
        </p:nvSpPr>
        <p:spPr>
          <a:xfrm>
            <a:off x="457200" y="34861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C83695-FFD9-43CE-8654-36C4ED4E3968}"/>
              </a:ext>
            </a:extLst>
          </p:cNvPr>
          <p:cNvSpPr>
            <a:spLocks noGrp="1"/>
          </p:cNvSpPr>
          <p:nvPr/>
        </p:nvSpPr>
        <p:spPr>
          <a:xfrm>
            <a:off x="781050" y="3409950"/>
            <a:ext cx="453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Top up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the drink regularly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rather than forcing the head to tilt back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C24A6D-7FF4-4D1F-81EE-8AB3D7795019}"/>
              </a:ext>
            </a:extLst>
          </p:cNvPr>
          <p:cNvSpPr>
            <a:spLocks noGrp="1"/>
          </p:cNvSpPr>
          <p:nvPr/>
        </p:nvSpPr>
        <p:spPr>
          <a:xfrm>
            <a:off x="457200" y="41529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2C390F-F3CF-4B50-8EA4-AF948B0C7315}"/>
              </a:ext>
            </a:extLst>
          </p:cNvPr>
          <p:cNvSpPr>
            <a:spLocks noGrp="1"/>
          </p:cNvSpPr>
          <p:nvPr/>
        </p:nvSpPr>
        <p:spPr>
          <a:xfrm>
            <a:off x="781050" y="4076700"/>
            <a:ext cx="453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Consider a secured straw only when appropriate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2A932D-8633-42FF-908C-50087B2AB63E}"/>
              </a:ext>
            </a:extLst>
          </p:cNvPr>
          <p:cNvSpPr>
            <a:spLocks noGrp="1"/>
          </p:cNvSpPr>
          <p:nvPr/>
        </p:nvSpPr>
        <p:spPr>
          <a:xfrm>
            <a:off x="6334125" y="1619250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Use caution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DECCF3-6861-4AFB-8EAD-1614C2D24132}"/>
              </a:ext>
            </a:extLst>
          </p:cNvPr>
          <p:cNvSpPr>
            <a:spLocks noGrp="1"/>
          </p:cNvSpPr>
          <p:nvPr/>
        </p:nvSpPr>
        <p:spPr>
          <a:xfrm>
            <a:off x="6334125" y="21526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D9CB99-4E32-4695-A124-56B5D69D02A5}"/>
              </a:ext>
            </a:extLst>
          </p:cNvPr>
          <p:cNvSpPr>
            <a:spLocks noGrp="1"/>
          </p:cNvSpPr>
          <p:nvPr/>
        </p:nvSpPr>
        <p:spPr>
          <a:xfrm>
            <a:off x="6657975" y="2076450"/>
            <a:ext cx="453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Narrow or inward-angled cups may require head tipping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FC18FB2-79A5-4A41-8E11-BF1E35D3CA64}"/>
              </a:ext>
            </a:extLst>
          </p:cNvPr>
          <p:cNvSpPr>
            <a:spLocks noGrp="1"/>
          </p:cNvSpPr>
          <p:nvPr/>
        </p:nvSpPr>
        <p:spPr>
          <a:xfrm>
            <a:off x="6334125" y="28194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1BBCDB-0C3B-442E-8241-4F5199998225}"/>
              </a:ext>
            </a:extLst>
          </p:cNvPr>
          <p:cNvSpPr>
            <a:spLocks noGrp="1"/>
          </p:cNvSpPr>
          <p:nvPr/>
        </p:nvSpPr>
        <p:spPr>
          <a:xfrm>
            <a:off x="6657975" y="2743200"/>
            <a:ext cx="453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Lidded beakers can encourage head extension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DE6ED6F-1214-47AB-8869-1ADB778FB39F}"/>
              </a:ext>
            </a:extLst>
          </p:cNvPr>
          <p:cNvSpPr>
            <a:spLocks noGrp="1"/>
          </p:cNvSpPr>
          <p:nvPr/>
        </p:nvSpPr>
        <p:spPr>
          <a:xfrm>
            <a:off x="6334125" y="34861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727493-5781-4A8D-A6D4-04AE992EF10E}"/>
              </a:ext>
            </a:extLst>
          </p:cNvPr>
          <p:cNvSpPr>
            <a:spLocks noGrp="1"/>
          </p:cNvSpPr>
          <p:nvPr/>
        </p:nvSpPr>
        <p:spPr>
          <a:xfrm>
            <a:off x="6657975" y="3409950"/>
            <a:ext cx="453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Do not choose equipment only because it prevents spills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6CC1A1E-6A34-4775-A99E-48DD3E24AD5F}"/>
              </a:ext>
            </a:extLst>
          </p:cNvPr>
          <p:cNvSpPr>
            <a:spLocks noGrp="1"/>
          </p:cNvSpPr>
          <p:nvPr/>
        </p:nvSpPr>
        <p:spPr>
          <a:xfrm>
            <a:off x="6334125" y="41529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0DB87E6-8857-4852-A592-DFF0A8072543}"/>
              </a:ext>
            </a:extLst>
          </p:cNvPr>
          <p:cNvSpPr>
            <a:spLocks noGrp="1"/>
          </p:cNvSpPr>
          <p:nvPr/>
        </p:nvSpPr>
        <p:spPr>
          <a:xfrm>
            <a:off x="6657975" y="4076700"/>
            <a:ext cx="453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Follow the individual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’s agreed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care plan and SLT advice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C163C9B-1DA5-4ECD-994F-D593A6F22518}"/>
              </a:ext>
            </a:extLst>
          </p:cNvPr>
          <p:cNvSpPr>
            <a:spLocks noGrp="1"/>
          </p:cNvSpPr>
          <p:nvPr/>
        </p:nvSpPr>
        <p:spPr>
          <a:xfrm>
            <a:off x="457200" y="5219700"/>
            <a:ext cx="10896600" cy="685800"/>
          </a:xfrm>
          <a:prstGeom prst="roundRect">
            <a:avLst>
              <a:gd name="adj" fmla="val 16667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F705CD-FB97-4936-B1C6-23651D5B5902}"/>
              </a:ext>
            </a:extLst>
          </p:cNvPr>
          <p:cNvSpPr>
            <a:spLocks noGrp="1"/>
          </p:cNvSpPr>
          <p:nvPr/>
        </p:nvSpPr>
        <p:spPr>
          <a:xfrm>
            <a:off x="685800" y="5334000"/>
            <a:ext cx="10439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Aim: comfortable drinking with the head controlled—not tipped backwards to reach the fluid.</a:t>
            </a:r>
          </a:p>
        </p:txBody>
      </p:sp>
    </p:spTree>
    <p:extLst>
      <p:ext uri="{BB962C8B-B14F-4D97-AF65-F5344CB8AC3E}">
        <p14:creationId xmlns:p14="http://schemas.microsoft.com/office/powerpoint/2010/main" val="1119037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25B6299-81B6-45ED-A966-73251E91FA93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DC159F-6571-4D93-8BB4-7C188FFD1C10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A calm social setting improves inclusion and focus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739A5AA-D505-4CAD-BE26-C225624F5E39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DCD53-220B-486C-857A-0C604C9422C4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357E3A-F777-4FBA-8F77-72092B1ABFAD}"/>
              </a:ext>
            </a:extLst>
          </p:cNvPr>
          <p:cNvSpPr>
            <a:spLocks noGrp="1"/>
          </p:cNvSpPr>
          <p:nvPr/>
        </p:nvSpPr>
        <p:spPr>
          <a:xfrm>
            <a:off x="457200" y="18097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2938EB-6990-4175-B2C9-36F9EA72C9AF}"/>
              </a:ext>
            </a:extLst>
          </p:cNvPr>
          <p:cNvSpPr>
            <a:spLocks noGrp="1"/>
          </p:cNvSpPr>
          <p:nvPr/>
        </p:nvSpPr>
        <p:spPr>
          <a:xfrm>
            <a:off x="781050" y="1733550"/>
            <a:ext cx="5010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Prepare with toileting,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handwashing,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cutlery and comfortable seating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2DAB33-A4C9-45F4-91DC-0762CFB96880}"/>
              </a:ext>
            </a:extLst>
          </p:cNvPr>
          <p:cNvSpPr>
            <a:spLocks noGrp="1"/>
          </p:cNvSpPr>
          <p:nvPr/>
        </p:nvSpPr>
        <p:spPr>
          <a:xfrm>
            <a:off x="457200" y="26289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0D1562-9596-4871-BF62-42C65D9FB49F}"/>
              </a:ext>
            </a:extLst>
          </p:cNvPr>
          <p:cNvSpPr>
            <a:spLocks noGrp="1"/>
          </p:cNvSpPr>
          <p:nvPr/>
        </p:nvSpPr>
        <p:spPr>
          <a:xfrm>
            <a:off x="781050" y="2552700"/>
            <a:ext cx="5010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Turn off the TV and clear unnecessary items when eating in the resident’s room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B878ED5-B91A-4249-B10B-ADFC0A7573B6}"/>
              </a:ext>
            </a:extLst>
          </p:cNvPr>
          <p:cNvSpPr>
            <a:spLocks noGrp="1"/>
          </p:cNvSpPr>
          <p:nvPr/>
        </p:nvSpPr>
        <p:spPr>
          <a:xfrm>
            <a:off x="457200" y="34480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0B377A-4E14-4BAA-B21D-2D770C408090}"/>
              </a:ext>
            </a:extLst>
          </p:cNvPr>
          <p:cNvSpPr>
            <a:spLocks noGrp="1"/>
          </p:cNvSpPr>
          <p:nvPr/>
        </p:nvSpPr>
        <p:spPr>
          <a:xfrm>
            <a:off x="781050" y="3371850"/>
            <a:ext cx="5010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Keep neighbouring residents on the same course where possible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2BC1BDC-A213-4A4F-B237-0DD6D2F2F81B}"/>
              </a:ext>
            </a:extLst>
          </p:cNvPr>
          <p:cNvSpPr>
            <a:spLocks noGrp="1"/>
          </p:cNvSpPr>
          <p:nvPr/>
        </p:nvSpPr>
        <p:spPr>
          <a:xfrm>
            <a:off x="457200" y="42672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0E12C1-2C96-4CF4-808A-99A027B3B388}"/>
              </a:ext>
            </a:extLst>
          </p:cNvPr>
          <p:cNvSpPr>
            <a:spLocks noGrp="1"/>
          </p:cNvSpPr>
          <p:nvPr/>
        </p:nvSpPr>
        <p:spPr>
          <a:xfrm>
            <a:off x="781050" y="4191000"/>
            <a:ext cx="5010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For restlessness: check pain or medication effects and allow movement before food arrives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2124040-F292-4F98-BCA4-5CA2BB1F6B9A}"/>
              </a:ext>
            </a:extLst>
          </p:cNvPr>
          <p:cNvSpPr>
            <a:spLocks noGrp="1"/>
          </p:cNvSpPr>
          <p:nvPr/>
        </p:nvSpPr>
        <p:spPr>
          <a:xfrm>
            <a:off x="6381750" y="1676400"/>
            <a:ext cx="4762500" cy="3429000"/>
          </a:xfrm>
          <a:prstGeom prst="roundRect">
            <a:avLst>
              <a:gd name="adj" fmla="val 3333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5D31AF-31ED-4938-81F1-C28762842443}"/>
              </a:ext>
            </a:extLst>
          </p:cNvPr>
          <p:cNvSpPr>
            <a:spLocks noGrp="1"/>
          </p:cNvSpPr>
          <p:nvPr/>
        </p:nvSpPr>
        <p:spPr>
          <a:xfrm>
            <a:off x="6705600" y="192405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SAFE SOCIAL CONTACT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23FDCF-B6C3-479F-A97E-97E8F31082F0}"/>
              </a:ext>
            </a:extLst>
          </p:cNvPr>
          <p:cNvSpPr>
            <a:spLocks noGrp="1"/>
          </p:cNvSpPr>
          <p:nvPr/>
        </p:nvSpPr>
        <p:spPr>
          <a:xfrm>
            <a:off x="6705600" y="2362200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Connect before and after the meal.</a:t>
            </a:r>
          </a:p>
          <a:p>
            <a:endParaRPr sz="1650" b="0" dirty="0">
              <a:solidFill>
                <a:srgbClr val="14212B"/>
              </a:solidFill>
              <a:latin typeface="Arial"/>
              <a:ea typeface="Arial"/>
              <a:cs typeface="Arial"/>
            </a:endParaRPr>
          </a:p>
          <a:p>
            <a:pPr algn="l">
              <a:defRPr sz="165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During mouthful</a:t>
            </a:r>
            <a:r>
              <a:rPr lang="en-GB" sz="165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:</a:t>
            </a:r>
            <a:r>
              <a:rPr sz="165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, reduce chat and avoid making the person laugh or </a:t>
            </a:r>
            <a:r>
              <a:rPr lang="en-GB" sz="165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speak</a:t>
            </a:r>
            <a:r>
              <a:rPr sz="165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.</a:t>
            </a:r>
          </a:p>
          <a:p>
            <a:endParaRPr sz="1650" b="0" dirty="0">
              <a:solidFill>
                <a:srgbClr val="14212B"/>
              </a:solidFill>
              <a:latin typeface="Arial"/>
              <a:ea typeface="Arial"/>
              <a:cs typeface="Arial"/>
            </a:endParaRPr>
          </a:p>
          <a:p>
            <a:pPr algn="l">
              <a:defRPr sz="165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After the swallow, a simple question can help you hear whether the voice is clear.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08EC44-0A98-4234-B6EC-AC0C2215CAE6}"/>
              </a:ext>
            </a:extLst>
          </p:cNvPr>
          <p:cNvSpPr>
            <a:spLocks noGrp="1"/>
          </p:cNvSpPr>
          <p:nvPr/>
        </p:nvSpPr>
        <p:spPr>
          <a:xfrm>
            <a:off x="457200" y="5581650"/>
            <a:ext cx="10687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Modified textures should never make a resident feel excluded or singled out.</a:t>
            </a:r>
          </a:p>
        </p:txBody>
      </p:sp>
    </p:spTree>
    <p:extLst>
      <p:ext uri="{BB962C8B-B14F-4D97-AF65-F5344CB8AC3E}">
        <p14:creationId xmlns:p14="http://schemas.microsoft.com/office/powerpoint/2010/main" val="1911128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EAF3695-3A30-4AC1-902B-85F4424DE68D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56890F-61BE-4057-9D6D-5D916B95EDED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Reflux may look like a swallowing problem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94ADDB0-428E-4905-85CF-A9541014D9C4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1D0DB1-748B-4A7C-ABF1-1BE0AC7674FE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B7C91F-CB44-414B-BF88-FFF668F01A1C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C67A1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7A15"/>
                </a:solidFill>
                <a:latin typeface="Arial"/>
                <a:ea typeface="Arial"/>
                <a:cs typeface="Arial"/>
              </a:rPr>
              <a:t>Possible signs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AB3FA2-BD36-438F-98D4-93B8E5F6926A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D3875F-4A37-49C1-9244-0883DB0BABDC}"/>
              </a:ext>
            </a:extLst>
          </p:cNvPr>
          <p:cNvSpPr>
            <a:spLocks noGrp="1"/>
          </p:cNvSpPr>
          <p:nvPr/>
        </p:nvSpPr>
        <p:spPr>
          <a:xfrm>
            <a:off x="781050" y="2057400"/>
            <a:ext cx="4629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Coughing or throat clearing by day or night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DDF711B-5BB8-4A94-B295-6C32EDD30D4A}"/>
              </a:ext>
            </a:extLst>
          </p:cNvPr>
          <p:cNvSpPr>
            <a:spLocks noGrp="1"/>
          </p:cNvSpPr>
          <p:nvPr/>
        </p:nvSpPr>
        <p:spPr>
          <a:xfrm>
            <a:off x="457200" y="28003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BA994B-FDDA-489B-8305-17FA741AD675}"/>
              </a:ext>
            </a:extLst>
          </p:cNvPr>
          <p:cNvSpPr>
            <a:spLocks noGrp="1"/>
          </p:cNvSpPr>
          <p:nvPr/>
        </p:nvSpPr>
        <p:spPr>
          <a:xfrm>
            <a:off x="781050" y="2724150"/>
            <a:ext cx="4629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Hoarse voice, excess mucus or saliva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649E1BB-1E92-48B5-B2B0-59EC9F105161}"/>
              </a:ext>
            </a:extLst>
          </p:cNvPr>
          <p:cNvSpPr>
            <a:spLocks noGrp="1"/>
          </p:cNvSpPr>
          <p:nvPr/>
        </p:nvSpPr>
        <p:spPr>
          <a:xfrm>
            <a:off x="457200" y="34671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3A8EAF-D72E-49CE-BE1A-A485EF5D2F74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4629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Burping, runny nose or a lump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in throat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sensation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32F9D83-105A-41BD-9B35-E868B2C96C2B}"/>
              </a:ext>
            </a:extLst>
          </p:cNvPr>
          <p:cNvSpPr>
            <a:spLocks noGrp="1"/>
          </p:cNvSpPr>
          <p:nvPr/>
        </p:nvSpPr>
        <p:spPr>
          <a:xfrm>
            <a:off x="457200" y="41338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5FBBD7-9D1C-4DC8-9878-E76882217610}"/>
              </a:ext>
            </a:extLst>
          </p:cNvPr>
          <p:cNvSpPr>
            <a:spLocks noGrp="1"/>
          </p:cNvSpPr>
          <p:nvPr/>
        </p:nvSpPr>
        <p:spPr>
          <a:xfrm>
            <a:off x="781050" y="4057650"/>
            <a:ext cx="4629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Difficulty with sharp, spicy, acidic, cold or rich foods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A8EAC3-CB82-4521-952F-5C08FA8441AD}"/>
              </a:ext>
            </a:extLst>
          </p:cNvPr>
          <p:cNvSpPr>
            <a:spLocks noGrp="1"/>
          </p:cNvSpPr>
          <p:nvPr/>
        </p:nvSpPr>
        <p:spPr>
          <a:xfrm>
            <a:off x="6334125" y="161925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37A5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A57"/>
                </a:solidFill>
                <a:latin typeface="Arial"/>
                <a:ea typeface="Arial"/>
                <a:cs typeface="Arial"/>
              </a:rPr>
              <a:t>Support and escalation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D25C172-55AF-413E-B2F5-2DA886274A13}"/>
              </a:ext>
            </a:extLst>
          </p:cNvPr>
          <p:cNvSpPr>
            <a:spLocks noGrp="1"/>
          </p:cNvSpPr>
          <p:nvPr/>
        </p:nvSpPr>
        <p:spPr>
          <a:xfrm>
            <a:off x="6334125" y="21336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955428-0F89-4A01-B455-0AC1BC6B7144}"/>
              </a:ext>
            </a:extLst>
          </p:cNvPr>
          <p:cNvSpPr>
            <a:spLocks noGrp="1"/>
          </p:cNvSpPr>
          <p:nvPr/>
        </p:nvSpPr>
        <p:spPr>
          <a:xfrm>
            <a:off x="6657975" y="2057400"/>
            <a:ext cx="4629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Discuss suspected reflux with the GP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CDED13E-720E-47BB-BCB6-0D46BAB2919C}"/>
              </a:ext>
            </a:extLst>
          </p:cNvPr>
          <p:cNvSpPr>
            <a:spLocks noGrp="1"/>
          </p:cNvSpPr>
          <p:nvPr/>
        </p:nvSpPr>
        <p:spPr>
          <a:xfrm>
            <a:off x="6334125" y="28003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1AD101-0693-4BCC-BF08-FEE48375DF36}"/>
              </a:ext>
            </a:extLst>
          </p:cNvPr>
          <p:cNvSpPr>
            <a:spLocks noGrp="1"/>
          </p:cNvSpPr>
          <p:nvPr/>
        </p:nvSpPr>
        <p:spPr>
          <a:xfrm>
            <a:off x="6657975" y="2724150"/>
            <a:ext cx="4629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Avoid lying down for at least one hour after eating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ADAA1C8-A35B-43DC-B482-B4E6B3CAB1A0}"/>
              </a:ext>
            </a:extLst>
          </p:cNvPr>
          <p:cNvSpPr>
            <a:spLocks noGrp="1"/>
          </p:cNvSpPr>
          <p:nvPr/>
        </p:nvSpPr>
        <p:spPr>
          <a:xfrm>
            <a:off x="6334125" y="34671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ED84EE-47DD-46E5-864D-878422DCB845}"/>
              </a:ext>
            </a:extLst>
          </p:cNvPr>
          <p:cNvSpPr>
            <a:spLocks noGrp="1"/>
          </p:cNvSpPr>
          <p:nvPr/>
        </p:nvSpPr>
        <p:spPr>
          <a:xfrm>
            <a:off x="6657975" y="3390900"/>
            <a:ext cx="4629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Consider head-of-bed elevation and avoid tight clothing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3F38FE1-94B5-4B55-BC26-C58A26D8BC0D}"/>
              </a:ext>
            </a:extLst>
          </p:cNvPr>
          <p:cNvSpPr>
            <a:spLocks noGrp="1"/>
          </p:cNvSpPr>
          <p:nvPr/>
        </p:nvSpPr>
        <p:spPr>
          <a:xfrm>
            <a:off x="6334125" y="41338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D7416-8361-4F6D-8CDC-FF85EF8306F7}"/>
              </a:ext>
            </a:extLst>
          </p:cNvPr>
          <p:cNvSpPr>
            <a:spLocks noGrp="1"/>
          </p:cNvSpPr>
          <p:nvPr/>
        </p:nvSpPr>
        <p:spPr>
          <a:xfrm>
            <a:off x="6657975" y="4057650"/>
            <a:ext cx="4629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If </a:t>
            </a: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appropriate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, sips of water may soothe the throat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8B0F03F-79ED-4AC1-8619-905D8A6DF527}"/>
              </a:ext>
            </a:extLst>
          </p:cNvPr>
          <p:cNvSpPr>
            <a:spLocks noGrp="1"/>
          </p:cNvSpPr>
          <p:nvPr/>
        </p:nvSpPr>
        <p:spPr>
          <a:xfrm>
            <a:off x="457200" y="5257800"/>
            <a:ext cx="10896600" cy="666750"/>
          </a:xfrm>
          <a:prstGeom prst="roundRect">
            <a:avLst>
              <a:gd name="adj" fmla="val 17143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420700-07F7-4BAB-9AFD-3A3FA35FAC6E}"/>
              </a:ext>
            </a:extLst>
          </p:cNvPr>
          <p:cNvSpPr>
            <a:spLocks noGrp="1"/>
          </p:cNvSpPr>
          <p:nvPr/>
        </p:nvSpPr>
        <p:spPr>
          <a:xfrm>
            <a:off x="666750" y="5362575"/>
            <a:ext cx="1047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The resident may be unable to report heartburn or indigestion—staff observation matters.</a:t>
            </a:r>
          </a:p>
        </p:txBody>
      </p:sp>
    </p:spTree>
    <p:extLst>
      <p:ext uri="{BB962C8B-B14F-4D97-AF65-F5344CB8AC3E}">
        <p14:creationId xmlns:p14="http://schemas.microsoft.com/office/powerpoint/2010/main" val="2013310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BE5C6B1-6E72-4D3C-AF3F-166C3851B9F5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8EA281-16DA-4FF6-9127-46319B39FEA3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Mouth care supports comfort and infection prevention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EECE3065-2680-4D40-AB3E-E963F9EF0B3E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993240-0724-4DE1-BF00-E34545C00C8E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A95754A-AF8E-4099-B6AC-130607FC2781}"/>
              </a:ext>
            </a:extLst>
          </p:cNvPr>
          <p:cNvSpPr>
            <a:spLocks noGrp="1"/>
          </p:cNvSpPr>
          <p:nvPr/>
        </p:nvSpPr>
        <p:spPr>
          <a:xfrm>
            <a:off x="457200" y="1581150"/>
            <a:ext cx="10572750" cy="838200"/>
          </a:xfrm>
          <a:prstGeom prst="roundRect">
            <a:avLst>
              <a:gd name="adj" fmla="val 13636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ACDF7F-DE75-4945-89D0-FFCE7579DD25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NATURAL TEETH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50F1B6-BDF6-43B1-90BC-72283A193473}"/>
              </a:ext>
            </a:extLst>
          </p:cNvPr>
          <p:cNvSpPr>
            <a:spLocks noGrp="1"/>
          </p:cNvSpPr>
          <p:nvPr/>
        </p:nvSpPr>
        <p:spPr>
          <a:xfrm>
            <a:off x="3143250" y="1676400"/>
            <a:ext cx="7620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Brush teeth and gums twice daily with fluoride toothpaste and a small-headed brush.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1962C6-85C9-43A2-BBB3-34ADD93AA27F}"/>
              </a:ext>
            </a:extLst>
          </p:cNvPr>
          <p:cNvSpPr>
            <a:spLocks noGrp="1"/>
          </p:cNvSpPr>
          <p:nvPr/>
        </p:nvSpPr>
        <p:spPr>
          <a:xfrm>
            <a:off x="457200" y="2647950"/>
            <a:ext cx="10572750" cy="838200"/>
          </a:xfrm>
          <a:prstGeom prst="roundRect">
            <a:avLst>
              <a:gd name="adj" fmla="val 13636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AC79ED-F98C-458D-A410-D0229CAAE073}"/>
              </a:ext>
            </a:extLst>
          </p:cNvPr>
          <p:cNvSpPr>
            <a:spLocks noGrp="1"/>
          </p:cNvSpPr>
          <p:nvPr/>
        </p:nvSpPr>
        <p:spPr>
          <a:xfrm>
            <a:off x="685800" y="27813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DENTURES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1E1851-DC60-4AD8-9097-C41C6FA2B2ED}"/>
              </a:ext>
            </a:extLst>
          </p:cNvPr>
          <p:cNvSpPr>
            <a:spLocks noGrp="1"/>
          </p:cNvSpPr>
          <p:nvPr/>
        </p:nvSpPr>
        <p:spPr>
          <a:xfrm>
            <a:off x="3143250" y="2743200"/>
            <a:ext cx="7620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Remove and clean daily, rinse after meals, clean the mouth and store in a named pot.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BEB7467-8D8B-4D75-92CC-CDB4269DC869}"/>
              </a:ext>
            </a:extLst>
          </p:cNvPr>
          <p:cNvSpPr>
            <a:spLocks noGrp="1"/>
          </p:cNvSpPr>
          <p:nvPr/>
        </p:nvSpPr>
        <p:spPr>
          <a:xfrm>
            <a:off x="457200" y="3714750"/>
            <a:ext cx="10572750" cy="838200"/>
          </a:xfrm>
          <a:prstGeom prst="roundRect">
            <a:avLst>
              <a:gd name="adj" fmla="val 13636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9058B4-2F8E-466A-A9E1-0DA62F630016}"/>
              </a:ext>
            </a:extLst>
          </p:cNvPr>
          <p:cNvSpPr>
            <a:spLocks noGrp="1"/>
          </p:cNvSpPr>
          <p:nvPr/>
        </p:nvSpPr>
        <p:spPr>
          <a:xfrm>
            <a:off x="685800" y="38481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NO NATURAL TEETH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2B591D-F8AD-4471-B352-A53F8EF543CB}"/>
              </a:ext>
            </a:extLst>
          </p:cNvPr>
          <p:cNvSpPr>
            <a:spLocks noGrp="1"/>
          </p:cNvSpPr>
          <p:nvPr/>
        </p:nvSpPr>
        <p:spPr>
          <a:xfrm>
            <a:off x="3143250" y="3810000"/>
            <a:ext cx="7620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Clean gums, tongue and roof of mouth; keep lips and mouth moist.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F1901CB-D556-4AFA-83D0-A7C601D9DBA3}"/>
              </a:ext>
            </a:extLst>
          </p:cNvPr>
          <p:cNvSpPr>
            <a:spLocks noGrp="1"/>
          </p:cNvSpPr>
          <p:nvPr/>
        </p:nvSpPr>
        <p:spPr>
          <a:xfrm>
            <a:off x="457200" y="4781550"/>
            <a:ext cx="10572750" cy="838200"/>
          </a:xfrm>
          <a:prstGeom prst="roundRect">
            <a:avLst>
              <a:gd name="adj" fmla="val 13636"/>
            </a:avLst>
          </a:prstGeom>
          <a:solidFill>
            <a:srgbClr val="FFF1E8"/>
          </a:solidFill>
          <a:ln w="9525">
            <a:solidFill>
              <a:srgbClr val="C67A1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25CE44-CEC6-4135-A26D-163D0B230379}"/>
              </a:ext>
            </a:extLst>
          </p:cNvPr>
          <p:cNvSpPr>
            <a:spLocks noGrp="1"/>
          </p:cNvSpPr>
          <p:nvPr/>
        </p:nvSpPr>
        <p:spPr>
          <a:xfrm>
            <a:off x="685800" y="49149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WATCH AND REFER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36105B-7AF0-4226-A765-F5161653180F}"/>
              </a:ext>
            </a:extLst>
          </p:cNvPr>
          <p:cNvSpPr>
            <a:spLocks noGrp="1"/>
          </p:cNvSpPr>
          <p:nvPr/>
        </p:nvSpPr>
        <p:spPr>
          <a:xfrm>
            <a:off x="3143250" y="4876800"/>
            <a:ext cx="7620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Report pain, swelling, bleeding, trauma, white patches, sores or poor-fitting dentures.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B2B8D3-9029-41D1-9DF5-81A2776390AF}"/>
              </a:ext>
            </a:extLst>
          </p:cNvPr>
          <p:cNvSpPr>
            <a:spLocks noGrp="1"/>
          </p:cNvSpPr>
          <p:nvPr/>
        </p:nvSpPr>
        <p:spPr>
          <a:xfrm>
            <a:off x="457200" y="6019800"/>
            <a:ext cx="1057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Respect privacy and preferences. Stop if distressed, try later, record refusal and do not force care.</a:t>
            </a:r>
          </a:p>
        </p:txBody>
      </p:sp>
    </p:spTree>
    <p:extLst>
      <p:ext uri="{BB962C8B-B14F-4D97-AF65-F5344CB8AC3E}">
        <p14:creationId xmlns:p14="http://schemas.microsoft.com/office/powerpoint/2010/main" val="914704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6B28C58-9AC0-4DAD-B064-2232E1CB602F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91D7C9-0EF1-4F6F-8529-F33A11010FBB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Illness may require temporary, proportionate changes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5FC1123-0A1E-4B70-ADE3-6822E4EA17D0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A50B60-048D-4CF0-9FED-FF568BE67DE1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75EFAE-AAAE-4F37-BE4B-8904D27E11D5}"/>
              </a:ext>
            </a:extLst>
          </p:cNvPr>
          <p:cNvSpPr>
            <a:spLocks noGrp="1"/>
          </p:cNvSpPr>
          <p:nvPr/>
        </p:nvSpPr>
        <p:spPr>
          <a:xfrm>
            <a:off x="457200" y="1524000"/>
            <a:ext cx="9048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When someone is unwell, tired or recovering, consider: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C7C1AE3-EE54-46F2-B8E4-B8020308402F}"/>
              </a:ext>
            </a:extLst>
          </p:cNvPr>
          <p:cNvSpPr>
            <a:spLocks noGrp="1"/>
          </p:cNvSpPr>
          <p:nvPr/>
        </p:nvSpPr>
        <p:spPr>
          <a:xfrm>
            <a:off x="457200" y="215265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93BEE6-AF18-4C22-A279-7D99FE35EF8E}"/>
              </a:ext>
            </a:extLst>
          </p:cNvPr>
          <p:cNvSpPr>
            <a:spLocks noGrp="1"/>
          </p:cNvSpPr>
          <p:nvPr/>
        </p:nvSpPr>
        <p:spPr>
          <a:xfrm>
            <a:off x="666750" y="2228850"/>
            <a:ext cx="4724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Softer food or smaller pieces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6FB360-67D7-41C9-96DF-1C4D229619BE}"/>
              </a:ext>
            </a:extLst>
          </p:cNvPr>
          <p:cNvSpPr>
            <a:spLocks noGrp="1"/>
          </p:cNvSpPr>
          <p:nvPr/>
        </p:nvSpPr>
        <p:spPr>
          <a:xfrm>
            <a:off x="5981700" y="215265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0DD9A4-6360-4574-B5E0-1508DCC6B745}"/>
              </a:ext>
            </a:extLst>
          </p:cNvPr>
          <p:cNvSpPr>
            <a:spLocks noGrp="1"/>
          </p:cNvSpPr>
          <p:nvPr/>
        </p:nvSpPr>
        <p:spPr>
          <a:xfrm>
            <a:off x="6191250" y="2228850"/>
            <a:ext cx="4724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More prompting and assistance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684E77-5D04-481A-93C7-6F2BDB599CFB}"/>
              </a:ext>
            </a:extLst>
          </p:cNvPr>
          <p:cNvSpPr>
            <a:spLocks noGrp="1"/>
          </p:cNvSpPr>
          <p:nvPr/>
        </p:nvSpPr>
        <p:spPr>
          <a:xfrm>
            <a:off x="457200" y="304800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627E22-A14D-4BE3-80B5-CC1185C64A1C}"/>
              </a:ext>
            </a:extLst>
          </p:cNvPr>
          <p:cNvSpPr>
            <a:spLocks noGrp="1"/>
          </p:cNvSpPr>
          <p:nvPr/>
        </p:nvSpPr>
        <p:spPr>
          <a:xfrm>
            <a:off x="666750" y="3124200"/>
            <a:ext cx="4724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Smaller meals with more snacks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9A4ACB-B3EC-4E6C-823C-A097E26B4319}"/>
              </a:ext>
            </a:extLst>
          </p:cNvPr>
          <p:cNvSpPr>
            <a:spLocks noGrp="1"/>
          </p:cNvSpPr>
          <p:nvPr/>
        </p:nvSpPr>
        <p:spPr>
          <a:xfrm>
            <a:off x="5981700" y="304800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9B87A4-D210-4501-9EB6-BB9C731D5910}"/>
              </a:ext>
            </a:extLst>
          </p:cNvPr>
          <p:cNvSpPr>
            <a:spLocks noGrp="1"/>
          </p:cNvSpPr>
          <p:nvPr/>
        </p:nvSpPr>
        <p:spPr>
          <a:xfrm>
            <a:off x="6191250" y="3124200"/>
            <a:ext cx="4724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Meals at the most alert time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70E4941-216A-4350-8ACB-F565B042A383}"/>
              </a:ext>
            </a:extLst>
          </p:cNvPr>
          <p:cNvSpPr>
            <a:spLocks noGrp="1"/>
          </p:cNvSpPr>
          <p:nvPr/>
        </p:nvSpPr>
        <p:spPr>
          <a:xfrm>
            <a:off x="457200" y="394335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390D79-336F-474E-929D-68780895DD8D}"/>
              </a:ext>
            </a:extLst>
          </p:cNvPr>
          <p:cNvSpPr>
            <a:spLocks noGrp="1"/>
          </p:cNvSpPr>
          <p:nvPr/>
        </p:nvSpPr>
        <p:spPr>
          <a:xfrm>
            <a:off x="666750" y="4019550"/>
            <a:ext cx="4724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Improved position or equipment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3BD6590-3F59-4FF3-BC08-CAD7C2E7BA77}"/>
              </a:ext>
            </a:extLst>
          </p:cNvPr>
          <p:cNvSpPr>
            <a:spLocks noGrp="1"/>
          </p:cNvSpPr>
          <p:nvPr/>
        </p:nvSpPr>
        <p:spPr>
          <a:xfrm>
            <a:off x="5981700" y="3943350"/>
            <a:ext cx="5143500" cy="647700"/>
          </a:xfrm>
          <a:prstGeom prst="roundRect">
            <a:avLst>
              <a:gd name="adj" fmla="val 17647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929D34-CDB4-4D53-B020-BD102EE4F3A9}"/>
              </a:ext>
            </a:extLst>
          </p:cNvPr>
          <p:cNvSpPr>
            <a:spLocks noGrp="1"/>
          </p:cNvSpPr>
          <p:nvPr/>
        </p:nvSpPr>
        <p:spPr>
          <a:xfrm>
            <a:off x="6191250" y="4019550"/>
            <a:ext cx="4724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Favourite flavours or temperatures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7938510-D713-4893-BC5C-2797B4421187}"/>
              </a:ext>
            </a:extLst>
          </p:cNvPr>
          <p:cNvSpPr>
            <a:spLocks noGrp="1"/>
          </p:cNvSpPr>
          <p:nvPr/>
        </p:nvSpPr>
        <p:spPr>
          <a:xfrm>
            <a:off x="457200" y="4991100"/>
            <a:ext cx="10896600" cy="914400"/>
          </a:xfrm>
          <a:prstGeom prst="roundRect">
            <a:avLst>
              <a:gd name="adj" fmla="val 12500"/>
            </a:avLst>
          </a:prstGeom>
          <a:solidFill>
            <a:srgbClr val="163A5F"/>
          </a:solidFill>
          <a:ln w="9525">
            <a:solidFill>
              <a:srgbClr val="163A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E09DFF-F7B4-4D75-A147-59EC45A850D3}"/>
              </a:ext>
            </a:extLst>
          </p:cNvPr>
          <p:cNvSpPr>
            <a:spLocks noGrp="1"/>
          </p:cNvSpPr>
          <p:nvPr/>
        </p:nvSpPr>
        <p:spPr>
          <a:xfrm>
            <a:off x="685800" y="5114925"/>
            <a:ext cx="104394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Review when health improves. A sudden, significant and lasting diet change needs discussion with SLT and an agreed plan, including the appropriate IDDSI level.</a:t>
            </a:r>
          </a:p>
        </p:txBody>
      </p:sp>
    </p:spTree>
    <p:extLst>
      <p:ext uri="{BB962C8B-B14F-4D97-AF65-F5344CB8AC3E}">
        <p14:creationId xmlns:p14="http://schemas.microsoft.com/office/powerpoint/2010/main" val="1591398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3902184-9042-4383-A550-8AB1BF3D0E6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71DC4F-238E-49A8-A4EE-7303AD9FA339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Five communication standards guide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for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every mealtime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8F1449B7-1A87-4AFA-8CC9-C19A7CAB100E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1CC1EA-5346-4E0F-A412-3E98309CF7FD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52001E5-B08C-460E-8D2B-DD886E6A8B98}"/>
              </a:ext>
            </a:extLst>
          </p:cNvPr>
          <p:cNvSpPr>
            <a:spLocks noGrp="1"/>
          </p:cNvSpPr>
          <p:nvPr/>
        </p:nvSpPr>
        <p:spPr>
          <a:xfrm>
            <a:off x="457200" y="1524000"/>
            <a:ext cx="10572750" cy="628650"/>
          </a:xfrm>
          <a:prstGeom prst="roundRect">
            <a:avLst>
              <a:gd name="adj" fmla="val 18182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D2555-1415-4133-BD66-23A6B7642916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0A82AF-F095-4379-A865-3CA1BB480D97}"/>
              </a:ext>
            </a:extLst>
          </p:cNvPr>
          <p:cNvSpPr>
            <a:spLocks noGrp="1"/>
          </p:cNvSpPr>
          <p:nvPr/>
        </p:nvSpPr>
        <p:spPr>
          <a:xfrm>
            <a:off x="1314450" y="1600200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Know how the person communicates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C555460-A1D7-4E30-88C5-33D832C2BF7B}"/>
              </a:ext>
            </a:extLst>
          </p:cNvPr>
          <p:cNvSpPr>
            <a:spLocks noGrp="1"/>
          </p:cNvSpPr>
          <p:nvPr/>
        </p:nvSpPr>
        <p:spPr>
          <a:xfrm>
            <a:off x="457200" y="2400300"/>
            <a:ext cx="10572750" cy="628650"/>
          </a:xfrm>
          <a:prstGeom prst="roundRect">
            <a:avLst>
              <a:gd name="adj" fmla="val 18182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58FD1D-896B-48D0-B9B5-A36B3E203184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120284-A63D-48A3-BD00-816419D92D27}"/>
              </a:ext>
            </a:extLst>
          </p:cNvPr>
          <p:cNvSpPr>
            <a:spLocks noGrp="1"/>
          </p:cNvSpPr>
          <p:nvPr/>
        </p:nvSpPr>
        <p:spPr>
          <a:xfrm>
            <a:off x="1314450" y="2476500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Support involvement and real choice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9DA1E1-5D40-45F6-8EBD-8F275305DCA2}"/>
              </a:ext>
            </a:extLst>
          </p:cNvPr>
          <p:cNvSpPr>
            <a:spLocks noGrp="1"/>
          </p:cNvSpPr>
          <p:nvPr/>
        </p:nvSpPr>
        <p:spPr>
          <a:xfrm>
            <a:off x="457200" y="3276600"/>
            <a:ext cx="10572750" cy="628650"/>
          </a:xfrm>
          <a:prstGeom prst="roundRect">
            <a:avLst>
              <a:gd name="adj" fmla="val 18182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9F7EA-697C-4BF2-95F6-36E30A000699}"/>
              </a:ext>
            </a:extLst>
          </p:cNvPr>
          <p:cNvSpPr>
            <a:spLocks noGrp="1"/>
          </p:cNvSpPr>
          <p:nvPr/>
        </p:nvSpPr>
        <p:spPr>
          <a:xfrm>
            <a:off x="609600" y="335280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EEBE47-6EB9-464C-87F3-044D5E28E4AE}"/>
              </a:ext>
            </a:extLst>
          </p:cNvPr>
          <p:cNvSpPr>
            <a:spLocks noGrp="1"/>
          </p:cNvSpPr>
          <p:nvPr/>
        </p:nvSpPr>
        <p:spPr>
          <a:xfrm>
            <a:off x="1314450" y="3352800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Use short, clear communication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99F069F-CE27-4AEB-AC1A-3E4ABB3CF344}"/>
              </a:ext>
            </a:extLst>
          </p:cNvPr>
          <p:cNvSpPr>
            <a:spLocks noGrp="1"/>
          </p:cNvSpPr>
          <p:nvPr/>
        </p:nvSpPr>
        <p:spPr>
          <a:xfrm>
            <a:off x="457200" y="4152900"/>
            <a:ext cx="10572750" cy="628650"/>
          </a:xfrm>
          <a:prstGeom prst="roundRect">
            <a:avLst>
              <a:gd name="adj" fmla="val 18182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D9AE46-9321-4DA7-AC16-2C33BB33EB93}"/>
              </a:ext>
            </a:extLst>
          </p:cNvPr>
          <p:cNvSpPr>
            <a:spLocks noGrp="1"/>
          </p:cNvSpPr>
          <p:nvPr/>
        </p:nvSpPr>
        <p:spPr>
          <a:xfrm>
            <a:off x="609600" y="422910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D80514-F4D6-48E3-A9D5-D6C56676F3FE}"/>
              </a:ext>
            </a:extLst>
          </p:cNvPr>
          <p:cNvSpPr>
            <a:spLocks noGrp="1"/>
          </p:cNvSpPr>
          <p:nvPr/>
        </p:nvSpPr>
        <p:spPr>
          <a:xfrm>
            <a:off x="1314450" y="4229100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Create time and opportunities to respond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34F7162-41F5-4706-93A9-0640548336A5}"/>
              </a:ext>
            </a:extLst>
          </p:cNvPr>
          <p:cNvSpPr>
            <a:spLocks noGrp="1"/>
          </p:cNvSpPr>
          <p:nvPr/>
        </p:nvSpPr>
        <p:spPr>
          <a:xfrm>
            <a:off x="457200" y="5029200"/>
            <a:ext cx="10572750" cy="628650"/>
          </a:xfrm>
          <a:prstGeom prst="roundRect">
            <a:avLst>
              <a:gd name="adj" fmla="val 18182"/>
            </a:avLst>
          </a:prstGeom>
          <a:solidFill>
            <a:srgbClr val="F3F7FA"/>
          </a:solidFill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954327-C90D-4A03-8256-22035CC09AB6}"/>
              </a:ext>
            </a:extLst>
          </p:cNvPr>
          <p:cNvSpPr>
            <a:spLocks noGrp="1"/>
          </p:cNvSpPr>
          <p:nvPr/>
        </p:nvSpPr>
        <p:spPr>
          <a:xfrm>
            <a:off x="609600" y="510540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F4807B-5364-4311-94A8-11B9FB96C835}"/>
              </a:ext>
            </a:extLst>
          </p:cNvPr>
          <p:cNvSpPr>
            <a:spLocks noGrp="1"/>
          </p:cNvSpPr>
          <p:nvPr/>
        </p:nvSpPr>
        <p:spPr>
          <a:xfrm>
            <a:off x="1314450" y="5105400"/>
            <a:ext cx="9239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Explain health needs simply and check comfort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CCC7A4-E911-400D-882E-A427DA69DC92}"/>
              </a:ext>
            </a:extLst>
          </p:cNvPr>
          <p:cNvSpPr>
            <a:spLocks noGrp="1"/>
          </p:cNvSpPr>
          <p:nvPr/>
        </p:nvSpPr>
        <p:spPr>
          <a:xfrm>
            <a:off x="457200" y="6096000"/>
            <a:ext cx="1057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Show as well as tell • Allow processing time • Notice every communication attempt • Respect refusal</a:t>
            </a:r>
          </a:p>
        </p:txBody>
      </p:sp>
    </p:spTree>
    <p:extLst>
      <p:ext uri="{BB962C8B-B14F-4D97-AF65-F5344CB8AC3E}">
        <p14:creationId xmlns:p14="http://schemas.microsoft.com/office/powerpoint/2010/main" val="934620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003100-854E-426B-B0E5-36360E40C9B4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E97B80-E5EF-49EE-BA7C-B8E21883E23B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Scenario 2: </a:t>
            </a:r>
            <a:r>
              <a:rPr lang="en-GB"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B</a:t>
            </a:r>
            <a:r>
              <a:rPr sz="2850" b="1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uild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a person-</a:t>
            </a:r>
            <a:r>
              <a:rPr sz="2850" b="1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centred</a:t>
            </a:r>
            <a:r>
              <a:rPr sz="2850" b="1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 plan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826A459-30AB-4EEC-BBFA-18792FC1837E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862CC4-45A8-43B6-9792-17A173F20FAA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DB5428-ACAC-4449-921F-CCA834AD662D}"/>
              </a:ext>
            </a:extLst>
          </p:cNvPr>
          <p:cNvSpPr>
            <a:spLocks noGrp="1"/>
          </p:cNvSpPr>
          <p:nvPr/>
        </p:nvSpPr>
        <p:spPr>
          <a:xfrm>
            <a:off x="457200" y="1524000"/>
            <a:ext cx="10668000" cy="1085850"/>
          </a:xfrm>
          <a:prstGeom prst="roundRect">
            <a:avLst>
              <a:gd name="adj" fmla="val 10526"/>
            </a:avLst>
          </a:prstGeom>
          <a:solidFill>
            <a:srgbClr val="DDF2FC"/>
          </a:solidFill>
          <a:ln w="9525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56C366-940F-46D1-B632-6077596C6890}"/>
              </a:ext>
            </a:extLst>
          </p:cNvPr>
          <p:cNvSpPr>
            <a:spLocks noGrp="1"/>
          </p:cNvSpPr>
          <p:nvPr/>
        </p:nvSpPr>
        <p:spPr>
          <a:xfrm>
            <a:off x="704850" y="1685925"/>
            <a:ext cx="10191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63A5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3A5F"/>
                </a:solidFill>
                <a:latin typeface="Arial"/>
                <a:ea typeface="Arial"/>
                <a:cs typeface="Arial"/>
              </a:rPr>
              <a:t>A resident with dementia eats very quickly, overfills their mouth, becomes distracted by noise and occasionally coughs. They dislike modified food and have had no recorded choking events.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327039-BC48-4AEA-B3F5-5D420C14838C}"/>
              </a:ext>
            </a:extLst>
          </p:cNvPr>
          <p:cNvSpPr>
            <a:spLocks noGrp="1"/>
          </p:cNvSpPr>
          <p:nvPr/>
        </p:nvSpPr>
        <p:spPr>
          <a:xfrm>
            <a:off x="457200" y="2990850"/>
            <a:ext cx="5048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WHAT WOULD YOU CHECK?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7E7EF5-0482-4300-8B5F-BBB52C4B723B}"/>
              </a:ext>
            </a:extLst>
          </p:cNvPr>
          <p:cNvSpPr>
            <a:spLocks noGrp="1"/>
          </p:cNvSpPr>
          <p:nvPr/>
        </p:nvSpPr>
        <p:spPr>
          <a:xfrm>
            <a:off x="457200" y="3333750"/>
            <a:ext cx="5048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Alertness, posture, pain, mouth care, current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agreed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plan, health changes and when coughing occurs.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34F1EB-74A6-4D68-8F5D-2ACC56F89CA3}"/>
              </a:ext>
            </a:extLst>
          </p:cNvPr>
          <p:cNvSpPr>
            <a:spLocks noGrp="1"/>
          </p:cNvSpPr>
          <p:nvPr/>
        </p:nvSpPr>
        <p:spPr>
          <a:xfrm>
            <a:off x="5981700" y="2990850"/>
            <a:ext cx="5048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WHAT COULD YOU TRY?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5743DC-EAA8-4914-9EB3-9EC17D97EC02}"/>
              </a:ext>
            </a:extLst>
          </p:cNvPr>
          <p:cNvSpPr>
            <a:spLocks noGrp="1"/>
          </p:cNvSpPr>
          <p:nvPr/>
        </p:nvSpPr>
        <p:spPr>
          <a:xfrm>
            <a:off x="5981700" y="3333750"/>
            <a:ext cx="5048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lang="en-GB" sz="150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Review seating and environment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, smaller portions, pacing prompts, smaller pieces and sips </a:t>
            </a:r>
            <a:r>
              <a:rPr lang="en-GB"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to help clear 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if suitable.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79AF01-7A50-43A3-A3E2-58831174CAB4}"/>
              </a:ext>
            </a:extLst>
          </p:cNvPr>
          <p:cNvSpPr>
            <a:spLocks noGrp="1"/>
          </p:cNvSpPr>
          <p:nvPr/>
        </p:nvSpPr>
        <p:spPr>
          <a:xfrm>
            <a:off x="457200" y="4381500"/>
            <a:ext cx="5048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HOW WILL YOU INVOLVE THEM?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6C57EB-D0E3-44A7-B1F2-A0582C4A4FF9}"/>
              </a:ext>
            </a:extLst>
          </p:cNvPr>
          <p:cNvSpPr>
            <a:spLocks noGrp="1"/>
          </p:cNvSpPr>
          <p:nvPr/>
        </p:nvSpPr>
        <p:spPr>
          <a:xfrm>
            <a:off x="457200" y="4724400"/>
            <a:ext cx="5048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212B"/>
                </a:solidFill>
                <a:latin typeface="Arial"/>
                <a:ea typeface="Arial"/>
                <a:cs typeface="Arial"/>
              </a:rPr>
              <a:t>Offer real choices, respect preferences and discuss benefits and burdens.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BF81E5-DFFB-4A7B-9665-2425490BF238}"/>
              </a:ext>
            </a:extLst>
          </p:cNvPr>
          <p:cNvSpPr>
            <a:spLocks noGrp="1"/>
          </p:cNvSpPr>
          <p:nvPr/>
        </p:nvSpPr>
        <p:spPr>
          <a:xfrm>
            <a:off x="5981700" y="4381500"/>
            <a:ext cx="5048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WHAT WILL YOU RECORD?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E963AD-9833-4AB1-81C9-15332323B4C2}"/>
              </a:ext>
            </a:extLst>
          </p:cNvPr>
          <p:cNvSpPr>
            <a:spLocks noGrp="1"/>
          </p:cNvSpPr>
          <p:nvPr/>
        </p:nvSpPr>
        <p:spPr>
          <a:xfrm>
            <a:off x="5981700" y="4724400"/>
            <a:ext cx="5048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Observed signs, triggers, intake, changes tr</a:t>
            </a:r>
            <a:r>
              <a:rPr lang="en-GB" sz="1500" b="0" dirty="0" err="1">
                <a:solidFill>
                  <a:srgbClr val="14212B"/>
                </a:solidFill>
                <a:latin typeface="Arial"/>
                <a:ea typeface="Arial"/>
                <a:cs typeface="Arial"/>
              </a:rPr>
              <a:t>ialled</a:t>
            </a:r>
            <a:r>
              <a:rPr sz="1500" b="0" dirty="0">
                <a:solidFill>
                  <a:srgbClr val="14212B"/>
                </a:solidFill>
                <a:latin typeface="Arial"/>
                <a:ea typeface="Arial"/>
                <a:cs typeface="Arial"/>
              </a:rPr>
              <a:t>, outcomes and escalation decisions.</a:t>
            </a:r>
          </a:p>
        </p:txBody>
      </p:sp>
    </p:spTree>
    <p:extLst>
      <p:ext uri="{BB962C8B-B14F-4D97-AF65-F5344CB8AC3E}">
        <p14:creationId xmlns:p14="http://schemas.microsoft.com/office/powerpoint/2010/main" val="1453897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C8A10B7-B6AC-420D-9A6F-6F43D85E8699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MANUAL FOR MEALTIMES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7AC6EA-C00D-4EFC-A1AE-9B3A1209B00A}"/>
              </a:ext>
            </a:extLst>
          </p:cNvPr>
          <p:cNvSpPr>
            <a:spLocks noGrp="1"/>
          </p:cNvSpPr>
          <p:nvPr/>
        </p:nvSpPr>
        <p:spPr>
          <a:xfrm>
            <a:off x="457200" y="552450"/>
            <a:ext cx="1076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Knowledge check: what would you do?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83FCCE9F-1763-4C48-9F1F-E1AB15F23602}"/>
              </a:ext>
            </a:extLst>
          </p:cNvPr>
          <p:cNvSpPr>
            <a:spLocks noGrp="1"/>
          </p:cNvSpPr>
          <p:nvPr/>
        </p:nvSpPr>
        <p:spPr>
          <a:xfrm>
            <a:off x="457200" y="1257300"/>
            <a:ext cx="11277600" cy="0"/>
          </a:xfrm>
          <a:prstGeom prst="line">
            <a:avLst/>
          </a:prstGeom>
          <a:noFill/>
          <a:ln w="9525">
            <a:solidFill>
              <a:srgbClr val="B8C4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E96F76-8070-40D4-90AE-C34B9584CD08}"/>
              </a:ext>
            </a:extLst>
          </p:cNvPr>
          <p:cNvSpPr>
            <a:spLocks noGrp="1"/>
          </p:cNvSpPr>
          <p:nvPr/>
        </p:nvSpPr>
        <p:spPr>
          <a:xfrm>
            <a:off x="11191875" y="638175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0">
                <a:solidFill>
                  <a:srgbClr val="5364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36473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E52DD2-1BE1-42FB-BCB0-36D9A389873D}"/>
              </a:ext>
            </a:extLst>
          </p:cNvPr>
          <p:cNvSpPr>
            <a:spLocks noGrp="1"/>
          </p:cNvSpPr>
          <p:nvPr/>
        </p:nvSpPr>
        <p:spPr>
          <a:xfrm>
            <a:off x="457200" y="1485900"/>
            <a:ext cx="43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F3656E-FFC4-4DE6-BE15-61589EA86C73}"/>
              </a:ext>
            </a:extLst>
          </p:cNvPr>
          <p:cNvSpPr>
            <a:spLocks noGrp="1"/>
          </p:cNvSpPr>
          <p:nvPr/>
        </p:nvSpPr>
        <p:spPr>
          <a:xfrm>
            <a:off x="1104900" y="1466850"/>
            <a:ext cx="6000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Wet voice and excessive coughing at every meal.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57FC72-FF54-4BA3-B40F-51C153DD9A76}"/>
              </a:ext>
            </a:extLst>
          </p:cNvPr>
          <p:cNvSpPr>
            <a:spLocks noGrp="1"/>
          </p:cNvSpPr>
          <p:nvPr/>
        </p:nvSpPr>
        <p:spPr>
          <a:xfrm>
            <a:off x="7334250" y="1466850"/>
            <a:ext cx="3714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B33A3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B33A3A"/>
                </a:solidFill>
                <a:latin typeface="Arial"/>
                <a:ea typeface="Arial"/>
                <a:cs typeface="Arial"/>
              </a:rPr>
              <a:t>Consider immediate SLT assistance.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9516C1-E821-43EF-94D3-5BFC6EA07135}"/>
              </a:ext>
            </a:extLst>
          </p:cNvPr>
          <p:cNvSpPr>
            <a:spLocks noGrp="1"/>
          </p:cNvSpPr>
          <p:nvPr/>
        </p:nvSpPr>
        <p:spPr>
          <a:xfrm>
            <a:off x="457200" y="2552700"/>
            <a:ext cx="43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571910-BF7B-43AA-9D60-D1F1D93502B7}"/>
              </a:ext>
            </a:extLst>
          </p:cNvPr>
          <p:cNvSpPr>
            <a:spLocks noGrp="1"/>
          </p:cNvSpPr>
          <p:nvPr/>
        </p:nvSpPr>
        <p:spPr>
          <a:xfrm>
            <a:off x="1104900" y="2533650"/>
            <a:ext cx="6000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Head tips back to finish a drink.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2D7516-3FD0-446E-A9B0-446B6BDCDA38}"/>
              </a:ext>
            </a:extLst>
          </p:cNvPr>
          <p:cNvSpPr>
            <a:spLocks noGrp="1"/>
          </p:cNvSpPr>
          <p:nvPr/>
        </p:nvSpPr>
        <p:spPr>
          <a:xfrm>
            <a:off x="7334250" y="2533650"/>
            <a:ext cx="3714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237A5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37A57"/>
                </a:solidFill>
                <a:latin typeface="Arial"/>
                <a:ea typeface="Arial"/>
                <a:cs typeface="Arial"/>
              </a:rPr>
              <a:t>Review cup shape, fill level and position.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B33EC3-1230-432D-804F-556C1CB52C3D}"/>
              </a:ext>
            </a:extLst>
          </p:cNvPr>
          <p:cNvSpPr>
            <a:spLocks noGrp="1"/>
          </p:cNvSpPr>
          <p:nvPr/>
        </p:nvSpPr>
        <p:spPr>
          <a:xfrm>
            <a:off x="457200" y="3619500"/>
            <a:ext cx="43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760A7B-B7A1-403C-80D8-A2BD105F2173}"/>
              </a:ext>
            </a:extLst>
          </p:cNvPr>
          <p:cNvSpPr>
            <a:spLocks noGrp="1"/>
          </p:cNvSpPr>
          <p:nvPr/>
        </p:nvSpPr>
        <p:spPr>
          <a:xfrm>
            <a:off x="1104900" y="3600450"/>
            <a:ext cx="6000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Thickened drinks are refused and intake falls.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4C407-8DD5-458B-AF5B-1665277C517A}"/>
              </a:ext>
            </a:extLst>
          </p:cNvPr>
          <p:cNvSpPr>
            <a:spLocks noGrp="1"/>
          </p:cNvSpPr>
          <p:nvPr/>
        </p:nvSpPr>
        <p:spPr>
          <a:xfrm>
            <a:off x="7334250" y="3600450"/>
            <a:ext cx="3714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237A5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37A57"/>
                </a:solidFill>
                <a:latin typeface="Arial"/>
                <a:ea typeface="Arial"/>
                <a:cs typeface="Arial"/>
              </a:rPr>
              <a:t>Review benefits and burdens with all involved.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B8D88B-3474-4A6B-AD56-1FF08DAADB79}"/>
              </a:ext>
            </a:extLst>
          </p:cNvPr>
          <p:cNvSpPr>
            <a:spLocks noGrp="1"/>
          </p:cNvSpPr>
          <p:nvPr/>
        </p:nvSpPr>
        <p:spPr>
          <a:xfrm>
            <a:off x="457200" y="4686300"/>
            <a:ext cx="43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9C115E-2BC1-4D04-B7A0-390C0BED9B68}"/>
              </a:ext>
            </a:extLst>
          </p:cNvPr>
          <p:cNvSpPr>
            <a:spLocks noGrp="1"/>
          </p:cNvSpPr>
          <p:nvPr/>
        </p:nvSpPr>
        <p:spPr>
          <a:xfrm>
            <a:off x="1104900" y="4667250"/>
            <a:ext cx="6000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421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212B"/>
                </a:solidFill>
                <a:latin typeface="Arial"/>
                <a:ea typeface="Arial"/>
                <a:cs typeface="Arial"/>
              </a:rPr>
              <a:t>Changes work well during the one-week trial.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09756-F3E1-4590-9E60-7C2E909A1B0E}"/>
              </a:ext>
            </a:extLst>
          </p:cNvPr>
          <p:cNvSpPr>
            <a:spLocks noGrp="1"/>
          </p:cNvSpPr>
          <p:nvPr/>
        </p:nvSpPr>
        <p:spPr>
          <a:xfrm>
            <a:off x="7334250" y="4667250"/>
            <a:ext cx="3714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237A5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37A57"/>
                </a:solidFill>
                <a:latin typeface="Arial"/>
                <a:ea typeface="Arial"/>
                <a:cs typeface="Arial"/>
              </a:rPr>
              <a:t>Update the care plan; SLT may not be needed.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28ACB16-539E-4526-8EDD-6AE101EB8257}"/>
              </a:ext>
            </a:extLst>
          </p:cNvPr>
          <p:cNvSpPr>
            <a:spLocks noGrp="1"/>
          </p:cNvSpPr>
          <p:nvPr/>
        </p:nvSpPr>
        <p:spPr>
          <a:xfrm>
            <a:off x="457200" y="5905500"/>
            <a:ext cx="10591800" cy="476250"/>
          </a:xfrm>
          <a:prstGeom prst="roundRect">
            <a:avLst>
              <a:gd name="adj" fmla="val 24000"/>
            </a:avLst>
          </a:prstGeom>
          <a:solidFill>
            <a:srgbClr val="163A5F"/>
          </a:solidFill>
          <a:ln w="9525">
            <a:solidFill>
              <a:srgbClr val="163A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A59086-D330-404F-85AF-68904AAEEF92}"/>
              </a:ext>
            </a:extLst>
          </p:cNvPr>
          <p:cNvSpPr>
            <a:spLocks noGrp="1"/>
          </p:cNvSpPr>
          <p:nvPr/>
        </p:nvSpPr>
        <p:spPr>
          <a:xfrm>
            <a:off x="647700" y="5972175"/>
            <a:ext cx="102108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GB" sz="17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Best</a:t>
            </a:r>
            <a:r>
              <a:rPr sz="17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practice is observant, </a:t>
            </a:r>
            <a:r>
              <a:rPr sz="1725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individualised</a:t>
            </a:r>
            <a:r>
              <a:rPr sz="17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, respectful and well documented.</a:t>
            </a:r>
          </a:p>
        </p:txBody>
      </p:sp>
    </p:spTree>
    <p:extLst>
      <p:ext uri="{BB962C8B-B14F-4D97-AF65-F5344CB8AC3E}">
        <p14:creationId xmlns:p14="http://schemas.microsoft.com/office/powerpoint/2010/main" val="98729695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3149</Words>
  <Application>Microsoft Office PowerPoint</Application>
  <DocSecurity>0</DocSecurity>
  <PresentationFormat>Widescreen</PresentationFormat>
  <Paragraphs>369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Pringle, Audrey</cp:lastModifiedBy>
  <cp:revision>5</cp:revision>
  <dcterms:created xsi:type="dcterms:W3CDTF">2026-09-07T09:48:21Z</dcterms:created>
  <dcterms:modified xsi:type="dcterms:W3CDTF">2026-10-06T09:17:50Z</dcterms:modified>
</cp:coreProperties>
</file>