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Lst>
  <p:notesMasterIdLst>
    <p:notesMasterId r:id="rId32"/>
  </p:notesMasterIdLst>
  <p:sldIdLst>
    <p:sldId id="256" r:id="rId5"/>
    <p:sldId id="444" r:id="rId6"/>
    <p:sldId id="257" r:id="rId7"/>
    <p:sldId id="867" r:id="rId8"/>
    <p:sldId id="866" r:id="rId9"/>
    <p:sldId id="875" r:id="rId10"/>
    <p:sldId id="876" r:id="rId11"/>
    <p:sldId id="874" r:id="rId12"/>
    <p:sldId id="869" r:id="rId13"/>
    <p:sldId id="868" r:id="rId14"/>
    <p:sldId id="879" r:id="rId15"/>
    <p:sldId id="871" r:id="rId16"/>
    <p:sldId id="870" r:id="rId17"/>
    <p:sldId id="889" r:id="rId18"/>
    <p:sldId id="882" r:id="rId19"/>
    <p:sldId id="886" r:id="rId20"/>
    <p:sldId id="885" r:id="rId21"/>
    <p:sldId id="883" r:id="rId22"/>
    <p:sldId id="307" r:id="rId23"/>
    <p:sldId id="873" r:id="rId24"/>
    <p:sldId id="877" r:id="rId25"/>
    <p:sldId id="878" r:id="rId26"/>
    <p:sldId id="881" r:id="rId27"/>
    <p:sldId id="880" r:id="rId28"/>
    <p:sldId id="887" r:id="rId29"/>
    <p:sldId id="890" r:id="rId30"/>
    <p:sldId id="86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notesViewPr>
    <p:cSldViewPr snapToGrid="0">
      <p:cViewPr varScale="1">
        <p:scale>
          <a:sx n="49" d="100"/>
          <a:sy n="49" d="100"/>
        </p:scale>
        <p:origin x="2740"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F1B69-A65D-43AE-B810-E5819E1B9CAB}" type="doc">
      <dgm:prSet loTypeId="urn:microsoft.com/office/officeart/2005/8/layout/arrow2" loCatId="process" qsTypeId="urn:microsoft.com/office/officeart/2005/8/quickstyle/3d1" qsCatId="3D" csTypeId="urn:microsoft.com/office/officeart/2005/8/colors/accent1_3" csCatId="accent1" phldr="1"/>
      <dgm:spPr/>
    </dgm:pt>
    <dgm:pt modelId="{4985D5B1-12AF-495D-9276-CEB024692681}">
      <dgm:prSet phldrT="[Text]" custT="1"/>
      <dgm:spPr/>
      <dgm:t>
        <a:bodyPr/>
        <a:lstStyle/>
        <a:p>
          <a:r>
            <a:rPr lang="en-GB" sz="2500" b="1" dirty="0"/>
            <a:t>Interrupting</a:t>
          </a:r>
        </a:p>
      </dgm:t>
    </dgm:pt>
    <dgm:pt modelId="{49B44F6F-1654-4708-99B2-D455B5832F8F}" type="parTrans" cxnId="{F750C4B7-E13B-4BD8-B54C-0A4DB8E5AC54}">
      <dgm:prSet/>
      <dgm:spPr/>
      <dgm:t>
        <a:bodyPr/>
        <a:lstStyle/>
        <a:p>
          <a:endParaRPr lang="en-GB">
            <a:solidFill>
              <a:srgbClr val="002060"/>
            </a:solidFill>
          </a:endParaRPr>
        </a:p>
      </dgm:t>
    </dgm:pt>
    <dgm:pt modelId="{27D6B545-A7A9-4344-8094-B5504BF899D2}" type="sibTrans" cxnId="{F750C4B7-E13B-4BD8-B54C-0A4DB8E5AC54}">
      <dgm:prSet/>
      <dgm:spPr/>
      <dgm:t>
        <a:bodyPr/>
        <a:lstStyle/>
        <a:p>
          <a:endParaRPr lang="en-GB">
            <a:solidFill>
              <a:srgbClr val="002060"/>
            </a:solidFill>
          </a:endParaRPr>
        </a:p>
      </dgm:t>
    </dgm:pt>
    <dgm:pt modelId="{72E21D29-9BF0-4C5B-B492-75732BA2F574}">
      <dgm:prSet phldrT="[Text]"/>
      <dgm:spPr/>
      <dgm:t>
        <a:bodyPr/>
        <a:lstStyle/>
        <a:p>
          <a:r>
            <a:rPr lang="en-GB" b="1" dirty="0"/>
            <a:t>Hijacking</a:t>
          </a:r>
        </a:p>
      </dgm:t>
    </dgm:pt>
    <dgm:pt modelId="{230E0CAD-54D6-4FC4-B709-E449E8B39858}" type="parTrans" cxnId="{F49AB9E2-BD01-4064-8CB4-B8039B772D09}">
      <dgm:prSet/>
      <dgm:spPr/>
      <dgm:t>
        <a:bodyPr/>
        <a:lstStyle/>
        <a:p>
          <a:endParaRPr lang="en-GB">
            <a:solidFill>
              <a:srgbClr val="002060"/>
            </a:solidFill>
          </a:endParaRPr>
        </a:p>
      </dgm:t>
    </dgm:pt>
    <dgm:pt modelId="{8A953187-F177-464F-9596-1578296A9C17}" type="sibTrans" cxnId="{F49AB9E2-BD01-4064-8CB4-B8039B772D09}">
      <dgm:prSet/>
      <dgm:spPr/>
      <dgm:t>
        <a:bodyPr/>
        <a:lstStyle/>
        <a:p>
          <a:endParaRPr lang="en-GB">
            <a:solidFill>
              <a:srgbClr val="002060"/>
            </a:solidFill>
          </a:endParaRPr>
        </a:p>
      </dgm:t>
    </dgm:pt>
    <dgm:pt modelId="{91315369-4CDF-4B73-A209-05B8763863A2}">
      <dgm:prSet phldrT="[Text]"/>
      <dgm:spPr/>
      <dgm:t>
        <a:bodyPr/>
        <a:lstStyle/>
        <a:p>
          <a:r>
            <a:rPr lang="en-GB" b="1" dirty="0"/>
            <a:t>Advising</a:t>
          </a:r>
        </a:p>
      </dgm:t>
    </dgm:pt>
    <dgm:pt modelId="{B6ACE33D-C6A9-4F77-8393-5BCFD51C1A9E}" type="parTrans" cxnId="{528B2FAD-4C55-4C29-8CE8-802BC807EDDE}">
      <dgm:prSet/>
      <dgm:spPr/>
      <dgm:t>
        <a:bodyPr/>
        <a:lstStyle/>
        <a:p>
          <a:endParaRPr lang="en-GB">
            <a:solidFill>
              <a:srgbClr val="002060"/>
            </a:solidFill>
          </a:endParaRPr>
        </a:p>
      </dgm:t>
    </dgm:pt>
    <dgm:pt modelId="{CF5359CE-C475-4285-9F8F-EE430580B455}" type="sibTrans" cxnId="{528B2FAD-4C55-4C29-8CE8-802BC807EDDE}">
      <dgm:prSet/>
      <dgm:spPr/>
      <dgm:t>
        <a:bodyPr/>
        <a:lstStyle/>
        <a:p>
          <a:endParaRPr lang="en-GB">
            <a:solidFill>
              <a:srgbClr val="002060"/>
            </a:solidFill>
          </a:endParaRPr>
        </a:p>
      </dgm:t>
    </dgm:pt>
    <dgm:pt modelId="{46B1851B-0100-41DD-B784-C63C58B33881}">
      <dgm:prSet/>
      <dgm:spPr/>
      <dgm:t>
        <a:bodyPr/>
        <a:lstStyle/>
        <a:p>
          <a:r>
            <a:rPr lang="en-GB" b="1" dirty="0"/>
            <a:t>Active Listening</a:t>
          </a:r>
        </a:p>
      </dgm:t>
    </dgm:pt>
    <dgm:pt modelId="{410F2FE1-B111-44F9-BF2B-5512EB0378EE}" type="parTrans" cxnId="{0BFD4DF7-CAB7-4065-BD2A-BF6BC55551C3}">
      <dgm:prSet/>
      <dgm:spPr/>
      <dgm:t>
        <a:bodyPr/>
        <a:lstStyle/>
        <a:p>
          <a:endParaRPr lang="en-GB">
            <a:solidFill>
              <a:srgbClr val="002060"/>
            </a:solidFill>
          </a:endParaRPr>
        </a:p>
      </dgm:t>
    </dgm:pt>
    <dgm:pt modelId="{DBFA05D6-4C66-41A4-B9D5-86D0B7B77901}" type="sibTrans" cxnId="{0BFD4DF7-CAB7-4065-BD2A-BF6BC55551C3}">
      <dgm:prSet/>
      <dgm:spPr/>
      <dgm:t>
        <a:bodyPr/>
        <a:lstStyle/>
        <a:p>
          <a:endParaRPr lang="en-GB">
            <a:solidFill>
              <a:srgbClr val="002060"/>
            </a:solidFill>
          </a:endParaRPr>
        </a:p>
      </dgm:t>
    </dgm:pt>
    <dgm:pt modelId="{0D42683A-0291-408D-9EA4-45FCE0D45F32}">
      <dgm:prSet/>
      <dgm:spPr/>
      <dgm:t>
        <a:bodyPr/>
        <a:lstStyle/>
        <a:p>
          <a:r>
            <a:rPr lang="en-GB" b="1" dirty="0"/>
            <a:t>Attentive Listening</a:t>
          </a:r>
        </a:p>
      </dgm:t>
    </dgm:pt>
    <dgm:pt modelId="{1A50CBA5-4FA5-40A4-8F93-8789467DEF3E}" type="parTrans" cxnId="{FD3F4339-3F27-43B6-82E9-B6717458538D}">
      <dgm:prSet/>
      <dgm:spPr/>
      <dgm:t>
        <a:bodyPr/>
        <a:lstStyle/>
        <a:p>
          <a:endParaRPr lang="en-GB">
            <a:solidFill>
              <a:srgbClr val="002060"/>
            </a:solidFill>
          </a:endParaRPr>
        </a:p>
      </dgm:t>
    </dgm:pt>
    <dgm:pt modelId="{5BFC1BDB-6246-46FD-99CE-59B76D729EDC}" type="sibTrans" cxnId="{FD3F4339-3F27-43B6-82E9-B6717458538D}">
      <dgm:prSet/>
      <dgm:spPr/>
      <dgm:t>
        <a:bodyPr/>
        <a:lstStyle/>
        <a:p>
          <a:endParaRPr lang="en-GB">
            <a:solidFill>
              <a:srgbClr val="002060"/>
            </a:solidFill>
          </a:endParaRPr>
        </a:p>
      </dgm:t>
    </dgm:pt>
    <dgm:pt modelId="{3331B0D3-0A95-48BE-ADB6-6D55990F7A4A}" type="pres">
      <dgm:prSet presAssocID="{F76F1B69-A65D-43AE-B810-E5819E1B9CAB}" presName="arrowDiagram" presStyleCnt="0">
        <dgm:presLayoutVars>
          <dgm:chMax val="5"/>
          <dgm:dir/>
          <dgm:resizeHandles val="exact"/>
        </dgm:presLayoutVars>
      </dgm:prSet>
      <dgm:spPr/>
    </dgm:pt>
    <dgm:pt modelId="{5A4C4955-436B-41FC-B198-5F315719F061}" type="pres">
      <dgm:prSet presAssocID="{F76F1B69-A65D-43AE-B810-E5819E1B9CAB}" presName="arrow" presStyleLbl="bgShp" presStyleIdx="0" presStyleCnt="1"/>
      <dgm:spPr>
        <a:gradFill rotWithShape="0">
          <a:gsLst>
            <a:gs pos="0">
              <a:srgbClr val="C1859C"/>
            </a:gs>
            <a:gs pos="80000">
              <a:srgbClr val="97B4CF"/>
            </a:gs>
            <a:gs pos="100000">
              <a:srgbClr val="BCEBF0"/>
            </a:gs>
          </a:gsLst>
        </a:gradFill>
      </dgm:spPr>
    </dgm:pt>
    <dgm:pt modelId="{E3F4A171-2D39-462E-9C66-A92316C901E7}" type="pres">
      <dgm:prSet presAssocID="{F76F1B69-A65D-43AE-B810-E5819E1B9CAB}" presName="arrowDiagram5" presStyleCnt="0"/>
      <dgm:spPr/>
    </dgm:pt>
    <dgm:pt modelId="{48339EF4-A310-4F31-A9B0-1764AD859210}" type="pres">
      <dgm:prSet presAssocID="{4985D5B1-12AF-495D-9276-CEB024692681}" presName="bullet5a" presStyleLbl="node1" presStyleIdx="0" presStyleCnt="5"/>
      <dgm:spPr>
        <a:solidFill>
          <a:schemeClr val="tx2">
            <a:lumMod val="50000"/>
          </a:schemeClr>
        </a:solidFill>
      </dgm:spPr>
    </dgm:pt>
    <dgm:pt modelId="{2584C793-2C8D-4040-AA91-FE8E605C5215}" type="pres">
      <dgm:prSet presAssocID="{4985D5B1-12AF-495D-9276-CEB024692681}" presName="textBox5a" presStyleLbl="revTx" presStyleIdx="0" presStyleCnt="5" custScaleX="227918" custScaleY="84587" custLinFactNeighborX="64807" custLinFactNeighborY="0">
        <dgm:presLayoutVars>
          <dgm:bulletEnabled val="1"/>
        </dgm:presLayoutVars>
      </dgm:prSet>
      <dgm:spPr/>
    </dgm:pt>
    <dgm:pt modelId="{9AEF70CA-9D12-4317-A8A8-D4B0CDC080E8}" type="pres">
      <dgm:prSet presAssocID="{72E21D29-9BF0-4C5B-B492-75732BA2F574}" presName="bullet5b" presStyleLbl="node1" presStyleIdx="1" presStyleCnt="5" custLinFactNeighborX="-2160" custLinFactNeighborY="-7529"/>
      <dgm:spPr>
        <a:solidFill>
          <a:srgbClr val="990099"/>
        </a:solidFill>
      </dgm:spPr>
    </dgm:pt>
    <dgm:pt modelId="{6F8C2FE4-07A7-46F4-9E15-1BB61B191FC7}" type="pres">
      <dgm:prSet presAssocID="{72E21D29-9BF0-4C5B-B492-75732BA2F574}" presName="textBox5b" presStyleLbl="revTx" presStyleIdx="1" presStyleCnt="5" custLinFactNeighborX="29879" custLinFactNeighborY="5147">
        <dgm:presLayoutVars>
          <dgm:bulletEnabled val="1"/>
        </dgm:presLayoutVars>
      </dgm:prSet>
      <dgm:spPr/>
    </dgm:pt>
    <dgm:pt modelId="{A0F110C1-482E-4C9A-840E-813AD31A027D}" type="pres">
      <dgm:prSet presAssocID="{91315369-4CDF-4B73-A209-05B8763863A2}" presName="bullet5c" presStyleLbl="node1" presStyleIdx="2" presStyleCnt="5"/>
      <dgm:spPr>
        <a:solidFill>
          <a:srgbClr val="6600CC"/>
        </a:solidFill>
      </dgm:spPr>
    </dgm:pt>
    <dgm:pt modelId="{AC7BBC49-0D0F-4D4C-BBFA-1A4BB839BFE8}" type="pres">
      <dgm:prSet presAssocID="{91315369-4CDF-4B73-A209-05B8763863A2}" presName="textBox5c" presStyleLbl="revTx" presStyleIdx="2" presStyleCnt="5" custScaleY="89798" custLinFactNeighborX="13604" custLinFactNeighborY="4196">
        <dgm:presLayoutVars>
          <dgm:bulletEnabled val="1"/>
        </dgm:presLayoutVars>
      </dgm:prSet>
      <dgm:spPr/>
    </dgm:pt>
    <dgm:pt modelId="{239FAA17-38F9-4EDB-B39F-457A7CCB09CE}" type="pres">
      <dgm:prSet presAssocID="{46B1851B-0100-41DD-B784-C63C58B33881}" presName="bullet5d" presStyleLbl="node1" presStyleIdx="3" presStyleCnt="5"/>
      <dgm:spPr>
        <a:solidFill>
          <a:srgbClr val="333399"/>
        </a:solidFill>
      </dgm:spPr>
    </dgm:pt>
    <dgm:pt modelId="{B97982B5-6EFA-4F9C-929D-126B3BA49161}" type="pres">
      <dgm:prSet presAssocID="{46B1851B-0100-41DD-B784-C63C58B33881}" presName="textBox5d" presStyleLbl="revTx" presStyleIdx="3" presStyleCnt="5" custScaleY="83952" custLinFactNeighborX="-3916" custLinFactNeighborY="1069">
        <dgm:presLayoutVars>
          <dgm:bulletEnabled val="1"/>
        </dgm:presLayoutVars>
      </dgm:prSet>
      <dgm:spPr/>
    </dgm:pt>
    <dgm:pt modelId="{7064BE0D-601D-4269-BC76-7B9CCA30B731}" type="pres">
      <dgm:prSet presAssocID="{0D42683A-0291-408D-9EA4-45FCE0D45F32}" presName="bullet5e" presStyleLbl="node1" presStyleIdx="4" presStyleCnt="5"/>
      <dgm:spPr>
        <a:solidFill>
          <a:srgbClr val="0000CC"/>
        </a:solidFill>
      </dgm:spPr>
    </dgm:pt>
    <dgm:pt modelId="{30A99ED5-6C9A-4F31-AE14-C25E8CD83E33}" type="pres">
      <dgm:prSet presAssocID="{0D42683A-0291-408D-9EA4-45FCE0D45F32}" presName="textBox5e" presStyleLbl="revTx" presStyleIdx="4" presStyleCnt="5" custScaleY="29015" custLinFactNeighborX="-6154" custLinFactNeighborY="-4865">
        <dgm:presLayoutVars>
          <dgm:bulletEnabled val="1"/>
        </dgm:presLayoutVars>
      </dgm:prSet>
      <dgm:spPr/>
    </dgm:pt>
  </dgm:ptLst>
  <dgm:cxnLst>
    <dgm:cxn modelId="{61846D02-BCBD-4B34-9BB0-729B531140A7}" type="presOf" srcId="{46B1851B-0100-41DD-B784-C63C58B33881}" destId="{B97982B5-6EFA-4F9C-929D-126B3BA49161}" srcOrd="0" destOrd="0" presId="urn:microsoft.com/office/officeart/2005/8/layout/arrow2"/>
    <dgm:cxn modelId="{FD9CBE0D-14F1-4C6A-B25A-2A485F02A898}" type="presOf" srcId="{0D42683A-0291-408D-9EA4-45FCE0D45F32}" destId="{30A99ED5-6C9A-4F31-AE14-C25E8CD83E33}" srcOrd="0" destOrd="0" presId="urn:microsoft.com/office/officeart/2005/8/layout/arrow2"/>
    <dgm:cxn modelId="{FD3F4339-3F27-43B6-82E9-B6717458538D}" srcId="{F76F1B69-A65D-43AE-B810-E5819E1B9CAB}" destId="{0D42683A-0291-408D-9EA4-45FCE0D45F32}" srcOrd="4" destOrd="0" parTransId="{1A50CBA5-4FA5-40A4-8F93-8789467DEF3E}" sibTransId="{5BFC1BDB-6246-46FD-99CE-59B76D729EDC}"/>
    <dgm:cxn modelId="{797A6357-1B0B-44E6-A6A0-D8DFC4081D0E}" type="presOf" srcId="{72E21D29-9BF0-4C5B-B492-75732BA2F574}" destId="{6F8C2FE4-07A7-46F4-9E15-1BB61B191FC7}" srcOrd="0" destOrd="0" presId="urn:microsoft.com/office/officeart/2005/8/layout/arrow2"/>
    <dgm:cxn modelId="{528B2FAD-4C55-4C29-8CE8-802BC807EDDE}" srcId="{F76F1B69-A65D-43AE-B810-E5819E1B9CAB}" destId="{91315369-4CDF-4B73-A209-05B8763863A2}" srcOrd="2" destOrd="0" parTransId="{B6ACE33D-C6A9-4F77-8393-5BCFD51C1A9E}" sibTransId="{CF5359CE-C475-4285-9F8F-EE430580B455}"/>
    <dgm:cxn modelId="{F750C4B7-E13B-4BD8-B54C-0A4DB8E5AC54}" srcId="{F76F1B69-A65D-43AE-B810-E5819E1B9CAB}" destId="{4985D5B1-12AF-495D-9276-CEB024692681}" srcOrd="0" destOrd="0" parTransId="{49B44F6F-1654-4708-99B2-D455B5832F8F}" sibTransId="{27D6B545-A7A9-4344-8094-B5504BF899D2}"/>
    <dgm:cxn modelId="{D69DEEC7-571F-4546-94A6-0B9A5073A4E0}" type="presOf" srcId="{91315369-4CDF-4B73-A209-05B8763863A2}" destId="{AC7BBC49-0D0F-4D4C-BBFA-1A4BB839BFE8}" srcOrd="0" destOrd="0" presId="urn:microsoft.com/office/officeart/2005/8/layout/arrow2"/>
    <dgm:cxn modelId="{F49AB9E2-BD01-4064-8CB4-B8039B772D09}" srcId="{F76F1B69-A65D-43AE-B810-E5819E1B9CAB}" destId="{72E21D29-9BF0-4C5B-B492-75732BA2F574}" srcOrd="1" destOrd="0" parTransId="{230E0CAD-54D6-4FC4-B709-E449E8B39858}" sibTransId="{8A953187-F177-464F-9596-1578296A9C17}"/>
    <dgm:cxn modelId="{2AD055E7-09AF-43A0-980D-1D9CF9C602F1}" type="presOf" srcId="{4985D5B1-12AF-495D-9276-CEB024692681}" destId="{2584C793-2C8D-4040-AA91-FE8E605C5215}" srcOrd="0" destOrd="0" presId="urn:microsoft.com/office/officeart/2005/8/layout/arrow2"/>
    <dgm:cxn modelId="{56CC82EE-61E9-429A-A1C6-746A26D4694E}" type="presOf" srcId="{F76F1B69-A65D-43AE-B810-E5819E1B9CAB}" destId="{3331B0D3-0A95-48BE-ADB6-6D55990F7A4A}" srcOrd="0" destOrd="0" presId="urn:microsoft.com/office/officeart/2005/8/layout/arrow2"/>
    <dgm:cxn modelId="{0BFD4DF7-CAB7-4065-BD2A-BF6BC55551C3}" srcId="{F76F1B69-A65D-43AE-B810-E5819E1B9CAB}" destId="{46B1851B-0100-41DD-B784-C63C58B33881}" srcOrd="3" destOrd="0" parTransId="{410F2FE1-B111-44F9-BF2B-5512EB0378EE}" sibTransId="{DBFA05D6-4C66-41A4-B9D5-86D0B7B77901}"/>
    <dgm:cxn modelId="{70594B9B-D6E2-405F-BC36-2572CF0D518A}" type="presParOf" srcId="{3331B0D3-0A95-48BE-ADB6-6D55990F7A4A}" destId="{5A4C4955-436B-41FC-B198-5F315719F061}" srcOrd="0" destOrd="0" presId="urn:microsoft.com/office/officeart/2005/8/layout/arrow2"/>
    <dgm:cxn modelId="{7993E07A-300B-4DA7-BA52-F5027488118E}" type="presParOf" srcId="{3331B0D3-0A95-48BE-ADB6-6D55990F7A4A}" destId="{E3F4A171-2D39-462E-9C66-A92316C901E7}" srcOrd="1" destOrd="0" presId="urn:microsoft.com/office/officeart/2005/8/layout/arrow2"/>
    <dgm:cxn modelId="{73680982-D99E-47E8-9E42-56FC9E0EA72B}" type="presParOf" srcId="{E3F4A171-2D39-462E-9C66-A92316C901E7}" destId="{48339EF4-A310-4F31-A9B0-1764AD859210}" srcOrd="0" destOrd="0" presId="urn:microsoft.com/office/officeart/2005/8/layout/arrow2"/>
    <dgm:cxn modelId="{68572B40-C9F3-4772-8F9C-19FD30BC4F52}" type="presParOf" srcId="{E3F4A171-2D39-462E-9C66-A92316C901E7}" destId="{2584C793-2C8D-4040-AA91-FE8E605C5215}" srcOrd="1" destOrd="0" presId="urn:microsoft.com/office/officeart/2005/8/layout/arrow2"/>
    <dgm:cxn modelId="{16E905B6-049E-4EBA-9BB3-CBFBB42C3AB4}" type="presParOf" srcId="{E3F4A171-2D39-462E-9C66-A92316C901E7}" destId="{9AEF70CA-9D12-4317-A8A8-D4B0CDC080E8}" srcOrd="2" destOrd="0" presId="urn:microsoft.com/office/officeart/2005/8/layout/arrow2"/>
    <dgm:cxn modelId="{90D96AE9-7A78-4C3F-B060-CB2DFA474A14}" type="presParOf" srcId="{E3F4A171-2D39-462E-9C66-A92316C901E7}" destId="{6F8C2FE4-07A7-46F4-9E15-1BB61B191FC7}" srcOrd="3" destOrd="0" presId="urn:microsoft.com/office/officeart/2005/8/layout/arrow2"/>
    <dgm:cxn modelId="{C8725244-864B-4FD9-8864-BC391E9B4061}" type="presParOf" srcId="{E3F4A171-2D39-462E-9C66-A92316C901E7}" destId="{A0F110C1-482E-4C9A-840E-813AD31A027D}" srcOrd="4" destOrd="0" presId="urn:microsoft.com/office/officeart/2005/8/layout/arrow2"/>
    <dgm:cxn modelId="{E8208877-6696-45C5-AE94-177D71E2B9DF}" type="presParOf" srcId="{E3F4A171-2D39-462E-9C66-A92316C901E7}" destId="{AC7BBC49-0D0F-4D4C-BBFA-1A4BB839BFE8}" srcOrd="5" destOrd="0" presId="urn:microsoft.com/office/officeart/2005/8/layout/arrow2"/>
    <dgm:cxn modelId="{E78BECF6-8565-4233-8086-AD388A2105B7}" type="presParOf" srcId="{E3F4A171-2D39-462E-9C66-A92316C901E7}" destId="{239FAA17-38F9-4EDB-B39F-457A7CCB09CE}" srcOrd="6" destOrd="0" presId="urn:microsoft.com/office/officeart/2005/8/layout/arrow2"/>
    <dgm:cxn modelId="{AD077B53-FC99-4D65-9B9D-C1DA6C8A89C2}" type="presParOf" srcId="{E3F4A171-2D39-462E-9C66-A92316C901E7}" destId="{B97982B5-6EFA-4F9C-929D-126B3BA49161}" srcOrd="7" destOrd="0" presId="urn:microsoft.com/office/officeart/2005/8/layout/arrow2"/>
    <dgm:cxn modelId="{C6C2E743-7D12-4428-9FE6-F8006C6B7BE0}" type="presParOf" srcId="{E3F4A171-2D39-462E-9C66-A92316C901E7}" destId="{7064BE0D-601D-4269-BC76-7B9CCA30B731}" srcOrd="8" destOrd="0" presId="urn:microsoft.com/office/officeart/2005/8/layout/arrow2"/>
    <dgm:cxn modelId="{AF7284AA-AA14-46AF-9B49-A2F086095B5F}" type="presParOf" srcId="{E3F4A171-2D39-462E-9C66-A92316C901E7}" destId="{30A99ED5-6C9A-4F31-AE14-C25E8CD83E33}"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C4955-436B-41FC-B198-5F315719F061}">
      <dsp:nvSpPr>
        <dsp:cNvPr id="0" name=""/>
        <dsp:cNvSpPr/>
      </dsp:nvSpPr>
      <dsp:spPr>
        <a:xfrm>
          <a:off x="0" y="139515"/>
          <a:ext cx="8424936" cy="5265584"/>
        </a:xfrm>
        <a:prstGeom prst="swooshArrow">
          <a:avLst>
            <a:gd name="adj1" fmla="val 25000"/>
            <a:gd name="adj2" fmla="val 25000"/>
          </a:avLst>
        </a:prstGeom>
        <a:gradFill rotWithShape="0">
          <a:gsLst>
            <a:gs pos="0">
              <a:srgbClr val="C1859C"/>
            </a:gs>
            <a:gs pos="80000">
              <a:srgbClr val="97B4CF"/>
            </a:gs>
            <a:gs pos="100000">
              <a:srgbClr val="BCEBF0"/>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8339EF4-A310-4F31-A9B0-1764AD859210}">
      <dsp:nvSpPr>
        <dsp:cNvPr id="0" name=""/>
        <dsp:cNvSpPr/>
      </dsp:nvSpPr>
      <dsp:spPr>
        <a:xfrm>
          <a:off x="829856" y="4055004"/>
          <a:ext cx="193773" cy="193773"/>
        </a:xfrm>
        <a:prstGeom prst="ellipse">
          <a:avLst/>
        </a:prstGeom>
        <a:solidFill>
          <a:schemeClr val="tx2">
            <a:lumMod val="50000"/>
          </a:schemeClr>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584C793-2C8D-4040-AA91-FE8E605C5215}">
      <dsp:nvSpPr>
        <dsp:cNvPr id="0" name=""/>
        <dsp:cNvSpPr/>
      </dsp:nvSpPr>
      <dsp:spPr>
        <a:xfrm>
          <a:off x="936102" y="4248469"/>
          <a:ext cx="2515454" cy="1060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77" tIns="0" rIns="0" bIns="0" numCol="1" spcCol="1270" anchor="t" anchorCtr="0">
          <a:noAutofit/>
        </a:bodyPr>
        <a:lstStyle/>
        <a:p>
          <a:pPr marL="0" lvl="0" indent="0" algn="l" defTabSz="1111250">
            <a:lnSpc>
              <a:spcPct val="90000"/>
            </a:lnSpc>
            <a:spcBef>
              <a:spcPct val="0"/>
            </a:spcBef>
            <a:spcAft>
              <a:spcPct val="35000"/>
            </a:spcAft>
            <a:buNone/>
          </a:pPr>
          <a:r>
            <a:rPr lang="en-GB" sz="2500" b="1" kern="1200" dirty="0"/>
            <a:t>Interrupting</a:t>
          </a:r>
        </a:p>
      </dsp:txBody>
      <dsp:txXfrm>
        <a:off x="936102" y="4248469"/>
        <a:ext cx="2515454" cy="1060052"/>
      </dsp:txXfrm>
    </dsp:sp>
    <dsp:sp modelId="{9AEF70CA-9D12-4317-A8A8-D4B0CDC080E8}">
      <dsp:nvSpPr>
        <dsp:cNvPr id="0" name=""/>
        <dsp:cNvSpPr/>
      </dsp:nvSpPr>
      <dsp:spPr>
        <a:xfrm>
          <a:off x="1872209" y="3024336"/>
          <a:ext cx="303297" cy="303297"/>
        </a:xfrm>
        <a:prstGeom prst="ellipse">
          <a:avLst/>
        </a:prstGeom>
        <a:solidFill>
          <a:srgbClr val="990099"/>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F8C2FE4-07A7-46F4-9E15-1BB61B191FC7}">
      <dsp:nvSpPr>
        <dsp:cNvPr id="0" name=""/>
        <dsp:cNvSpPr/>
      </dsp:nvSpPr>
      <dsp:spPr>
        <a:xfrm>
          <a:off x="2448279" y="3312377"/>
          <a:ext cx="1398539" cy="220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711" tIns="0" rIns="0" bIns="0" numCol="1" spcCol="1270" anchor="t" anchorCtr="0">
          <a:noAutofit/>
        </a:bodyPr>
        <a:lstStyle/>
        <a:p>
          <a:pPr marL="0" lvl="0" indent="0" algn="l" defTabSz="1111250">
            <a:lnSpc>
              <a:spcPct val="90000"/>
            </a:lnSpc>
            <a:spcBef>
              <a:spcPct val="0"/>
            </a:spcBef>
            <a:spcAft>
              <a:spcPct val="35000"/>
            </a:spcAft>
            <a:buNone/>
          </a:pPr>
          <a:r>
            <a:rPr lang="en-GB" sz="2500" b="1" kern="1200" dirty="0"/>
            <a:t>Hijacking</a:t>
          </a:r>
        </a:p>
      </dsp:txBody>
      <dsp:txXfrm>
        <a:off x="2448279" y="3312377"/>
        <a:ext cx="1398539" cy="2206280"/>
      </dsp:txXfrm>
    </dsp:sp>
    <dsp:sp modelId="{A0F110C1-482E-4C9A-840E-813AD31A027D}">
      <dsp:nvSpPr>
        <dsp:cNvPr id="0" name=""/>
        <dsp:cNvSpPr/>
      </dsp:nvSpPr>
      <dsp:spPr>
        <a:xfrm>
          <a:off x="3226750" y="2243643"/>
          <a:ext cx="404396" cy="404396"/>
        </a:xfrm>
        <a:prstGeom prst="ellipse">
          <a:avLst/>
        </a:prstGeom>
        <a:solidFill>
          <a:srgbClr val="6600CC"/>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C7BBC49-0D0F-4D4C-BBFA-1A4BB839BFE8}">
      <dsp:nvSpPr>
        <dsp:cNvPr id="0" name=""/>
        <dsp:cNvSpPr/>
      </dsp:nvSpPr>
      <dsp:spPr>
        <a:xfrm>
          <a:off x="3650151" y="2720964"/>
          <a:ext cx="1626012" cy="2657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282" tIns="0" rIns="0" bIns="0" numCol="1" spcCol="1270" anchor="t" anchorCtr="0">
          <a:noAutofit/>
        </a:bodyPr>
        <a:lstStyle/>
        <a:p>
          <a:pPr marL="0" lvl="0" indent="0" algn="l" defTabSz="1111250">
            <a:lnSpc>
              <a:spcPct val="90000"/>
            </a:lnSpc>
            <a:spcBef>
              <a:spcPct val="0"/>
            </a:spcBef>
            <a:spcAft>
              <a:spcPct val="35000"/>
            </a:spcAft>
            <a:buNone/>
          </a:pPr>
          <a:r>
            <a:rPr lang="en-GB" sz="2500" b="1" kern="1200" dirty="0"/>
            <a:t>Advising</a:t>
          </a:r>
        </a:p>
      </dsp:txBody>
      <dsp:txXfrm>
        <a:off x="3650151" y="2720964"/>
        <a:ext cx="1626012" cy="2657355"/>
      </dsp:txXfrm>
    </dsp:sp>
    <dsp:sp modelId="{239FAA17-38F9-4EDB-B39F-457A7CCB09CE}">
      <dsp:nvSpPr>
        <dsp:cNvPr id="0" name=""/>
        <dsp:cNvSpPr/>
      </dsp:nvSpPr>
      <dsp:spPr>
        <a:xfrm>
          <a:off x="4793788" y="1615985"/>
          <a:ext cx="522346" cy="522346"/>
        </a:xfrm>
        <a:prstGeom prst="ellipse">
          <a:avLst/>
        </a:prstGeom>
        <a:solidFill>
          <a:srgbClr val="333399"/>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97982B5-6EFA-4F9C-929D-126B3BA49161}">
      <dsp:nvSpPr>
        <dsp:cNvPr id="0" name=""/>
        <dsp:cNvSpPr/>
      </dsp:nvSpPr>
      <dsp:spPr>
        <a:xfrm>
          <a:off x="4988977" y="2197954"/>
          <a:ext cx="1684987" cy="296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780" tIns="0" rIns="0" bIns="0" numCol="1" spcCol="1270" anchor="t" anchorCtr="0">
          <a:noAutofit/>
        </a:bodyPr>
        <a:lstStyle/>
        <a:p>
          <a:pPr marL="0" lvl="0" indent="0" algn="l" defTabSz="1111250">
            <a:lnSpc>
              <a:spcPct val="90000"/>
            </a:lnSpc>
            <a:spcBef>
              <a:spcPct val="0"/>
            </a:spcBef>
            <a:spcAft>
              <a:spcPct val="35000"/>
            </a:spcAft>
            <a:buNone/>
          </a:pPr>
          <a:r>
            <a:rPr lang="en-GB" sz="2500" b="1" kern="1200" dirty="0"/>
            <a:t>Active Listening</a:t>
          </a:r>
        </a:p>
      </dsp:txBody>
      <dsp:txXfrm>
        <a:off x="4988977" y="2197954"/>
        <a:ext cx="1684987" cy="2961777"/>
      </dsp:txXfrm>
    </dsp:sp>
    <dsp:sp modelId="{7064BE0D-601D-4269-BC76-7B9CCA30B731}">
      <dsp:nvSpPr>
        <dsp:cNvPr id="0" name=""/>
        <dsp:cNvSpPr/>
      </dsp:nvSpPr>
      <dsp:spPr>
        <a:xfrm>
          <a:off x="6407163" y="1196844"/>
          <a:ext cx="665569" cy="665569"/>
        </a:xfrm>
        <a:prstGeom prst="ellipse">
          <a:avLst/>
        </a:prstGeom>
        <a:solidFill>
          <a:srgbClr val="0000CC"/>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0A99ED5-6C9A-4F31-AE14-C25E8CD83E33}">
      <dsp:nvSpPr>
        <dsp:cNvPr id="0" name=""/>
        <dsp:cNvSpPr/>
      </dsp:nvSpPr>
      <dsp:spPr>
        <a:xfrm>
          <a:off x="6636254" y="2716589"/>
          <a:ext cx="1684987" cy="1124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672" tIns="0" rIns="0" bIns="0" numCol="1" spcCol="1270" anchor="t" anchorCtr="0">
          <a:noAutofit/>
        </a:bodyPr>
        <a:lstStyle/>
        <a:p>
          <a:pPr marL="0" lvl="0" indent="0" algn="l" defTabSz="1111250">
            <a:lnSpc>
              <a:spcPct val="90000"/>
            </a:lnSpc>
            <a:spcBef>
              <a:spcPct val="0"/>
            </a:spcBef>
            <a:spcAft>
              <a:spcPct val="35000"/>
            </a:spcAft>
            <a:buNone/>
          </a:pPr>
          <a:r>
            <a:rPr lang="en-GB" sz="2500" b="1" kern="1200" dirty="0"/>
            <a:t>Attentive Listening</a:t>
          </a:r>
        </a:p>
      </dsp:txBody>
      <dsp:txXfrm>
        <a:off x="6636254" y="2716589"/>
        <a:ext cx="1684987" cy="112446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C6BFB-ACF1-491D-9D50-727F31B61A4F}" type="datetimeFigureOut">
              <a:rPr lang="en-GB" smtClean="0"/>
              <a:t>16/05/2025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29CF9-13F0-4140-9FCC-AD17E2601956}" type="slidenum">
              <a:rPr lang="en-GB" smtClean="0"/>
              <a:t>‹#›</a:t>
            </a:fld>
            <a:endParaRPr lang="en-GB"/>
          </a:p>
        </p:txBody>
      </p:sp>
    </p:spTree>
    <p:extLst>
      <p:ext uri="{BB962C8B-B14F-4D97-AF65-F5344CB8AC3E}">
        <p14:creationId xmlns:p14="http://schemas.microsoft.com/office/powerpoint/2010/main" val="1141126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143000"/>
            <a:ext cx="5486400" cy="3086100"/>
          </a:xfrm>
        </p:spPr>
      </p:sp>
      <p:sp>
        <p:nvSpPr>
          <p:cNvPr id="3" name="Notes Placeholder 2"/>
          <p:cNvSpPr>
            <a:spLocks noGrp="1"/>
          </p:cNvSpPr>
          <p:nvPr>
            <p:ph type="body" idx="1"/>
          </p:nvPr>
        </p:nvSpPr>
        <p:spPr/>
        <p:txBody>
          <a:bodyPr/>
          <a:lstStyle/>
          <a:p>
            <a:r>
              <a:rPr lang="en-GB" dirty="0"/>
              <a:t>Welcome and introduction</a:t>
            </a:r>
          </a:p>
          <a:p>
            <a:r>
              <a:rPr lang="en-GB" dirty="0"/>
              <a:t>What want to get from today </a:t>
            </a:r>
          </a:p>
          <a:p>
            <a:r>
              <a:rPr lang="en-GB" dirty="0"/>
              <a:t>Introduce myself</a:t>
            </a:r>
          </a:p>
        </p:txBody>
      </p:sp>
      <p:sp>
        <p:nvSpPr>
          <p:cNvPr id="4" name="Slide Number Placeholder 3"/>
          <p:cNvSpPr>
            <a:spLocks noGrp="1"/>
          </p:cNvSpPr>
          <p:nvPr>
            <p:ph type="sldNum" sz="quarter" idx="5"/>
          </p:nvPr>
        </p:nvSpPr>
        <p:spPr/>
        <p:txBody>
          <a:bodyPr/>
          <a:lstStyle/>
          <a:p>
            <a:fld id="{D7229CF9-13F0-4140-9FCC-AD17E2601956}" type="slidenum">
              <a:rPr lang="en-GB" smtClean="0"/>
              <a:t>1</a:t>
            </a:fld>
            <a:endParaRPr lang="en-GB"/>
          </a:p>
        </p:txBody>
      </p:sp>
    </p:spTree>
    <p:extLst>
      <p:ext uri="{BB962C8B-B14F-4D97-AF65-F5344CB8AC3E}">
        <p14:creationId xmlns:p14="http://schemas.microsoft.com/office/powerpoint/2010/main" val="175264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aim about confidence </a:t>
            </a:r>
          </a:p>
          <a:p>
            <a:r>
              <a:rPr lang="en-GB" dirty="0"/>
              <a:t>Leadership will and should include handling conflict </a:t>
            </a:r>
          </a:p>
          <a:p>
            <a:r>
              <a:rPr lang="en-GB" dirty="0"/>
              <a:t>Passion will create conflict and we need to be aware of the impact both negative and positive </a:t>
            </a:r>
          </a:p>
        </p:txBody>
      </p:sp>
      <p:sp>
        <p:nvSpPr>
          <p:cNvPr id="4" name="Slide Number Placeholder 3"/>
          <p:cNvSpPr>
            <a:spLocks noGrp="1"/>
          </p:cNvSpPr>
          <p:nvPr>
            <p:ph type="sldNum" sz="quarter" idx="5"/>
          </p:nvPr>
        </p:nvSpPr>
        <p:spPr/>
        <p:txBody>
          <a:bodyPr/>
          <a:lstStyle/>
          <a:p>
            <a:fld id="{D7229CF9-13F0-4140-9FCC-AD17E2601956}" type="slidenum">
              <a:rPr lang="en-GB" smtClean="0"/>
              <a:t>2</a:t>
            </a:fld>
            <a:endParaRPr lang="en-GB"/>
          </a:p>
        </p:txBody>
      </p:sp>
    </p:spTree>
    <p:extLst>
      <p:ext uri="{BB962C8B-B14F-4D97-AF65-F5344CB8AC3E}">
        <p14:creationId xmlns:p14="http://schemas.microsoft.com/office/powerpoint/2010/main" val="390969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Helpful in any stage of career</a:t>
            </a:r>
          </a:p>
        </p:txBody>
      </p:sp>
      <p:sp>
        <p:nvSpPr>
          <p:cNvPr id="4" name="Slide Number Placeholder 3"/>
          <p:cNvSpPr>
            <a:spLocks noGrp="1"/>
          </p:cNvSpPr>
          <p:nvPr>
            <p:ph type="sldNum" sz="quarter" idx="5"/>
          </p:nvPr>
        </p:nvSpPr>
        <p:spPr/>
        <p:txBody>
          <a:bodyPr/>
          <a:lstStyle/>
          <a:p>
            <a:fld id="{D7229CF9-13F0-4140-9FCC-AD17E2601956}" type="slidenum">
              <a:rPr lang="en-GB" smtClean="0"/>
              <a:t>3</a:t>
            </a:fld>
            <a:endParaRPr lang="en-GB"/>
          </a:p>
        </p:txBody>
      </p:sp>
    </p:spTree>
    <p:extLst>
      <p:ext uri="{BB962C8B-B14F-4D97-AF65-F5344CB8AC3E}">
        <p14:creationId xmlns:p14="http://schemas.microsoft.com/office/powerpoint/2010/main" val="375956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229CF9-13F0-4140-9FCC-AD17E2601956}" type="slidenum">
              <a:rPr lang="en-GB" smtClean="0"/>
              <a:t>10</a:t>
            </a:fld>
            <a:endParaRPr lang="en-GB"/>
          </a:p>
        </p:txBody>
      </p:sp>
    </p:spTree>
    <p:extLst>
      <p:ext uri="{BB962C8B-B14F-4D97-AF65-F5344CB8AC3E}">
        <p14:creationId xmlns:p14="http://schemas.microsoft.com/office/powerpoint/2010/main" val="188702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highlight>
                  <a:srgbClr val="FFFFFF"/>
                </a:highlight>
                <a:latin typeface="Google Sans"/>
              </a:rPr>
              <a:t>"But the Sage pulls you into action through </a:t>
            </a:r>
            <a:r>
              <a:rPr lang="en-GB" b="0" i="0" dirty="0">
                <a:solidFill>
                  <a:srgbClr val="040C28"/>
                </a:solidFill>
                <a:effectLst/>
                <a:latin typeface="Google Sans"/>
              </a:rPr>
              <a:t>compassion, curiosity, creativity, the joy of self-expression, a desire to contribute and create meaning, and the excitement of action</a:t>
            </a:r>
            <a:r>
              <a:rPr lang="en-GB" b="0" i="0" dirty="0">
                <a:solidFill>
                  <a:srgbClr val="202124"/>
                </a:solidFill>
                <a:effectLst/>
                <a:highlight>
                  <a:srgbClr val="FFFFFF"/>
                </a:highlight>
                <a:latin typeface="Google Sans"/>
              </a:rPr>
              <a:t>.</a:t>
            </a:r>
          </a:p>
          <a:p>
            <a:endParaRPr lang="en-GB" b="0" i="0" dirty="0">
              <a:solidFill>
                <a:srgbClr val="202124"/>
              </a:solidFill>
              <a:effectLst/>
              <a:highlight>
                <a:srgbClr val="FFFFFF"/>
              </a:highlight>
              <a:latin typeface="Google Sans"/>
            </a:endParaRPr>
          </a:p>
          <a:p>
            <a:endParaRPr lang="en-GB" b="0" i="0" dirty="0">
              <a:solidFill>
                <a:srgbClr val="202124"/>
              </a:solidFill>
              <a:effectLst/>
              <a:highlight>
                <a:srgbClr val="FFFFFF"/>
              </a:highlight>
              <a:latin typeface="Google Sans"/>
            </a:endParaRPr>
          </a:p>
          <a:p>
            <a:endParaRPr lang="en-GB" b="0" i="0" dirty="0">
              <a:solidFill>
                <a:srgbClr val="202124"/>
              </a:solidFill>
              <a:effectLst/>
              <a:highlight>
                <a:srgbClr val="FFFFFF"/>
              </a:highlight>
              <a:latin typeface="Google San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6CBE95-B227-4E72-834E-4C183DB24AE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450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the gotchas</a:t>
            </a:r>
          </a:p>
        </p:txBody>
      </p:sp>
      <p:sp>
        <p:nvSpPr>
          <p:cNvPr id="4" name="Slide Number Placeholder 3"/>
          <p:cNvSpPr>
            <a:spLocks noGrp="1"/>
          </p:cNvSpPr>
          <p:nvPr>
            <p:ph type="sldNum" sz="quarter" idx="5"/>
          </p:nvPr>
        </p:nvSpPr>
        <p:spPr/>
        <p:txBody>
          <a:bodyPr/>
          <a:lstStyle/>
          <a:p>
            <a:fld id="{D7229CF9-13F0-4140-9FCC-AD17E2601956}" type="slidenum">
              <a:rPr lang="en-GB" smtClean="0"/>
              <a:t>18</a:t>
            </a:fld>
            <a:endParaRPr lang="en-GB"/>
          </a:p>
        </p:txBody>
      </p:sp>
    </p:spTree>
    <p:extLst>
      <p:ext uri="{BB962C8B-B14F-4D97-AF65-F5344CB8AC3E}">
        <p14:creationId xmlns:p14="http://schemas.microsoft.com/office/powerpoint/2010/main" val="1992163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Carol</a:t>
            </a:r>
            <a:r>
              <a:rPr lang="en-GB" baseline="0" dirty="0"/>
              <a:t> W</a:t>
            </a:r>
            <a:r>
              <a:rPr lang="en-GB" dirty="0"/>
              <a:t>ilson’s listening levels –</a:t>
            </a:r>
            <a:r>
              <a:rPr lang="en-GB" baseline="0" dirty="0"/>
              <a:t> see handout Listening well. </a:t>
            </a:r>
          </a:p>
          <a:p>
            <a:endParaRPr lang="en-GB" baseline="0" dirty="0"/>
          </a:p>
          <a:p>
            <a:r>
              <a:rPr lang="en-GB" baseline="0" dirty="0"/>
              <a:t>Encourage the group as a whole to reflect on each of the levels. Impact of each level etc</a:t>
            </a:r>
          </a:p>
          <a:p>
            <a:endParaRPr lang="en-GB" baseline="0" dirty="0"/>
          </a:p>
          <a:p>
            <a:r>
              <a:rPr lang="en-GB" baseline="0" dirty="0"/>
              <a:t>1 – I’m more interested in what I have to say, and am ‘waiting my turn to speak’ or interrupting</a:t>
            </a:r>
          </a:p>
          <a:p>
            <a:r>
              <a:rPr lang="en-GB" baseline="0" dirty="0"/>
              <a:t>2 – finding connections that you have with their story and adding your bit in... E.g. Oh that’s happened to me too!!! (turning the attention to themselves instead of keeping it on the coachee) </a:t>
            </a:r>
          </a:p>
          <a:p>
            <a:r>
              <a:rPr lang="en-GB" baseline="0" dirty="0"/>
              <a:t>3 – giving advice (the manager’s pitfall) listening for the problem/issue and then creating solutions for the person </a:t>
            </a:r>
          </a:p>
          <a:p>
            <a:r>
              <a:rPr lang="en-GB" baseline="0" dirty="0"/>
              <a:t>4 – paying attention, focusing, asking for more, learning the story and the experience of the coachee, using questions to enhance understanding and pen up the story</a:t>
            </a:r>
          </a:p>
          <a:p>
            <a:r>
              <a:rPr lang="en-GB" baseline="0" dirty="0"/>
              <a:t>5 – intuition, recognising how people talk, voice, speed, emphasis and how they behave with their telling of their story – the gut feeling (there’s something else?, there’s something that doesn’t fit etc)</a:t>
            </a:r>
            <a:endParaRPr lang="en-GB" dirty="0"/>
          </a:p>
        </p:txBody>
      </p:sp>
      <p:sp>
        <p:nvSpPr>
          <p:cNvPr id="4" name="Slide Number Placeholder 3"/>
          <p:cNvSpPr>
            <a:spLocks noGrp="1"/>
          </p:cNvSpPr>
          <p:nvPr>
            <p:ph type="sldNum" sz="quarter" idx="10"/>
          </p:nvPr>
        </p:nvSpPr>
        <p:spPr/>
        <p:txBody>
          <a:bodyPr/>
          <a:lstStyle/>
          <a:p>
            <a:pPr>
              <a:defRPr/>
            </a:pPr>
            <a:fld id="{D2EC75E9-2500-441E-AD88-9C34D4AEF633}" type="slidenum">
              <a:rPr lang="en-GB" smtClean="0"/>
              <a:pPr>
                <a:defRPr/>
              </a:pPr>
              <a:t>19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the non-verbal</a:t>
            </a:r>
          </a:p>
        </p:txBody>
      </p:sp>
      <p:sp>
        <p:nvSpPr>
          <p:cNvPr id="4" name="Slide Number Placeholder 3"/>
          <p:cNvSpPr>
            <a:spLocks noGrp="1"/>
          </p:cNvSpPr>
          <p:nvPr>
            <p:ph type="sldNum" sz="quarter" idx="5"/>
          </p:nvPr>
        </p:nvSpPr>
        <p:spPr/>
        <p:txBody>
          <a:bodyPr/>
          <a:lstStyle/>
          <a:p>
            <a:fld id="{D7229CF9-13F0-4140-9FCC-AD17E2601956}" type="slidenum">
              <a:rPr lang="en-GB" smtClean="0"/>
              <a:t>20</a:t>
            </a:fld>
            <a:endParaRPr lang="en-GB"/>
          </a:p>
        </p:txBody>
      </p:sp>
    </p:spTree>
    <p:extLst>
      <p:ext uri="{BB962C8B-B14F-4D97-AF65-F5344CB8AC3E}">
        <p14:creationId xmlns:p14="http://schemas.microsoft.com/office/powerpoint/2010/main" val="1632463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might this be particularly powerful?</a:t>
            </a:r>
          </a:p>
          <a:p>
            <a:r>
              <a:rPr lang="en-GB" dirty="0"/>
              <a:t>Recency, done and dusted, best practice, assertive</a:t>
            </a:r>
          </a:p>
        </p:txBody>
      </p:sp>
      <p:sp>
        <p:nvSpPr>
          <p:cNvPr id="4" name="Slide Number Placeholder 3"/>
          <p:cNvSpPr>
            <a:spLocks noGrp="1"/>
          </p:cNvSpPr>
          <p:nvPr>
            <p:ph type="sldNum" sz="quarter" idx="5"/>
          </p:nvPr>
        </p:nvSpPr>
        <p:spPr/>
        <p:txBody>
          <a:bodyPr/>
          <a:lstStyle/>
          <a:p>
            <a:fld id="{D7229CF9-13F0-4140-9FCC-AD17E2601956}" type="slidenum">
              <a:rPr lang="en-GB" smtClean="0"/>
              <a:t>21</a:t>
            </a:fld>
            <a:endParaRPr lang="en-GB"/>
          </a:p>
        </p:txBody>
      </p:sp>
    </p:spTree>
    <p:extLst>
      <p:ext uri="{BB962C8B-B14F-4D97-AF65-F5344CB8AC3E}">
        <p14:creationId xmlns:p14="http://schemas.microsoft.com/office/powerpoint/2010/main" val="359635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952EC5-7B18-4100-80FA-4BE5E49FDE62}"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3ED3B-945E-4EB9-B616-A446F4DD031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999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52EC5-7B18-4100-80FA-4BE5E49FDE62}"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3ED3B-945E-4EB9-B616-A446F4DD031C}" type="slidenum">
              <a:rPr lang="en-GB" smtClean="0"/>
              <a:t>‹#›</a:t>
            </a:fld>
            <a:endParaRPr lang="en-GB"/>
          </a:p>
        </p:txBody>
      </p:sp>
    </p:spTree>
    <p:extLst>
      <p:ext uri="{BB962C8B-B14F-4D97-AF65-F5344CB8AC3E}">
        <p14:creationId xmlns:p14="http://schemas.microsoft.com/office/powerpoint/2010/main" val="113663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52EC5-7B18-4100-80FA-4BE5E49FDE62}"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3ED3B-945E-4EB9-B616-A446F4DD031C}" type="slidenum">
              <a:rPr lang="en-GB" smtClean="0"/>
              <a:t>‹#›</a:t>
            </a:fld>
            <a:endParaRPr lang="en-GB"/>
          </a:p>
        </p:txBody>
      </p:sp>
    </p:spTree>
    <p:extLst>
      <p:ext uri="{BB962C8B-B14F-4D97-AF65-F5344CB8AC3E}">
        <p14:creationId xmlns:p14="http://schemas.microsoft.com/office/powerpoint/2010/main" val="203163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no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F192-8385-4693-8FE6-2ADCBE71E074}"/>
              </a:ext>
            </a:extLst>
          </p:cNvPr>
          <p:cNvSpPr>
            <a:spLocks noGrp="1"/>
          </p:cNvSpPr>
          <p:nvPr>
            <p:ph type="title" hasCustomPrompt="1"/>
          </p:nvPr>
        </p:nvSpPr>
        <p:spPr>
          <a:xfrm>
            <a:off x="2500174" y="338667"/>
            <a:ext cx="8827468" cy="1223433"/>
          </a:xfrm>
        </p:spPr>
        <p:txBody>
          <a:bodyPr>
            <a:normAutofit/>
          </a:bodyPr>
          <a:lstStyle>
            <a:lvl1pPr>
              <a:defRPr sz="3800"/>
            </a:lvl1pPr>
          </a:lstStyle>
          <a:p>
            <a:r>
              <a:rPr lang="en-US" dirty="0"/>
              <a:t>Click to edit title</a:t>
            </a:r>
            <a:endParaRPr lang="en-GB" dirty="0"/>
          </a:p>
        </p:txBody>
      </p:sp>
      <p:sp>
        <p:nvSpPr>
          <p:cNvPr id="5" name="Footer Placeholder 4">
            <a:extLst>
              <a:ext uri="{FF2B5EF4-FFF2-40B4-BE49-F238E27FC236}">
                <a16:creationId xmlns:a16="http://schemas.microsoft.com/office/drawing/2014/main" id="{378D3CBA-B2FC-4A0C-983E-A50618D28773}"/>
              </a:ext>
            </a:extLst>
          </p:cNvPr>
          <p:cNvSpPr>
            <a:spLocks noGrp="1"/>
          </p:cNvSpPr>
          <p:nvPr>
            <p:ph type="ftr" sz="quarter" idx="11"/>
          </p:nvPr>
        </p:nvSpPr>
        <p:spPr>
          <a:xfrm>
            <a:off x="2501013" y="6356350"/>
            <a:ext cx="4082400" cy="365125"/>
          </a:xfrm>
        </p:spPr>
        <p:txBody>
          <a:bodyPr/>
          <a:lstStyle>
            <a:lvl1pPr algn="l">
              <a:defRPr/>
            </a:lvl1pPr>
          </a:lstStyle>
          <a:p>
            <a:endParaRPr lang="en-GB" dirty="0"/>
          </a:p>
        </p:txBody>
      </p:sp>
      <p:sp>
        <p:nvSpPr>
          <p:cNvPr id="6" name="Slide Number Placeholder 5">
            <a:extLst>
              <a:ext uri="{FF2B5EF4-FFF2-40B4-BE49-F238E27FC236}">
                <a16:creationId xmlns:a16="http://schemas.microsoft.com/office/drawing/2014/main" id="{83E01D25-C914-4168-B4DE-8D2D39B5064F}"/>
              </a:ext>
            </a:extLst>
          </p:cNvPr>
          <p:cNvSpPr>
            <a:spLocks noGrp="1"/>
          </p:cNvSpPr>
          <p:nvPr>
            <p:ph type="sldNum" sz="quarter" idx="12"/>
          </p:nvPr>
        </p:nvSpPr>
        <p:spPr>
          <a:xfrm>
            <a:off x="10562992" y="6356349"/>
            <a:ext cx="764650" cy="365125"/>
          </a:xfrm>
        </p:spPr>
        <p:txBody>
          <a:bodyPr/>
          <a:lstStyle/>
          <a:p>
            <a:fld id="{9517C5FD-7A98-4D2D-B7E0-F74DE4613C4E}" type="slidenum">
              <a:rPr lang="en-GB" smtClean="0"/>
              <a:t>‹#›</a:t>
            </a:fld>
            <a:endParaRPr lang="en-GB" dirty="0"/>
          </a:p>
        </p:txBody>
      </p:sp>
      <p:sp>
        <p:nvSpPr>
          <p:cNvPr id="7" name="Rectangle 6">
            <a:extLst>
              <a:ext uri="{FF2B5EF4-FFF2-40B4-BE49-F238E27FC236}">
                <a16:creationId xmlns:a16="http://schemas.microsoft.com/office/drawing/2014/main" id="{007C9CBF-A155-49A5-BBD8-07D1A12F775E}"/>
              </a:ext>
            </a:extLst>
          </p:cNvPr>
          <p:cNvSpPr/>
          <p:nvPr userDrawn="1"/>
        </p:nvSpPr>
        <p:spPr>
          <a:xfrm>
            <a:off x="0" y="1"/>
            <a:ext cx="1828800" cy="6857999"/>
          </a:xfrm>
          <a:prstGeom prst="rect">
            <a:avLst/>
          </a:prstGeom>
          <a:solidFill>
            <a:srgbClr val="08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a:extLst>
              <a:ext uri="{FF2B5EF4-FFF2-40B4-BE49-F238E27FC236}">
                <a16:creationId xmlns:a16="http://schemas.microsoft.com/office/drawing/2014/main" id="{C2D612FE-C50A-4156-B5BB-EE0F72D3185F}"/>
              </a:ext>
            </a:extLst>
          </p:cNvPr>
          <p:cNvCxnSpPr>
            <a:cxnSpLocks/>
          </p:cNvCxnSpPr>
          <p:nvPr userDrawn="1"/>
        </p:nvCxnSpPr>
        <p:spPr>
          <a:xfrm>
            <a:off x="1830198" y="1773692"/>
            <a:ext cx="9522000" cy="0"/>
          </a:xfrm>
          <a:prstGeom prst="line">
            <a:avLst/>
          </a:prstGeom>
          <a:ln w="50800">
            <a:solidFill>
              <a:srgbClr val="085BA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3832CA-7B82-4C2E-BFCF-D26D7A2E4F09}"/>
              </a:ext>
            </a:extLst>
          </p:cNvPr>
          <p:cNvCxnSpPr>
            <a:cxnSpLocks/>
          </p:cNvCxnSpPr>
          <p:nvPr userDrawn="1"/>
        </p:nvCxnSpPr>
        <p:spPr>
          <a:xfrm>
            <a:off x="0" y="1773692"/>
            <a:ext cx="18288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82661322-31C4-4512-8250-BB0754161C11}"/>
              </a:ext>
            </a:extLst>
          </p:cNvPr>
          <p:cNvSpPr>
            <a:spLocks noGrp="1"/>
          </p:cNvSpPr>
          <p:nvPr>
            <p:ph type="body" sz="quarter" idx="13" hasCustomPrompt="1"/>
          </p:nvPr>
        </p:nvSpPr>
        <p:spPr>
          <a:xfrm>
            <a:off x="2500174" y="2012581"/>
            <a:ext cx="8827468" cy="4063478"/>
          </a:xfrm>
        </p:spPr>
        <p:txBody>
          <a:bodyPr/>
          <a:lstStyle>
            <a:lvl1pPr marL="360363" indent="-360363">
              <a:lnSpc>
                <a:spcPct val="100000"/>
              </a:lnSpc>
              <a:spcBef>
                <a:spcPts val="800"/>
              </a:spcBef>
              <a:spcAft>
                <a:spcPts val="400"/>
              </a:spcAft>
              <a:buSzPct val="100000"/>
              <a:buFont typeface="Arial" panose="020B0604020202020204" pitchFamily="34" charset="0"/>
              <a:buChar char="•"/>
              <a:tabLst>
                <a:tab pos="373063" algn="l"/>
              </a:tabLst>
              <a:defRPr/>
            </a:lvl1pPr>
            <a:lvl2pPr marL="631825" indent="-271463">
              <a:lnSpc>
                <a:spcPct val="100000"/>
              </a:lnSpc>
              <a:spcBef>
                <a:spcPts val="800"/>
              </a:spcBef>
              <a:spcAft>
                <a:spcPts val="400"/>
              </a:spcAft>
              <a:buSzPct val="120000"/>
              <a:buFont typeface="Wingdings" panose="05000000000000000000" pitchFamily="2" charset="2"/>
              <a:buChar char="§"/>
              <a:defRPr/>
            </a:lvl2pPr>
            <a:lvl3pPr>
              <a:lnSpc>
                <a:spcPct val="100000"/>
              </a:lnSpc>
              <a:spcBef>
                <a:spcPts val="800"/>
              </a:spcBef>
              <a:spcAft>
                <a:spcPts val="400"/>
              </a:spcAft>
              <a:defRPr/>
            </a:lvl3pPr>
            <a:lvl4pPr>
              <a:lnSpc>
                <a:spcPct val="100000"/>
              </a:lnSpc>
              <a:spcBef>
                <a:spcPts val="800"/>
              </a:spcBef>
              <a:spcAft>
                <a:spcPts val="400"/>
              </a:spcAft>
              <a:defRPr/>
            </a:lvl4pPr>
            <a:lvl5pPr>
              <a:lnSpc>
                <a:spcPct val="100000"/>
              </a:lnSpc>
              <a:spcBef>
                <a:spcPts val="800"/>
              </a:spcBef>
              <a:spcAft>
                <a:spcPts val="400"/>
              </a:spcAft>
              <a:defRPr/>
            </a:lvl5pPr>
          </a:lstStyle>
          <a:p>
            <a:pPr lvl="0"/>
            <a:r>
              <a:rPr lang="en-US" dirty="0"/>
              <a:t>Click to edit bullet level 1 max 7 bullets</a:t>
            </a:r>
          </a:p>
          <a:p>
            <a:pPr lvl="0"/>
            <a:r>
              <a:rPr lang="en-US" dirty="0"/>
              <a:t>Click to edit bullet 2</a:t>
            </a:r>
          </a:p>
          <a:p>
            <a:pPr lvl="1"/>
            <a:r>
              <a:rPr lang="en-US" dirty="0"/>
              <a:t>Second level</a:t>
            </a:r>
          </a:p>
        </p:txBody>
      </p:sp>
    </p:spTree>
    <p:extLst>
      <p:ext uri="{BB962C8B-B14F-4D97-AF65-F5344CB8AC3E}">
        <p14:creationId xmlns:p14="http://schemas.microsoft.com/office/powerpoint/2010/main" val="163002458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1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52EC5-7B18-4100-80FA-4BE5E49FDE62}"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3ED3B-945E-4EB9-B616-A446F4DD031C}" type="slidenum">
              <a:rPr lang="en-GB" smtClean="0"/>
              <a:t>‹#›</a:t>
            </a:fld>
            <a:endParaRPr lang="en-GB"/>
          </a:p>
        </p:txBody>
      </p:sp>
    </p:spTree>
    <p:extLst>
      <p:ext uri="{BB962C8B-B14F-4D97-AF65-F5344CB8AC3E}">
        <p14:creationId xmlns:p14="http://schemas.microsoft.com/office/powerpoint/2010/main" val="74527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952EC5-7B18-4100-80FA-4BE5E49FDE62}"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3ED3B-945E-4EB9-B616-A446F4DD031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82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952EC5-7B18-4100-80FA-4BE5E49FDE62}" type="datetimeFigureOut">
              <a:rPr lang="en-GB" smtClean="0"/>
              <a:t>16/05/2025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3ED3B-945E-4EB9-B616-A446F4DD031C}" type="slidenum">
              <a:rPr lang="en-GB" smtClean="0"/>
              <a:t>‹#›</a:t>
            </a:fld>
            <a:endParaRPr lang="en-GB"/>
          </a:p>
        </p:txBody>
      </p:sp>
    </p:spTree>
    <p:extLst>
      <p:ext uri="{BB962C8B-B14F-4D97-AF65-F5344CB8AC3E}">
        <p14:creationId xmlns:p14="http://schemas.microsoft.com/office/powerpoint/2010/main" val="413795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952EC5-7B18-4100-80FA-4BE5E49FDE62}" type="datetimeFigureOut">
              <a:rPr lang="en-GB" smtClean="0"/>
              <a:t>16/05/2025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23ED3B-945E-4EB9-B616-A446F4DD031C}" type="slidenum">
              <a:rPr lang="en-GB" smtClean="0"/>
              <a:t>‹#›</a:t>
            </a:fld>
            <a:endParaRPr lang="en-GB"/>
          </a:p>
        </p:txBody>
      </p:sp>
    </p:spTree>
    <p:extLst>
      <p:ext uri="{BB962C8B-B14F-4D97-AF65-F5344CB8AC3E}">
        <p14:creationId xmlns:p14="http://schemas.microsoft.com/office/powerpoint/2010/main" val="255263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952EC5-7B18-4100-80FA-4BE5E49FDE62}" type="datetimeFigureOut">
              <a:rPr lang="en-GB" smtClean="0"/>
              <a:t>16/05/2025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23ED3B-945E-4EB9-B616-A446F4DD031C}" type="slidenum">
              <a:rPr lang="en-GB" smtClean="0"/>
              <a:t>‹#›</a:t>
            </a:fld>
            <a:endParaRPr lang="en-GB"/>
          </a:p>
        </p:txBody>
      </p:sp>
    </p:spTree>
    <p:extLst>
      <p:ext uri="{BB962C8B-B14F-4D97-AF65-F5344CB8AC3E}">
        <p14:creationId xmlns:p14="http://schemas.microsoft.com/office/powerpoint/2010/main" val="204738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8952EC5-7B18-4100-80FA-4BE5E49FDE62}" type="datetimeFigureOut">
              <a:rPr lang="en-GB" smtClean="0"/>
              <a:t>16/05/2025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DA23ED3B-945E-4EB9-B616-A446F4DD031C}" type="slidenum">
              <a:rPr lang="en-GB" smtClean="0"/>
              <a:t>‹#›</a:t>
            </a:fld>
            <a:endParaRPr lang="en-GB"/>
          </a:p>
        </p:txBody>
      </p:sp>
    </p:spTree>
    <p:extLst>
      <p:ext uri="{BB962C8B-B14F-4D97-AF65-F5344CB8AC3E}">
        <p14:creationId xmlns:p14="http://schemas.microsoft.com/office/powerpoint/2010/main" val="198154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8952EC5-7B18-4100-80FA-4BE5E49FDE62}" type="datetimeFigureOut">
              <a:rPr lang="en-GB" smtClean="0"/>
              <a:t>16/05/2025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23ED3B-945E-4EB9-B616-A446F4DD031C}" type="slidenum">
              <a:rPr lang="en-GB" smtClean="0"/>
              <a:t>‹#›</a:t>
            </a:fld>
            <a:endParaRPr lang="en-GB"/>
          </a:p>
        </p:txBody>
      </p:sp>
    </p:spTree>
    <p:extLst>
      <p:ext uri="{BB962C8B-B14F-4D97-AF65-F5344CB8AC3E}">
        <p14:creationId xmlns:p14="http://schemas.microsoft.com/office/powerpoint/2010/main" val="16219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952EC5-7B18-4100-80FA-4BE5E49FDE62}" type="datetimeFigureOut">
              <a:rPr lang="en-GB" smtClean="0"/>
              <a:t>16/05/2025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3ED3B-945E-4EB9-B616-A446F4DD031C}" type="slidenum">
              <a:rPr lang="en-GB" smtClean="0"/>
              <a:t>‹#›</a:t>
            </a:fld>
            <a:endParaRPr lang="en-GB"/>
          </a:p>
        </p:txBody>
      </p:sp>
    </p:spTree>
    <p:extLst>
      <p:ext uri="{BB962C8B-B14F-4D97-AF65-F5344CB8AC3E}">
        <p14:creationId xmlns:p14="http://schemas.microsoft.com/office/powerpoint/2010/main" val="315861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8952EC5-7B18-4100-80FA-4BE5E49FDE62}" type="datetimeFigureOut">
              <a:rPr lang="en-GB" smtClean="0"/>
              <a:t>16/05/2025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A23ED3B-945E-4EB9-B616-A446F4DD031C}"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00354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orb.edinburgh.gov.uk/learning-development/coaching-bank/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positiveintelligence.com/" TargetMode="Externa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9C05-DFED-664E-CD5A-C5AEDF502A94}"/>
              </a:ext>
            </a:extLst>
          </p:cNvPr>
          <p:cNvSpPr>
            <a:spLocks noGrp="1"/>
          </p:cNvSpPr>
          <p:nvPr>
            <p:ph type="ctrTitle"/>
          </p:nvPr>
        </p:nvSpPr>
        <p:spPr>
          <a:xfrm>
            <a:off x="194820" y="89648"/>
            <a:ext cx="11802359" cy="3566160"/>
          </a:xfrm>
        </p:spPr>
        <p:txBody>
          <a:bodyPr/>
          <a:lstStyle/>
          <a:p>
            <a:pPr algn="ct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3200" kern="100" dirty="0">
                <a:effectLst/>
                <a:latin typeface="Arial" panose="020B0604020202020204" pitchFamily="34" charset="0"/>
                <a:ea typeface="Calibri" panose="020F0502020204030204" pitchFamily="34" charset="0"/>
                <a:cs typeface="Arial" panose="020B0604020202020204" pitchFamily="34" charset="0"/>
              </a:rPr>
              <a:t>Lothian Care Academy </a:t>
            </a:r>
            <a:br>
              <a:rPr lang="en-GB" sz="3200" kern="100" dirty="0">
                <a:effectLst/>
                <a:latin typeface="Arial" panose="020B0604020202020204" pitchFamily="34" charset="0"/>
                <a:ea typeface="Calibri" panose="020F0502020204030204" pitchFamily="34" charset="0"/>
                <a:cs typeface="Arial" panose="020B0604020202020204" pitchFamily="34" charset="0"/>
              </a:rPr>
            </a:br>
            <a:br>
              <a:rPr lang="en-GB" sz="3200" kern="100" dirty="0">
                <a:effectLst/>
                <a:latin typeface="Arial" panose="020B0604020202020204" pitchFamily="34" charset="0"/>
                <a:ea typeface="Calibri" panose="020F0502020204030204" pitchFamily="34" charset="0"/>
                <a:cs typeface="Arial" panose="020B0604020202020204" pitchFamily="34" charset="0"/>
              </a:rPr>
            </a:br>
            <a:r>
              <a:rPr lang="en-GB" sz="3200" kern="100" dirty="0">
                <a:effectLst/>
                <a:latin typeface="Arial" panose="020B0604020202020204" pitchFamily="34" charset="0"/>
                <a:ea typeface="Calibri" panose="020F0502020204030204" pitchFamily="34" charset="0"/>
                <a:cs typeface="Arial" panose="020B0604020202020204" pitchFamily="34" charset="0"/>
              </a:rPr>
              <a:t>Communicating effectively – coaching and mentoring skills</a:t>
            </a:r>
            <a:br>
              <a:rPr lang="en-GB" sz="3200" kern="100" dirty="0">
                <a:effectLst/>
                <a:latin typeface="Arial" panose="020B0604020202020204" pitchFamily="34" charset="0"/>
                <a:ea typeface="Calibri" panose="020F050202020403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8E92574-9C69-AABA-2F42-CB7DA2128BEC}"/>
              </a:ext>
            </a:extLst>
          </p:cNvPr>
          <p:cNvSpPr>
            <a:spLocks noGrp="1"/>
          </p:cNvSpPr>
          <p:nvPr>
            <p:ph type="subTitle" idx="1"/>
          </p:nvPr>
        </p:nvSpPr>
        <p:spPr/>
        <p:txBody>
          <a:bodyPr/>
          <a:lstStyle/>
          <a:p>
            <a:r>
              <a:rPr lang="en-GB" dirty="0">
                <a:latin typeface="Arial" panose="020B0604020202020204" pitchFamily="34" charset="0"/>
                <a:cs typeface="Arial" panose="020B0604020202020204" pitchFamily="34" charset="0"/>
              </a:rPr>
              <a:t>JULIE KEMP, DON NAISMITH</a:t>
            </a:r>
          </a:p>
        </p:txBody>
      </p:sp>
    </p:spTree>
    <p:extLst>
      <p:ext uri="{BB962C8B-B14F-4D97-AF65-F5344CB8AC3E}">
        <p14:creationId xmlns:p14="http://schemas.microsoft.com/office/powerpoint/2010/main" val="418943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CC02-F739-0636-1BC7-486BB5A3FFC3}"/>
              </a:ext>
            </a:extLst>
          </p:cNvPr>
          <p:cNvSpPr>
            <a:spLocks noGrp="1"/>
          </p:cNvSpPr>
          <p:nvPr>
            <p:ph type="title"/>
          </p:nvPr>
        </p:nvSpPr>
        <p:spPr>
          <a:xfrm>
            <a:off x="1066800" y="0"/>
            <a:ext cx="10058400" cy="1450757"/>
          </a:xfrm>
        </p:spPr>
        <p:txBody>
          <a:bodyPr/>
          <a:lstStyle/>
          <a:p>
            <a:pPr algn="ctr"/>
            <a:r>
              <a:rPr lang="en-GB" b="1" dirty="0">
                <a:solidFill>
                  <a:srgbClr val="0070C0"/>
                </a:solidFill>
              </a:rPr>
              <a:t>Coaching principles </a:t>
            </a:r>
            <a:r>
              <a:rPr lang="en-GB" sz="1000" dirty="0"/>
              <a:t>CIPD 2005</a:t>
            </a:r>
          </a:p>
        </p:txBody>
      </p:sp>
      <p:sp>
        <p:nvSpPr>
          <p:cNvPr id="3" name="TextBox 2">
            <a:extLst>
              <a:ext uri="{FF2B5EF4-FFF2-40B4-BE49-F238E27FC236}">
                <a16:creationId xmlns:a16="http://schemas.microsoft.com/office/drawing/2014/main" id="{ACDCB34F-E17F-AE33-7456-BA5809C315CF}"/>
              </a:ext>
            </a:extLst>
          </p:cNvPr>
          <p:cNvSpPr txBox="1"/>
          <p:nvPr/>
        </p:nvSpPr>
        <p:spPr>
          <a:xfrm>
            <a:off x="168426" y="1975153"/>
            <a:ext cx="11855148" cy="4247317"/>
          </a:xfrm>
          <a:prstGeom prst="rect">
            <a:avLst/>
          </a:prstGeom>
          <a:noFill/>
        </p:spPr>
        <p:txBody>
          <a:bodyPr wrap="square" rtlCol="0">
            <a:spAutoFit/>
          </a:bodyPr>
          <a:lstStyle/>
          <a:p>
            <a:pPr algn="l">
              <a:buFont typeface="Arial" panose="020B0604020202020204" pitchFamily="34" charset="0"/>
              <a:buChar char="•"/>
            </a:pPr>
            <a:r>
              <a:rPr lang="en-GB" sz="2800" b="0" i="0" dirty="0">
                <a:solidFill>
                  <a:srgbClr val="FF0000"/>
                </a:solidFill>
                <a:effectLst/>
                <a:latin typeface="Museo"/>
              </a:rPr>
              <a:t>Non-directive</a:t>
            </a:r>
            <a:r>
              <a:rPr lang="en-GB" sz="2800" b="0" i="0" dirty="0">
                <a:solidFill>
                  <a:srgbClr val="202020"/>
                </a:solidFill>
                <a:effectLst/>
                <a:latin typeface="Museo"/>
              </a:rPr>
              <a:t> form of development </a:t>
            </a:r>
            <a:r>
              <a:rPr lang="en-GB" sz="2800" b="0" i="0" dirty="0">
                <a:solidFill>
                  <a:srgbClr val="FF0000"/>
                </a:solidFill>
                <a:effectLst/>
                <a:latin typeface="Museo"/>
              </a:rPr>
              <a:t>focusing on improving </a:t>
            </a:r>
            <a:r>
              <a:rPr lang="en-GB" sz="2800" b="0" i="0" dirty="0">
                <a:solidFill>
                  <a:srgbClr val="202020"/>
                </a:solidFill>
                <a:effectLst/>
                <a:latin typeface="Museo"/>
              </a:rPr>
              <a:t>performance and developing an individual.</a:t>
            </a:r>
          </a:p>
          <a:p>
            <a:pPr algn="l">
              <a:buFont typeface="Arial" panose="020B0604020202020204" pitchFamily="34" charset="0"/>
              <a:buChar char="•"/>
            </a:pPr>
            <a:endParaRPr lang="en-GB" sz="2800" b="0" i="0" dirty="0">
              <a:solidFill>
                <a:srgbClr val="202020"/>
              </a:solidFill>
              <a:effectLst/>
              <a:latin typeface="Museo"/>
            </a:endParaRPr>
          </a:p>
          <a:p>
            <a:pPr algn="l">
              <a:buFont typeface="Arial" panose="020B0604020202020204" pitchFamily="34" charset="0"/>
              <a:buChar char="•"/>
            </a:pPr>
            <a:r>
              <a:rPr lang="en-GB" sz="2800" b="0" i="0" dirty="0">
                <a:solidFill>
                  <a:srgbClr val="202020"/>
                </a:solidFill>
                <a:effectLst/>
                <a:latin typeface="Museo"/>
              </a:rPr>
              <a:t>Personal factors may be included </a:t>
            </a:r>
            <a:r>
              <a:rPr lang="en-GB" sz="2800" i="0" dirty="0">
                <a:solidFill>
                  <a:srgbClr val="FF0000"/>
                </a:solidFill>
                <a:effectLst/>
                <a:latin typeface="Museo"/>
              </a:rPr>
              <a:t>but the emphasis is on performance at work.</a:t>
            </a:r>
          </a:p>
          <a:p>
            <a:pPr algn="l">
              <a:buFont typeface="Arial" panose="020B0604020202020204" pitchFamily="34" charset="0"/>
              <a:buChar char="•"/>
            </a:pPr>
            <a:endParaRPr lang="en-GB" sz="2800" b="0" i="0" dirty="0">
              <a:solidFill>
                <a:srgbClr val="202020"/>
              </a:solidFill>
              <a:effectLst/>
              <a:latin typeface="Museo"/>
            </a:endParaRPr>
          </a:p>
          <a:p>
            <a:pPr algn="l">
              <a:buFont typeface="Arial" panose="020B0604020202020204" pitchFamily="34" charset="0"/>
              <a:buChar char="•"/>
            </a:pPr>
            <a:r>
              <a:rPr lang="en-GB" sz="2800" b="0" i="0" dirty="0">
                <a:solidFill>
                  <a:srgbClr val="202020"/>
                </a:solidFill>
                <a:effectLst/>
                <a:latin typeface="Museo"/>
              </a:rPr>
              <a:t>Coaching activities have both </a:t>
            </a:r>
            <a:r>
              <a:rPr lang="en-GB" sz="2800" b="0" i="0" dirty="0">
                <a:solidFill>
                  <a:srgbClr val="FF0000"/>
                </a:solidFill>
                <a:effectLst/>
                <a:latin typeface="Museo"/>
              </a:rPr>
              <a:t>organisational and individual goals</a:t>
            </a:r>
            <a:r>
              <a:rPr lang="en-GB" sz="2800" b="0" i="0" dirty="0">
                <a:solidFill>
                  <a:srgbClr val="202020"/>
                </a:solidFill>
                <a:effectLst/>
                <a:latin typeface="Museo"/>
              </a:rPr>
              <a:t>, for individuals to assess their strengths and development areas.</a:t>
            </a:r>
          </a:p>
          <a:p>
            <a:pPr algn="l">
              <a:buFont typeface="Arial" panose="020B0604020202020204" pitchFamily="34" charset="0"/>
              <a:buChar char="•"/>
            </a:pPr>
            <a:endParaRPr lang="en-GB" sz="2800" b="0" i="0" dirty="0">
              <a:solidFill>
                <a:srgbClr val="202020"/>
              </a:solidFill>
              <a:effectLst/>
              <a:latin typeface="Museo"/>
            </a:endParaRPr>
          </a:p>
          <a:p>
            <a:pPr algn="l">
              <a:buFont typeface="Arial" panose="020B0604020202020204" pitchFamily="34" charset="0"/>
              <a:buChar char="•"/>
            </a:pPr>
            <a:r>
              <a:rPr lang="en-GB" sz="2800" b="0" i="0" dirty="0">
                <a:solidFill>
                  <a:srgbClr val="202020"/>
                </a:solidFill>
                <a:effectLst/>
                <a:latin typeface="Museo"/>
              </a:rPr>
              <a:t>Is a </a:t>
            </a:r>
            <a:r>
              <a:rPr lang="en-GB" sz="2800" b="0" i="0" dirty="0">
                <a:solidFill>
                  <a:srgbClr val="FF0000"/>
                </a:solidFill>
                <a:effectLst/>
                <a:latin typeface="Museo"/>
              </a:rPr>
              <a:t>skilled activity</a:t>
            </a:r>
            <a:r>
              <a:rPr lang="en-GB" sz="2800" b="0" i="0" dirty="0">
                <a:solidFill>
                  <a:srgbClr val="202020"/>
                </a:solidFill>
                <a:effectLst/>
                <a:latin typeface="Museo"/>
              </a:rPr>
              <a:t>, which should be delivered by those trained in coaching skills.</a:t>
            </a:r>
          </a:p>
          <a:p>
            <a:endParaRPr lang="en-GB" dirty="0"/>
          </a:p>
        </p:txBody>
      </p:sp>
    </p:spTree>
    <p:extLst>
      <p:ext uri="{BB962C8B-B14F-4D97-AF65-F5344CB8AC3E}">
        <p14:creationId xmlns:p14="http://schemas.microsoft.com/office/powerpoint/2010/main" val="354290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6310-EE53-3134-FBE0-B2E76320E29B}"/>
              </a:ext>
            </a:extLst>
          </p:cNvPr>
          <p:cNvSpPr>
            <a:spLocks noGrp="1"/>
          </p:cNvSpPr>
          <p:nvPr>
            <p:ph type="title"/>
          </p:nvPr>
        </p:nvSpPr>
        <p:spPr/>
        <p:txBody>
          <a:bodyPr/>
          <a:lstStyle/>
          <a:p>
            <a:r>
              <a:rPr lang="en-GB" b="1" dirty="0">
                <a:solidFill>
                  <a:srgbClr val="0070C0"/>
                </a:solidFill>
              </a:rPr>
              <a:t>Formal coaching</a:t>
            </a:r>
          </a:p>
        </p:txBody>
      </p:sp>
      <p:sp>
        <p:nvSpPr>
          <p:cNvPr id="3" name="Content Placeholder 2">
            <a:extLst>
              <a:ext uri="{FF2B5EF4-FFF2-40B4-BE49-F238E27FC236}">
                <a16:creationId xmlns:a16="http://schemas.microsoft.com/office/drawing/2014/main" id="{DC92CAD7-43CB-4A28-AC3A-54D9B1CC922A}"/>
              </a:ext>
            </a:extLst>
          </p:cNvPr>
          <p:cNvSpPr>
            <a:spLocks noGrp="1"/>
          </p:cNvSpPr>
          <p:nvPr>
            <p:ph idx="1"/>
          </p:nvPr>
        </p:nvSpPr>
        <p:spPr>
          <a:xfrm>
            <a:off x="352563" y="1855161"/>
            <a:ext cx="9856666" cy="4023360"/>
          </a:xfrm>
        </p:spPr>
        <p:txBody>
          <a:bodyPr>
            <a:noAutofit/>
          </a:bodyPr>
          <a:lstStyle/>
          <a:p>
            <a:pPr algn="ctr"/>
            <a:r>
              <a:rPr lang="en-GB" sz="2800" dirty="0"/>
              <a:t>Focus on your specific goal</a:t>
            </a:r>
          </a:p>
          <a:p>
            <a:pPr algn="ctr"/>
            <a:r>
              <a:rPr lang="en-GB" sz="2800" dirty="0"/>
              <a:t>Agree actions and timescales</a:t>
            </a:r>
          </a:p>
          <a:p>
            <a:pPr algn="ctr"/>
            <a:r>
              <a:rPr lang="en-GB" sz="2800" dirty="0"/>
              <a:t>Regular meetings to:</a:t>
            </a:r>
          </a:p>
          <a:p>
            <a:pPr algn="ctr"/>
            <a:r>
              <a:rPr lang="en-GB" sz="2800" dirty="0"/>
              <a:t>Review progress</a:t>
            </a:r>
          </a:p>
          <a:p>
            <a:pPr algn="ctr"/>
            <a:r>
              <a:rPr lang="en-GB" sz="2800" dirty="0"/>
              <a:t>Reflect on impacts</a:t>
            </a:r>
          </a:p>
          <a:p>
            <a:pPr algn="ctr"/>
            <a:r>
              <a:rPr lang="en-GB" sz="2800" dirty="0"/>
              <a:t>Tease out learning</a:t>
            </a:r>
          </a:p>
          <a:p>
            <a:pPr algn="ctr"/>
            <a:r>
              <a:rPr lang="en-GB" sz="2800" dirty="0"/>
              <a:t>Acknowledge, celebrate, challenge</a:t>
            </a:r>
          </a:p>
          <a:p>
            <a:pPr algn="ctr"/>
            <a:r>
              <a:rPr lang="en-GB" sz="2800" dirty="0"/>
              <a:t>** Relationship between coach and </a:t>
            </a:r>
            <a:r>
              <a:rPr lang="en-GB" sz="2800" dirty="0" err="1"/>
              <a:t>coachee</a:t>
            </a:r>
            <a:r>
              <a:rPr lang="en-GB" sz="2800" dirty="0"/>
              <a:t> is key</a:t>
            </a:r>
          </a:p>
        </p:txBody>
      </p:sp>
      <p:sp>
        <p:nvSpPr>
          <p:cNvPr id="4" name="Oval 3">
            <a:extLst>
              <a:ext uri="{FF2B5EF4-FFF2-40B4-BE49-F238E27FC236}">
                <a16:creationId xmlns:a16="http://schemas.microsoft.com/office/drawing/2014/main" id="{87D13EF9-ABD4-1B77-1B2B-CB5B107ED548}"/>
              </a:ext>
            </a:extLst>
          </p:cNvPr>
          <p:cNvSpPr/>
          <p:nvPr/>
        </p:nvSpPr>
        <p:spPr>
          <a:xfrm>
            <a:off x="9285402" y="2733773"/>
            <a:ext cx="2554035" cy="2535811"/>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Aharoni" panose="02010803020104030203" pitchFamily="2" charset="-79"/>
                <a:cs typeface="Aharoni" panose="02010803020104030203" pitchFamily="2" charset="-79"/>
                <a:hlinkClick r:id="rId2">
                  <a:extLst>
                    <a:ext uri="{A12FA001-AC4F-418D-AE19-62706E023703}">
                      <ahyp:hlinkClr xmlns:ahyp="http://schemas.microsoft.com/office/drawing/2018/hyperlinkcolor" val="tx"/>
                    </a:ext>
                  </a:extLst>
                </a:hlinkClick>
              </a:rPr>
              <a:t>Explore our formal coaching</a:t>
            </a:r>
            <a:endParaRPr lang="en-GB" sz="2800"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9071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rmal v. Informal Coaching">
            <a:extLst>
              <a:ext uri="{FF2B5EF4-FFF2-40B4-BE49-F238E27FC236}">
                <a16:creationId xmlns:a16="http://schemas.microsoft.com/office/drawing/2014/main" id="{F0F9D49A-08FE-96C4-1559-D8C2A113B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36" y="1036948"/>
            <a:ext cx="12580071" cy="419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83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2EB0-D598-A0E3-260D-638208D45644}"/>
              </a:ext>
            </a:extLst>
          </p:cNvPr>
          <p:cNvSpPr>
            <a:spLocks noGrp="1"/>
          </p:cNvSpPr>
          <p:nvPr>
            <p:ph type="title"/>
          </p:nvPr>
        </p:nvSpPr>
        <p:spPr>
          <a:xfrm>
            <a:off x="1066800" y="0"/>
            <a:ext cx="10058400" cy="1450757"/>
          </a:xfrm>
        </p:spPr>
        <p:txBody>
          <a:bodyPr/>
          <a:lstStyle/>
          <a:p>
            <a:pPr algn="ctr"/>
            <a:r>
              <a:rPr lang="en-GB" b="1" dirty="0">
                <a:solidFill>
                  <a:srgbClr val="0070C0"/>
                </a:solidFill>
              </a:rPr>
              <a:t>Key coaching skills</a:t>
            </a:r>
          </a:p>
        </p:txBody>
      </p:sp>
      <p:sp>
        <p:nvSpPr>
          <p:cNvPr id="3" name="Rectangle 3">
            <a:extLst>
              <a:ext uri="{FF2B5EF4-FFF2-40B4-BE49-F238E27FC236}">
                <a16:creationId xmlns:a16="http://schemas.microsoft.com/office/drawing/2014/main" id="{8E078E26-6A8B-6BB6-2DDF-50E95265A655}"/>
              </a:ext>
            </a:extLst>
          </p:cNvPr>
          <p:cNvSpPr txBox="1">
            <a:spLocks noChangeArrowheads="1"/>
          </p:cNvSpPr>
          <p:nvPr/>
        </p:nvSpPr>
        <p:spPr>
          <a:xfrm>
            <a:off x="684213" y="1989138"/>
            <a:ext cx="4773907" cy="352742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GB" sz="3600" dirty="0"/>
              <a:t>Focused</a:t>
            </a:r>
          </a:p>
          <a:p>
            <a:pPr algn="ctr"/>
            <a:r>
              <a:rPr lang="en-GB" sz="3600" dirty="0"/>
              <a:t>Listen, reflect back</a:t>
            </a:r>
          </a:p>
          <a:p>
            <a:pPr algn="ctr"/>
            <a:r>
              <a:rPr lang="en-GB" sz="3600" dirty="0"/>
              <a:t>Question, silence</a:t>
            </a:r>
          </a:p>
          <a:p>
            <a:pPr algn="ctr"/>
            <a:r>
              <a:rPr lang="en-GB" sz="3600" dirty="0"/>
              <a:t>Notice, challenge</a:t>
            </a:r>
          </a:p>
          <a:p>
            <a:pPr algn="ctr"/>
            <a:r>
              <a:rPr lang="en-GB" sz="3600" dirty="0"/>
              <a:t>Problem-solve</a:t>
            </a:r>
          </a:p>
          <a:p>
            <a:endParaRPr lang="en-GB" sz="2400" dirty="0"/>
          </a:p>
          <a:p>
            <a:endParaRPr lang="en-GB" sz="2400" dirty="0"/>
          </a:p>
          <a:p>
            <a:pPr>
              <a:buFont typeface="Calibri" panose="020F0502020204030204" pitchFamily="34" charset="0"/>
              <a:buNone/>
            </a:pPr>
            <a:endParaRPr lang="en-GB" sz="2400" dirty="0"/>
          </a:p>
          <a:p>
            <a:endParaRPr lang="en-GB" sz="2400" dirty="0"/>
          </a:p>
        </p:txBody>
      </p:sp>
      <p:sp>
        <p:nvSpPr>
          <p:cNvPr id="4" name="Rectangle 3">
            <a:extLst>
              <a:ext uri="{FF2B5EF4-FFF2-40B4-BE49-F238E27FC236}">
                <a16:creationId xmlns:a16="http://schemas.microsoft.com/office/drawing/2014/main" id="{33A1F33A-535E-2BEA-73BB-E3E0D79A3F23}"/>
              </a:ext>
            </a:extLst>
          </p:cNvPr>
          <p:cNvSpPr txBox="1">
            <a:spLocks noChangeArrowheads="1"/>
          </p:cNvSpPr>
          <p:nvPr/>
        </p:nvSpPr>
        <p:spPr>
          <a:xfrm>
            <a:off x="6733882" y="1989138"/>
            <a:ext cx="4773907" cy="352742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GB" sz="3600" dirty="0"/>
              <a:t>Energies</a:t>
            </a:r>
          </a:p>
          <a:p>
            <a:pPr algn="ctr"/>
            <a:r>
              <a:rPr lang="en-GB" sz="3600" dirty="0"/>
              <a:t>Relationship</a:t>
            </a:r>
          </a:p>
          <a:p>
            <a:pPr algn="ctr"/>
            <a:r>
              <a:rPr lang="en-GB" sz="3600" dirty="0"/>
              <a:t>Feedback</a:t>
            </a:r>
          </a:p>
          <a:p>
            <a:pPr algn="ctr"/>
            <a:r>
              <a:rPr lang="en-GB" sz="3600" dirty="0">
                <a:solidFill>
                  <a:srgbClr val="0070C0"/>
                </a:solidFill>
              </a:rPr>
              <a:t>Respect</a:t>
            </a:r>
          </a:p>
          <a:p>
            <a:pPr algn="ctr"/>
            <a:r>
              <a:rPr lang="en-GB" sz="3600" dirty="0">
                <a:solidFill>
                  <a:srgbClr val="0070C0"/>
                </a:solidFill>
              </a:rPr>
              <a:t>Integrity</a:t>
            </a:r>
          </a:p>
          <a:p>
            <a:pPr algn="ctr"/>
            <a:r>
              <a:rPr lang="en-GB" sz="3600" dirty="0">
                <a:solidFill>
                  <a:srgbClr val="0070C0"/>
                </a:solidFill>
              </a:rPr>
              <a:t>Flexibility</a:t>
            </a:r>
          </a:p>
          <a:p>
            <a:endParaRPr lang="en-GB" sz="2400" dirty="0">
              <a:solidFill>
                <a:srgbClr val="0070C0"/>
              </a:solidFill>
            </a:endParaRPr>
          </a:p>
          <a:p>
            <a:pPr>
              <a:buFont typeface="Calibri" panose="020F0502020204030204" pitchFamily="34" charset="0"/>
              <a:buNone/>
            </a:pPr>
            <a:endParaRPr lang="en-GB" sz="2400" dirty="0"/>
          </a:p>
          <a:p>
            <a:endParaRPr lang="en-GB" sz="2400" dirty="0"/>
          </a:p>
          <a:p>
            <a:endParaRPr lang="en-GB" sz="2400" dirty="0"/>
          </a:p>
        </p:txBody>
      </p:sp>
    </p:spTree>
    <p:extLst>
      <p:ext uri="{BB962C8B-B14F-4D97-AF65-F5344CB8AC3E}">
        <p14:creationId xmlns:p14="http://schemas.microsoft.com/office/powerpoint/2010/main" val="419660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88C3-9B26-EBF2-D0D9-4DCD03A97741}"/>
              </a:ext>
            </a:extLst>
          </p:cNvPr>
          <p:cNvSpPr>
            <a:spLocks noGrp="1"/>
          </p:cNvSpPr>
          <p:nvPr>
            <p:ph type="title"/>
          </p:nvPr>
        </p:nvSpPr>
        <p:spPr>
          <a:xfrm>
            <a:off x="2593808" y="-125560"/>
            <a:ext cx="8607591" cy="1223433"/>
          </a:xfrm>
        </p:spPr>
        <p:txBody>
          <a:bodyPr>
            <a:normAutofit/>
          </a:bodyPr>
          <a:lstStyle/>
          <a:p>
            <a:r>
              <a:rPr lang="en-GB" sz="4000" dirty="0">
                <a:latin typeface="Arial" panose="020B0604020202020204" pitchFamily="34" charset="0"/>
                <a:cs typeface="Arial" panose="020B0604020202020204" pitchFamily="34" charset="0"/>
              </a:rPr>
              <a:t> The 5 sage Powers  </a:t>
            </a:r>
            <a:r>
              <a:rPr lang="en-GB" sz="1400" dirty="0">
                <a:latin typeface="Arial" panose="020B0604020202020204" pitchFamily="34" charset="0"/>
                <a:cs typeface="Arial" panose="020B0604020202020204" pitchFamily="34" charset="0"/>
                <a:hlinkClick r:id="rId3"/>
              </a:rPr>
              <a:t>Positive Intelligence</a:t>
            </a:r>
            <a:endParaRPr lang="en-GB" sz="14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DB3299E-EB0D-811B-52F6-AE711A39FB38}"/>
              </a:ext>
            </a:extLst>
          </p:cNvPr>
          <p:cNvSpPr txBox="1"/>
          <p:nvPr/>
        </p:nvSpPr>
        <p:spPr>
          <a:xfrm>
            <a:off x="7615191" y="6302101"/>
            <a:ext cx="1279517" cy="461665"/>
          </a:xfrm>
          <a:prstGeom prst="rect">
            <a:avLst/>
          </a:prstGeom>
          <a:noFill/>
        </p:spPr>
        <p:txBody>
          <a:bodyPr wrap="none" rtlCol="0">
            <a:spAutoFit/>
          </a:bodyPr>
          <a:lstStyle/>
          <a:p>
            <a:r>
              <a:rPr lang="en-GB" sz="2400" dirty="0">
                <a:solidFill>
                  <a:schemeClr val="tx1">
                    <a:lumMod val="50000"/>
                  </a:schemeClr>
                </a:solidFill>
                <a:latin typeface="Arial" panose="020B0604020202020204" pitchFamily="34" charset="0"/>
                <a:cs typeface="Arial" panose="020B0604020202020204" pitchFamily="34" charset="0"/>
              </a:rPr>
              <a:t>Activate</a:t>
            </a:r>
          </a:p>
        </p:txBody>
      </p:sp>
      <p:sp>
        <p:nvSpPr>
          <p:cNvPr id="24" name="TextBox 23">
            <a:extLst>
              <a:ext uri="{FF2B5EF4-FFF2-40B4-BE49-F238E27FC236}">
                <a16:creationId xmlns:a16="http://schemas.microsoft.com/office/drawing/2014/main" id="{CA2B5C8A-7E31-15FF-08B6-0FCABBA01125}"/>
              </a:ext>
            </a:extLst>
          </p:cNvPr>
          <p:cNvSpPr txBox="1"/>
          <p:nvPr/>
        </p:nvSpPr>
        <p:spPr>
          <a:xfrm>
            <a:off x="9276093" y="3914552"/>
            <a:ext cx="1366080" cy="461665"/>
          </a:xfrm>
          <a:prstGeom prst="rect">
            <a:avLst/>
          </a:prstGeom>
          <a:noFill/>
        </p:spPr>
        <p:txBody>
          <a:bodyPr wrap="none" rtlCol="0">
            <a:spAutoFit/>
          </a:bodyPr>
          <a:lstStyle/>
          <a:p>
            <a:r>
              <a:rPr lang="en-GB" sz="2400" dirty="0">
                <a:solidFill>
                  <a:schemeClr val="tx1">
                    <a:lumMod val="50000"/>
                  </a:schemeClr>
                </a:solidFill>
                <a:latin typeface="Arial" panose="020B0604020202020204" pitchFamily="34" charset="0"/>
                <a:cs typeface="Arial" panose="020B0604020202020204" pitchFamily="34" charset="0"/>
              </a:rPr>
              <a:t>Innovate</a:t>
            </a:r>
          </a:p>
        </p:txBody>
      </p:sp>
      <p:sp>
        <p:nvSpPr>
          <p:cNvPr id="26" name="TextBox 25">
            <a:extLst>
              <a:ext uri="{FF2B5EF4-FFF2-40B4-BE49-F238E27FC236}">
                <a16:creationId xmlns:a16="http://schemas.microsoft.com/office/drawing/2014/main" id="{69D842CE-FCBC-3B7D-1AB2-9627622F9082}"/>
              </a:ext>
            </a:extLst>
          </p:cNvPr>
          <p:cNvSpPr txBox="1"/>
          <p:nvPr/>
        </p:nvSpPr>
        <p:spPr>
          <a:xfrm>
            <a:off x="2516611" y="4014640"/>
            <a:ext cx="1640193" cy="461665"/>
          </a:xfrm>
          <a:prstGeom prst="rect">
            <a:avLst/>
          </a:prstGeom>
          <a:noFill/>
        </p:spPr>
        <p:txBody>
          <a:bodyPr wrap="none" rtlCol="0">
            <a:spAutoFit/>
          </a:bodyPr>
          <a:lstStyle/>
          <a:p>
            <a:r>
              <a:rPr lang="en-GB" sz="2400" dirty="0">
                <a:solidFill>
                  <a:schemeClr val="tx1">
                    <a:lumMod val="50000"/>
                  </a:schemeClr>
                </a:solidFill>
                <a:latin typeface="Arial" panose="020B0604020202020204" pitchFamily="34" charset="0"/>
                <a:cs typeface="Arial" panose="020B0604020202020204" pitchFamily="34" charset="0"/>
              </a:rPr>
              <a:t>Empathize</a:t>
            </a:r>
          </a:p>
        </p:txBody>
      </p:sp>
      <p:sp>
        <p:nvSpPr>
          <p:cNvPr id="27" name="TextBox 26">
            <a:extLst>
              <a:ext uri="{FF2B5EF4-FFF2-40B4-BE49-F238E27FC236}">
                <a16:creationId xmlns:a16="http://schemas.microsoft.com/office/drawing/2014/main" id="{3F5CC4E1-B23B-66B0-B451-6FE5F51189CE}"/>
              </a:ext>
            </a:extLst>
          </p:cNvPr>
          <p:cNvSpPr txBox="1"/>
          <p:nvPr/>
        </p:nvSpPr>
        <p:spPr>
          <a:xfrm>
            <a:off x="5665140" y="3964596"/>
            <a:ext cx="1229824" cy="461665"/>
          </a:xfrm>
          <a:prstGeom prst="rect">
            <a:avLst/>
          </a:prstGeom>
          <a:noFill/>
        </p:spPr>
        <p:txBody>
          <a:bodyPr wrap="none" rtlCol="0">
            <a:spAutoFit/>
          </a:bodyPr>
          <a:lstStyle/>
          <a:p>
            <a:r>
              <a:rPr lang="en-GB" sz="2400" dirty="0">
                <a:solidFill>
                  <a:schemeClr val="tx1">
                    <a:lumMod val="50000"/>
                  </a:schemeClr>
                </a:solidFill>
                <a:latin typeface="Arial" panose="020B0604020202020204" pitchFamily="34" charset="0"/>
                <a:cs typeface="Arial" panose="020B0604020202020204" pitchFamily="34" charset="0"/>
              </a:rPr>
              <a:t>Explore</a:t>
            </a:r>
          </a:p>
        </p:txBody>
      </p:sp>
      <p:sp>
        <p:nvSpPr>
          <p:cNvPr id="25" name="TextBox 24">
            <a:extLst>
              <a:ext uri="{FF2B5EF4-FFF2-40B4-BE49-F238E27FC236}">
                <a16:creationId xmlns:a16="http://schemas.microsoft.com/office/drawing/2014/main" id="{42ECC058-A642-2A88-375D-AA05DD0244DF}"/>
              </a:ext>
            </a:extLst>
          </p:cNvPr>
          <p:cNvSpPr txBox="1"/>
          <p:nvPr/>
        </p:nvSpPr>
        <p:spPr>
          <a:xfrm>
            <a:off x="4156804" y="6302102"/>
            <a:ext cx="1401346" cy="461665"/>
          </a:xfrm>
          <a:prstGeom prst="rect">
            <a:avLst/>
          </a:prstGeom>
          <a:noFill/>
        </p:spPr>
        <p:txBody>
          <a:bodyPr wrap="none" rtlCol="0">
            <a:spAutoFit/>
          </a:bodyPr>
          <a:lstStyle/>
          <a:p>
            <a:r>
              <a:rPr lang="en-GB" sz="2400" dirty="0">
                <a:solidFill>
                  <a:schemeClr val="tx1">
                    <a:lumMod val="50000"/>
                  </a:schemeClr>
                </a:solidFill>
                <a:latin typeface="Arial" panose="020B0604020202020204" pitchFamily="34" charset="0"/>
                <a:cs typeface="Arial" panose="020B0604020202020204" pitchFamily="34" charset="0"/>
              </a:rPr>
              <a:t>Navigate</a:t>
            </a:r>
          </a:p>
        </p:txBody>
      </p:sp>
      <p:pic>
        <p:nvPicPr>
          <p:cNvPr id="31" name="Picture 30">
            <a:extLst>
              <a:ext uri="{FF2B5EF4-FFF2-40B4-BE49-F238E27FC236}">
                <a16:creationId xmlns:a16="http://schemas.microsoft.com/office/drawing/2014/main" id="{730EAE59-BE0A-C756-A95F-C39919F9F393}"/>
              </a:ext>
              <a:ext uri="{C183D7F6-B498-43B3-948B-1728B52AA6E4}">
                <adec:decorative xmlns:adec="http://schemas.microsoft.com/office/drawing/2017/decorative" val="1"/>
              </a:ext>
            </a:extLst>
          </p:cNvPr>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l="5459" t="95" r="5530" b="1"/>
          <a:stretch/>
        </p:blipFill>
        <p:spPr>
          <a:xfrm>
            <a:off x="3564896" y="4376217"/>
            <a:ext cx="2418583" cy="2192974"/>
          </a:xfrm>
          <a:prstGeom prst="rect">
            <a:avLst/>
          </a:prstGeom>
        </p:spPr>
      </p:pic>
      <p:pic>
        <p:nvPicPr>
          <p:cNvPr id="2049" name="Picture 2048">
            <a:extLst>
              <a:ext uri="{FF2B5EF4-FFF2-40B4-BE49-F238E27FC236}">
                <a16:creationId xmlns:a16="http://schemas.microsoft.com/office/drawing/2014/main" id="{FB8072F5-0834-7259-7807-A431BABA1B4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8553" y="1921755"/>
            <a:ext cx="2741218" cy="2192974"/>
          </a:xfrm>
          <a:prstGeom prst="rect">
            <a:avLst/>
          </a:prstGeom>
        </p:spPr>
      </p:pic>
      <p:pic>
        <p:nvPicPr>
          <p:cNvPr id="2051" name="Picture 2050">
            <a:extLst>
              <a:ext uri="{FF2B5EF4-FFF2-40B4-BE49-F238E27FC236}">
                <a16:creationId xmlns:a16="http://schemas.microsoft.com/office/drawing/2014/main" id="{A40214E3-3DEE-0314-8A25-A0FAFDEE345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0902" y="1921755"/>
            <a:ext cx="2106740" cy="1896169"/>
          </a:xfrm>
          <a:prstGeom prst="rect">
            <a:avLst/>
          </a:prstGeom>
        </p:spPr>
      </p:pic>
      <p:pic>
        <p:nvPicPr>
          <p:cNvPr id="2053" name="Picture 2052">
            <a:extLst>
              <a:ext uri="{FF2B5EF4-FFF2-40B4-BE49-F238E27FC236}">
                <a16:creationId xmlns:a16="http://schemas.microsoft.com/office/drawing/2014/main" id="{81D8939C-3370-46CF-65BB-A572393D8D57}"/>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8060" t="47855" r="49584" b="8281"/>
          <a:stretch/>
        </p:blipFill>
        <p:spPr>
          <a:xfrm>
            <a:off x="7013673" y="4135261"/>
            <a:ext cx="2112195" cy="2187373"/>
          </a:xfrm>
          <a:prstGeom prst="rect">
            <a:avLst/>
          </a:prstGeom>
        </p:spPr>
      </p:pic>
      <p:pic>
        <p:nvPicPr>
          <p:cNvPr id="2055" name="Picture 2054">
            <a:extLst>
              <a:ext uri="{FF2B5EF4-FFF2-40B4-BE49-F238E27FC236}">
                <a16:creationId xmlns:a16="http://schemas.microsoft.com/office/drawing/2014/main" id="{E76D5081-3994-8522-AA6C-B05041D331FB}"/>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57317" t="51075" r="7568" b="8118"/>
          <a:stretch/>
        </p:blipFill>
        <p:spPr>
          <a:xfrm>
            <a:off x="2599902" y="2232127"/>
            <a:ext cx="1522329" cy="1769045"/>
          </a:xfrm>
          <a:prstGeom prst="rect">
            <a:avLst/>
          </a:prstGeom>
        </p:spPr>
      </p:pic>
      <p:pic>
        <p:nvPicPr>
          <p:cNvPr id="2057" name="Graphic 2056">
            <a:extLst>
              <a:ext uri="{FF2B5EF4-FFF2-40B4-BE49-F238E27FC236}">
                <a16:creationId xmlns:a16="http://schemas.microsoft.com/office/drawing/2014/main" id="{820850F1-3817-21B8-38F8-BE4FC74613E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5625" y="412281"/>
            <a:ext cx="2547148" cy="2547148"/>
          </a:xfrm>
          <a:prstGeom prst="rect">
            <a:avLst/>
          </a:prstGeom>
        </p:spPr>
      </p:pic>
    </p:spTree>
    <p:extLst>
      <p:ext uri="{BB962C8B-B14F-4D97-AF65-F5344CB8AC3E}">
        <p14:creationId xmlns:p14="http://schemas.microsoft.com/office/powerpoint/2010/main" val="336468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2441A4D-9046-9731-DDB3-15246B142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835" y="949210"/>
            <a:ext cx="7143512" cy="406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821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assive listening">
            <a:extLst>
              <a:ext uri="{FF2B5EF4-FFF2-40B4-BE49-F238E27FC236}">
                <a16:creationId xmlns:a16="http://schemas.microsoft.com/office/drawing/2014/main" id="{295A68EE-B3EE-C1BB-2E86-0D29A52F9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109" y="1389060"/>
            <a:ext cx="6733782" cy="407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118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3422-F7DE-7408-9575-822F4460409E}"/>
              </a:ext>
            </a:extLst>
          </p:cNvPr>
          <p:cNvSpPr>
            <a:spLocks noGrp="1"/>
          </p:cNvSpPr>
          <p:nvPr>
            <p:ph type="title"/>
          </p:nvPr>
        </p:nvSpPr>
        <p:spPr/>
        <p:txBody>
          <a:bodyPr/>
          <a:lstStyle/>
          <a:p>
            <a:r>
              <a:rPr lang="en-GB" b="1" dirty="0">
                <a:solidFill>
                  <a:srgbClr val="0070C0"/>
                </a:solidFill>
              </a:rPr>
              <a:t>Not in the zone…</a:t>
            </a:r>
          </a:p>
        </p:txBody>
      </p:sp>
      <p:sp>
        <p:nvSpPr>
          <p:cNvPr id="3" name="Content Placeholder 2">
            <a:extLst>
              <a:ext uri="{FF2B5EF4-FFF2-40B4-BE49-F238E27FC236}">
                <a16:creationId xmlns:a16="http://schemas.microsoft.com/office/drawing/2014/main" id="{4235298C-310D-929B-B034-700A73DED02D}"/>
              </a:ext>
            </a:extLst>
          </p:cNvPr>
          <p:cNvSpPr>
            <a:spLocks noGrp="1"/>
          </p:cNvSpPr>
          <p:nvPr>
            <p:ph idx="1"/>
          </p:nvPr>
        </p:nvSpPr>
        <p:spPr/>
        <p:txBody>
          <a:bodyPr>
            <a:normAutofit fontScale="92500" lnSpcReduction="10000"/>
          </a:bodyPr>
          <a:lstStyle/>
          <a:p>
            <a:r>
              <a:rPr lang="en-GB" sz="3600" i="1" dirty="0"/>
              <a:t>Why won’t they listen?</a:t>
            </a:r>
          </a:p>
          <a:p>
            <a:endParaRPr lang="en-GB" sz="3600" i="1" dirty="0"/>
          </a:p>
          <a:p>
            <a:pPr algn="ctr"/>
            <a:r>
              <a:rPr lang="en-GB" sz="3600" i="1" dirty="0"/>
              <a:t>How can they not get it?</a:t>
            </a:r>
          </a:p>
          <a:p>
            <a:endParaRPr lang="en-GB" sz="3600" i="1" dirty="0"/>
          </a:p>
          <a:p>
            <a:pPr algn="r"/>
            <a:r>
              <a:rPr lang="en-GB" sz="3600" i="1" dirty="0"/>
              <a:t>Are they actually trying to annoy me?</a:t>
            </a:r>
          </a:p>
          <a:p>
            <a:endParaRPr lang="en-GB" sz="3600" i="1" dirty="0"/>
          </a:p>
          <a:p>
            <a:r>
              <a:rPr lang="en-GB" sz="3600" i="1" dirty="0"/>
              <a:t>I could so do without this?</a:t>
            </a:r>
          </a:p>
          <a:p>
            <a:endParaRPr lang="en-GB" dirty="0"/>
          </a:p>
        </p:txBody>
      </p:sp>
    </p:spTree>
    <p:extLst>
      <p:ext uri="{BB962C8B-B14F-4D97-AF65-F5344CB8AC3E}">
        <p14:creationId xmlns:p14="http://schemas.microsoft.com/office/powerpoint/2010/main" val="1225855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0A0F677-032E-2785-26FE-7AB49B82AE8E}"/>
              </a:ext>
            </a:extLst>
          </p:cNvPr>
          <p:cNvSpPr/>
          <p:nvPr/>
        </p:nvSpPr>
        <p:spPr>
          <a:xfrm>
            <a:off x="1970202" y="1150070"/>
            <a:ext cx="1508289" cy="15082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I’m not at my best</a:t>
            </a:r>
          </a:p>
        </p:txBody>
      </p:sp>
      <p:sp>
        <p:nvSpPr>
          <p:cNvPr id="3" name="Oval 2">
            <a:extLst>
              <a:ext uri="{FF2B5EF4-FFF2-40B4-BE49-F238E27FC236}">
                <a16:creationId xmlns:a16="http://schemas.microsoft.com/office/drawing/2014/main" id="{19302A62-622B-253E-8943-389FF620AF29}"/>
              </a:ext>
            </a:extLst>
          </p:cNvPr>
          <p:cNvSpPr/>
          <p:nvPr/>
        </p:nvSpPr>
        <p:spPr>
          <a:xfrm>
            <a:off x="5073192" y="1150070"/>
            <a:ext cx="2132030" cy="10463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Emotions</a:t>
            </a:r>
          </a:p>
        </p:txBody>
      </p:sp>
      <p:sp>
        <p:nvSpPr>
          <p:cNvPr id="4" name="Oval 3">
            <a:extLst>
              <a:ext uri="{FF2B5EF4-FFF2-40B4-BE49-F238E27FC236}">
                <a16:creationId xmlns:a16="http://schemas.microsoft.com/office/drawing/2014/main" id="{E579A363-AC8F-234F-11EC-A6AEC97B4EC9}"/>
              </a:ext>
            </a:extLst>
          </p:cNvPr>
          <p:cNvSpPr/>
          <p:nvPr/>
        </p:nvSpPr>
        <p:spPr>
          <a:xfrm>
            <a:off x="3478490" y="2952161"/>
            <a:ext cx="1508289" cy="15082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Game playing</a:t>
            </a:r>
          </a:p>
        </p:txBody>
      </p:sp>
      <p:sp>
        <p:nvSpPr>
          <p:cNvPr id="5" name="Oval 4">
            <a:extLst>
              <a:ext uri="{FF2B5EF4-FFF2-40B4-BE49-F238E27FC236}">
                <a16:creationId xmlns:a16="http://schemas.microsoft.com/office/drawing/2014/main" id="{F7EF3374-8C8A-7B93-3FE5-74BBA34CAC57}"/>
              </a:ext>
            </a:extLst>
          </p:cNvPr>
          <p:cNvSpPr/>
          <p:nvPr/>
        </p:nvSpPr>
        <p:spPr>
          <a:xfrm>
            <a:off x="6451077" y="4199641"/>
            <a:ext cx="1508289" cy="15082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Judging</a:t>
            </a:r>
          </a:p>
        </p:txBody>
      </p:sp>
      <p:sp>
        <p:nvSpPr>
          <p:cNvPr id="6" name="Oval 5">
            <a:extLst>
              <a:ext uri="{FF2B5EF4-FFF2-40B4-BE49-F238E27FC236}">
                <a16:creationId xmlns:a16="http://schemas.microsoft.com/office/drawing/2014/main" id="{E2B47C27-AA85-32A5-8BC6-9DBF4ACE4C3A}"/>
              </a:ext>
            </a:extLst>
          </p:cNvPr>
          <p:cNvSpPr/>
          <p:nvPr/>
        </p:nvSpPr>
        <p:spPr>
          <a:xfrm>
            <a:off x="8457415" y="925398"/>
            <a:ext cx="1508289" cy="15082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They’re not receptive</a:t>
            </a:r>
          </a:p>
        </p:txBody>
      </p:sp>
      <p:sp>
        <p:nvSpPr>
          <p:cNvPr id="7" name="Oval 6">
            <a:extLst>
              <a:ext uri="{FF2B5EF4-FFF2-40B4-BE49-F238E27FC236}">
                <a16:creationId xmlns:a16="http://schemas.microsoft.com/office/drawing/2014/main" id="{0CD68EF3-2DF5-5977-6BB5-8107CD2F1823}"/>
              </a:ext>
            </a:extLst>
          </p:cNvPr>
          <p:cNvSpPr/>
          <p:nvPr/>
        </p:nvSpPr>
        <p:spPr>
          <a:xfrm>
            <a:off x="9211559" y="3178404"/>
            <a:ext cx="1841367" cy="15082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Our relationship</a:t>
            </a:r>
          </a:p>
        </p:txBody>
      </p:sp>
    </p:spTree>
    <p:extLst>
      <p:ext uri="{BB962C8B-B14F-4D97-AF65-F5344CB8AC3E}">
        <p14:creationId xmlns:p14="http://schemas.microsoft.com/office/powerpoint/2010/main" val="365604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98178379"/>
              </p:ext>
            </p:extLst>
          </p:nvPr>
        </p:nvGraphicFramePr>
        <p:xfrm>
          <a:off x="1847528" y="980728"/>
          <a:ext cx="842493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16980" y="332656"/>
            <a:ext cx="5611216" cy="830997"/>
          </a:xfrm>
          <a:prstGeom prst="rect">
            <a:avLst/>
          </a:prstGeom>
          <a:noFill/>
        </p:spPr>
        <p:txBody>
          <a:bodyPr wrap="none" rtlCol="0">
            <a:spAutoFit/>
          </a:bodyPr>
          <a:lstStyle/>
          <a:p>
            <a:r>
              <a:rPr lang="en-GB" sz="4800" b="1" dirty="0">
                <a:solidFill>
                  <a:srgbClr val="0070C0"/>
                </a:solidFill>
              </a:rPr>
              <a:t>Listening Levels </a:t>
            </a:r>
            <a:r>
              <a:rPr lang="en-GB" dirty="0"/>
              <a:t>(Carol Wilson)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F73D27BF-3286-8B42-FAA0-EA1764C73380}"/>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latin typeface="Arial" panose="020B0604020202020204" pitchFamily="34" charset="0"/>
                <a:cs typeface="Arial" panose="020B0604020202020204" pitchFamily="34" charset="0"/>
              </a:rPr>
              <a:t>Aims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A966CA27-ECAC-8F99-D391-B383BC548628}"/>
              </a:ext>
            </a:extLst>
          </p:cNvPr>
          <p:cNvSpPr>
            <a:spLocks noGrp="1"/>
          </p:cNvSpPr>
          <p:nvPr>
            <p:ph idx="1"/>
          </p:nvPr>
        </p:nvSpPr>
        <p:spPr>
          <a:xfrm>
            <a:off x="4742016" y="605896"/>
            <a:ext cx="6413663" cy="5646208"/>
          </a:xfrm>
        </p:spPr>
        <p:txBody>
          <a:bodyPr anchor="ctr">
            <a:normAutofit/>
          </a:bodyPr>
          <a:lstStyle/>
          <a:p>
            <a:pPr marL="0" indent="0">
              <a:buNone/>
            </a:pPr>
            <a:endParaRPr lang="en-GB" dirty="0"/>
          </a:p>
          <a:p>
            <a:pPr marL="0" indent="0">
              <a:buNone/>
            </a:pPr>
            <a:endParaRPr lang="en-GB" dirty="0"/>
          </a:p>
          <a:p>
            <a:pPr marL="0" indent="0">
              <a:buNone/>
            </a:pPr>
            <a:r>
              <a:rPr lang="en-GB" sz="3600" dirty="0">
                <a:latin typeface="Arial" panose="020B0604020202020204" pitchFamily="34" charset="0"/>
                <a:cs typeface="Arial" panose="020B0604020202020204" pitchFamily="34" charset="0"/>
              </a:rPr>
              <a:t>This learning outlines different coaching and mentoring approaches </a:t>
            </a:r>
          </a:p>
          <a:p>
            <a:pPr marL="0" indent="0">
              <a:buNone/>
            </a:pPr>
            <a:r>
              <a:rPr lang="en-GB" sz="3600" dirty="0">
                <a:latin typeface="Arial" panose="020B0604020202020204" pitchFamily="34" charset="0"/>
                <a:cs typeface="Arial" panose="020B0604020202020204" pitchFamily="34" charset="0"/>
              </a:rPr>
              <a:t>– and how we can use these anytime, </a:t>
            </a:r>
          </a:p>
          <a:p>
            <a:pPr marL="0" indent="0">
              <a:buNone/>
            </a:pPr>
            <a:r>
              <a:rPr lang="en-GB" sz="3600" dirty="0">
                <a:latin typeface="Arial" panose="020B0604020202020204" pitchFamily="34" charset="0"/>
                <a:cs typeface="Arial" panose="020B0604020202020204" pitchFamily="34" charset="0"/>
              </a:rPr>
              <a:t>to support effective and powerful learning and problem-solving conversations.</a:t>
            </a:r>
          </a:p>
          <a:p>
            <a:endParaRPr lang="en-GB" dirty="0"/>
          </a:p>
        </p:txBody>
      </p:sp>
    </p:spTree>
    <p:extLst>
      <p:ext uri="{BB962C8B-B14F-4D97-AF65-F5344CB8AC3E}">
        <p14:creationId xmlns:p14="http://schemas.microsoft.com/office/powerpoint/2010/main" val="702750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470A-C109-2F2E-BCAB-DC55C7C4BCFD}"/>
              </a:ext>
            </a:extLst>
          </p:cNvPr>
          <p:cNvSpPr>
            <a:spLocks noGrp="1"/>
          </p:cNvSpPr>
          <p:nvPr>
            <p:ph type="title"/>
          </p:nvPr>
        </p:nvSpPr>
        <p:spPr>
          <a:xfrm>
            <a:off x="172384" y="-589695"/>
            <a:ext cx="2815913" cy="1450757"/>
          </a:xfrm>
        </p:spPr>
        <p:txBody>
          <a:bodyPr/>
          <a:lstStyle/>
          <a:p>
            <a:r>
              <a:rPr lang="en-GB" b="1" dirty="0">
                <a:solidFill>
                  <a:srgbClr val="0070C0"/>
                </a:solidFill>
              </a:rPr>
              <a:t>Be present</a:t>
            </a:r>
          </a:p>
        </p:txBody>
      </p:sp>
      <p:pic>
        <p:nvPicPr>
          <p:cNvPr id="2050" name="Picture 2" descr="Noticing is my way of opposing' - Future Observatory Journal">
            <a:extLst>
              <a:ext uri="{FF2B5EF4-FFF2-40B4-BE49-F238E27FC236}">
                <a16:creationId xmlns:a16="http://schemas.microsoft.com/office/drawing/2014/main" id="{3DFE72EC-2078-16F2-C6B6-D935AB74B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659" y="-24773"/>
            <a:ext cx="5572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856523-C25A-4636-286E-EAEFA96488F5}"/>
              </a:ext>
            </a:extLst>
          </p:cNvPr>
          <p:cNvSpPr txBox="1"/>
          <p:nvPr/>
        </p:nvSpPr>
        <p:spPr>
          <a:xfrm>
            <a:off x="7484632" y="2027386"/>
            <a:ext cx="3893270" cy="461665"/>
          </a:xfrm>
          <a:prstGeom prst="rect">
            <a:avLst/>
          </a:prstGeom>
          <a:solidFill>
            <a:schemeClr val="accent1">
              <a:lumMod val="60000"/>
              <a:lumOff val="40000"/>
            </a:schemeClr>
          </a:solidFill>
        </p:spPr>
        <p:txBody>
          <a:bodyPr wrap="square" rtlCol="0">
            <a:spAutoFit/>
          </a:bodyPr>
          <a:lstStyle/>
          <a:p>
            <a:r>
              <a:rPr lang="en-GB" sz="2400" dirty="0">
                <a:solidFill>
                  <a:schemeClr val="bg1"/>
                </a:solidFill>
              </a:rPr>
              <a:t>Gestures, posture, expression</a:t>
            </a:r>
          </a:p>
        </p:txBody>
      </p:sp>
      <p:sp>
        <p:nvSpPr>
          <p:cNvPr id="6" name="TextBox 5">
            <a:extLst>
              <a:ext uri="{FF2B5EF4-FFF2-40B4-BE49-F238E27FC236}">
                <a16:creationId xmlns:a16="http://schemas.microsoft.com/office/drawing/2014/main" id="{F45F2202-C36A-D9DF-AA9C-5270113C9410}"/>
              </a:ext>
            </a:extLst>
          </p:cNvPr>
          <p:cNvSpPr txBox="1"/>
          <p:nvPr/>
        </p:nvSpPr>
        <p:spPr>
          <a:xfrm>
            <a:off x="1480008" y="2510526"/>
            <a:ext cx="3236536" cy="461665"/>
          </a:xfrm>
          <a:prstGeom prst="rect">
            <a:avLst/>
          </a:prstGeom>
          <a:solidFill>
            <a:schemeClr val="accent1">
              <a:lumMod val="60000"/>
              <a:lumOff val="40000"/>
            </a:schemeClr>
          </a:solidFill>
        </p:spPr>
        <p:txBody>
          <a:bodyPr wrap="square" rtlCol="0">
            <a:spAutoFit/>
          </a:bodyPr>
          <a:lstStyle/>
          <a:p>
            <a:pPr algn="r"/>
            <a:r>
              <a:rPr lang="en-GB" sz="2400" dirty="0">
                <a:solidFill>
                  <a:schemeClr val="bg1"/>
                </a:solidFill>
              </a:rPr>
              <a:t>Words, pace, tone, pitch</a:t>
            </a:r>
          </a:p>
        </p:txBody>
      </p:sp>
      <p:sp>
        <p:nvSpPr>
          <p:cNvPr id="7" name="TextBox 6">
            <a:extLst>
              <a:ext uri="{FF2B5EF4-FFF2-40B4-BE49-F238E27FC236}">
                <a16:creationId xmlns:a16="http://schemas.microsoft.com/office/drawing/2014/main" id="{AC1F1C94-E0D1-1BC1-4ACD-7E696BC9179C}"/>
              </a:ext>
            </a:extLst>
          </p:cNvPr>
          <p:cNvSpPr txBox="1"/>
          <p:nvPr/>
        </p:nvSpPr>
        <p:spPr>
          <a:xfrm>
            <a:off x="7398156" y="3067307"/>
            <a:ext cx="1114249" cy="461665"/>
          </a:xfrm>
          <a:prstGeom prst="rect">
            <a:avLst/>
          </a:prstGeom>
          <a:solidFill>
            <a:schemeClr val="accent1">
              <a:lumMod val="60000"/>
              <a:lumOff val="40000"/>
            </a:schemeClr>
          </a:solidFill>
        </p:spPr>
        <p:txBody>
          <a:bodyPr wrap="square" rtlCol="0">
            <a:spAutoFit/>
          </a:bodyPr>
          <a:lstStyle/>
          <a:p>
            <a:r>
              <a:rPr lang="en-GB" sz="2400" dirty="0">
                <a:solidFill>
                  <a:schemeClr val="bg1"/>
                </a:solidFill>
              </a:rPr>
              <a:t>Silence</a:t>
            </a:r>
          </a:p>
        </p:txBody>
      </p:sp>
      <p:sp>
        <p:nvSpPr>
          <p:cNvPr id="8" name="TextBox 7">
            <a:extLst>
              <a:ext uri="{FF2B5EF4-FFF2-40B4-BE49-F238E27FC236}">
                <a16:creationId xmlns:a16="http://schemas.microsoft.com/office/drawing/2014/main" id="{C1709ED2-2A7B-8A8C-4ADB-B4A28EC5893A}"/>
              </a:ext>
            </a:extLst>
          </p:cNvPr>
          <p:cNvSpPr txBox="1"/>
          <p:nvPr/>
        </p:nvSpPr>
        <p:spPr>
          <a:xfrm>
            <a:off x="6126479" y="4207023"/>
            <a:ext cx="2593315" cy="461665"/>
          </a:xfrm>
          <a:prstGeom prst="rect">
            <a:avLst/>
          </a:prstGeom>
          <a:solidFill>
            <a:schemeClr val="accent1">
              <a:lumMod val="60000"/>
              <a:lumOff val="40000"/>
            </a:schemeClr>
          </a:solidFill>
        </p:spPr>
        <p:txBody>
          <a:bodyPr wrap="square" rtlCol="0">
            <a:spAutoFit/>
          </a:bodyPr>
          <a:lstStyle/>
          <a:p>
            <a:r>
              <a:rPr lang="en-GB" sz="2400" dirty="0">
                <a:solidFill>
                  <a:schemeClr val="bg1"/>
                </a:solidFill>
              </a:rPr>
              <a:t>Mirror back, clarify</a:t>
            </a:r>
          </a:p>
        </p:txBody>
      </p:sp>
      <p:sp>
        <p:nvSpPr>
          <p:cNvPr id="9" name="TextBox 8">
            <a:extLst>
              <a:ext uri="{FF2B5EF4-FFF2-40B4-BE49-F238E27FC236}">
                <a16:creationId xmlns:a16="http://schemas.microsoft.com/office/drawing/2014/main" id="{983467ED-961C-A932-319D-92520C039CBC}"/>
              </a:ext>
            </a:extLst>
          </p:cNvPr>
          <p:cNvSpPr txBox="1"/>
          <p:nvPr/>
        </p:nvSpPr>
        <p:spPr>
          <a:xfrm>
            <a:off x="6896149" y="399397"/>
            <a:ext cx="4623406" cy="461665"/>
          </a:xfrm>
          <a:prstGeom prst="rect">
            <a:avLst/>
          </a:prstGeom>
          <a:solidFill>
            <a:schemeClr val="accent1">
              <a:lumMod val="60000"/>
              <a:lumOff val="40000"/>
            </a:schemeClr>
          </a:solidFill>
        </p:spPr>
        <p:txBody>
          <a:bodyPr wrap="square" rtlCol="0">
            <a:spAutoFit/>
          </a:bodyPr>
          <a:lstStyle/>
          <a:p>
            <a:r>
              <a:rPr lang="en-GB" sz="2400" dirty="0">
                <a:solidFill>
                  <a:schemeClr val="bg1"/>
                </a:solidFill>
              </a:rPr>
              <a:t>Said/not said, how do I explore this</a:t>
            </a:r>
          </a:p>
        </p:txBody>
      </p:sp>
      <p:sp>
        <p:nvSpPr>
          <p:cNvPr id="10" name="TextBox 9">
            <a:extLst>
              <a:ext uri="{FF2B5EF4-FFF2-40B4-BE49-F238E27FC236}">
                <a16:creationId xmlns:a16="http://schemas.microsoft.com/office/drawing/2014/main" id="{2FFBD5AF-53BA-982B-7607-033DE5D8857B}"/>
              </a:ext>
            </a:extLst>
          </p:cNvPr>
          <p:cNvSpPr txBox="1"/>
          <p:nvPr/>
        </p:nvSpPr>
        <p:spPr>
          <a:xfrm>
            <a:off x="5376421" y="6396335"/>
            <a:ext cx="1646549" cy="461665"/>
          </a:xfrm>
          <a:prstGeom prst="rect">
            <a:avLst/>
          </a:prstGeom>
          <a:solidFill>
            <a:schemeClr val="accent1">
              <a:lumMod val="60000"/>
              <a:lumOff val="40000"/>
            </a:schemeClr>
          </a:solidFill>
        </p:spPr>
        <p:txBody>
          <a:bodyPr wrap="square" rtlCol="0">
            <a:spAutoFit/>
          </a:bodyPr>
          <a:lstStyle/>
          <a:p>
            <a:pPr algn="ctr"/>
            <a:r>
              <a:rPr lang="en-GB" sz="2400" dirty="0">
                <a:solidFill>
                  <a:schemeClr val="bg1"/>
                </a:solidFill>
              </a:rPr>
              <a:t>Gut feeling</a:t>
            </a:r>
          </a:p>
        </p:txBody>
      </p:sp>
      <p:sp>
        <p:nvSpPr>
          <p:cNvPr id="11" name="TextBox 10">
            <a:extLst>
              <a:ext uri="{FF2B5EF4-FFF2-40B4-BE49-F238E27FC236}">
                <a16:creationId xmlns:a16="http://schemas.microsoft.com/office/drawing/2014/main" id="{4D7E02EA-578D-24F6-8B40-A9012AFD40F8}"/>
              </a:ext>
            </a:extLst>
          </p:cNvPr>
          <p:cNvSpPr txBox="1"/>
          <p:nvPr/>
        </p:nvSpPr>
        <p:spPr>
          <a:xfrm>
            <a:off x="7953521" y="4856932"/>
            <a:ext cx="3893270" cy="1200329"/>
          </a:xfrm>
          <a:prstGeom prst="rect">
            <a:avLst/>
          </a:prstGeom>
          <a:noFill/>
          <a:ln>
            <a:noFill/>
          </a:ln>
        </p:spPr>
        <p:txBody>
          <a:bodyPr wrap="square" rtlCol="0">
            <a:spAutoFit/>
          </a:bodyPr>
          <a:lstStyle/>
          <a:p>
            <a:pPr algn="r"/>
            <a:r>
              <a:rPr lang="en-GB" sz="2400" i="1" dirty="0">
                <a:solidFill>
                  <a:srgbClr val="FF0000"/>
                </a:solidFill>
              </a:rPr>
              <a:t>I notice…</a:t>
            </a:r>
          </a:p>
          <a:p>
            <a:pPr algn="r"/>
            <a:r>
              <a:rPr lang="en-GB" sz="2400" i="1" dirty="0">
                <a:solidFill>
                  <a:srgbClr val="FF0000"/>
                </a:solidFill>
              </a:rPr>
              <a:t>I hear you saying…</a:t>
            </a:r>
          </a:p>
          <a:p>
            <a:pPr algn="r"/>
            <a:r>
              <a:rPr lang="en-GB" sz="2400" i="1" dirty="0">
                <a:solidFill>
                  <a:srgbClr val="FF0000"/>
                </a:solidFill>
              </a:rPr>
              <a:t>I feel there’s something else…</a:t>
            </a:r>
          </a:p>
        </p:txBody>
      </p:sp>
    </p:spTree>
    <p:extLst>
      <p:ext uri="{BB962C8B-B14F-4D97-AF65-F5344CB8AC3E}">
        <p14:creationId xmlns:p14="http://schemas.microsoft.com/office/powerpoint/2010/main" val="243345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254D7-E02C-59E7-0E41-4D144BEA8D46}"/>
              </a:ext>
            </a:extLst>
          </p:cNvPr>
          <p:cNvSpPr>
            <a:spLocks noGrp="1"/>
          </p:cNvSpPr>
          <p:nvPr>
            <p:ph type="title"/>
          </p:nvPr>
        </p:nvSpPr>
        <p:spPr>
          <a:xfrm>
            <a:off x="1066799" y="9003"/>
            <a:ext cx="10058400" cy="1450757"/>
          </a:xfrm>
        </p:spPr>
        <p:txBody>
          <a:bodyPr/>
          <a:lstStyle/>
          <a:p>
            <a:pPr algn="ctr"/>
            <a:r>
              <a:rPr lang="en-GB" b="1" dirty="0">
                <a:solidFill>
                  <a:srgbClr val="0070C0"/>
                </a:solidFill>
              </a:rPr>
              <a:t>On-the-spot-coaching</a:t>
            </a:r>
          </a:p>
        </p:txBody>
      </p:sp>
      <p:sp>
        <p:nvSpPr>
          <p:cNvPr id="3" name="Content Placeholder 2">
            <a:extLst>
              <a:ext uri="{FF2B5EF4-FFF2-40B4-BE49-F238E27FC236}">
                <a16:creationId xmlns:a16="http://schemas.microsoft.com/office/drawing/2014/main" id="{2DC7E2CA-3332-2E65-D83C-F061639EAEC3}"/>
              </a:ext>
            </a:extLst>
          </p:cNvPr>
          <p:cNvSpPr>
            <a:spLocks noGrp="1"/>
          </p:cNvSpPr>
          <p:nvPr>
            <p:ph idx="1"/>
          </p:nvPr>
        </p:nvSpPr>
        <p:spPr>
          <a:xfrm>
            <a:off x="307942" y="2100258"/>
            <a:ext cx="11576115" cy="4023360"/>
          </a:xfrm>
        </p:spPr>
        <p:txBody>
          <a:bodyPr>
            <a:normAutofit fontScale="92500" lnSpcReduction="10000"/>
          </a:bodyPr>
          <a:lstStyle/>
          <a:p>
            <a:r>
              <a:rPr lang="en-GB" b="0" i="0" dirty="0">
                <a:solidFill>
                  <a:srgbClr val="001D35"/>
                </a:solidFill>
                <a:effectLst/>
                <a:latin typeface="Google Sans"/>
              </a:rPr>
              <a:t>…</a:t>
            </a:r>
            <a:r>
              <a:rPr lang="en-GB" sz="3600" b="0" i="0" dirty="0">
                <a:solidFill>
                  <a:srgbClr val="001D35"/>
                </a:solidFill>
                <a:effectLst/>
                <a:latin typeface="Google Sans"/>
              </a:rPr>
              <a:t>is </a:t>
            </a:r>
            <a:r>
              <a:rPr lang="en-GB" sz="3600" dirty="0"/>
              <a:t>a form of coaching that happens immediately after an event, rather than being scheduled in advance:</a:t>
            </a:r>
          </a:p>
          <a:p>
            <a:endParaRPr lang="en-GB" sz="3600" dirty="0"/>
          </a:p>
          <a:p>
            <a:pPr algn="ctr"/>
            <a:r>
              <a:rPr lang="en-GB" sz="3600" dirty="0"/>
              <a:t>Give immediate feedback – or ‘plant the seed’</a:t>
            </a:r>
          </a:p>
          <a:p>
            <a:pPr algn="ctr"/>
            <a:r>
              <a:rPr lang="en-GB" sz="3600" dirty="0"/>
              <a:t>Focus on behaviour</a:t>
            </a:r>
          </a:p>
          <a:p>
            <a:pPr algn="ctr"/>
            <a:r>
              <a:rPr lang="en-GB" sz="3600" dirty="0"/>
              <a:t>Explore impacts, consequences</a:t>
            </a:r>
          </a:p>
          <a:p>
            <a:pPr algn="ctr"/>
            <a:r>
              <a:rPr lang="en-GB" sz="3600" dirty="0"/>
              <a:t>Ask questions to develop and confirm understanding</a:t>
            </a:r>
          </a:p>
          <a:p>
            <a:endParaRPr lang="en-GB" dirty="0"/>
          </a:p>
          <a:p>
            <a:endParaRPr lang="en-GB" dirty="0"/>
          </a:p>
        </p:txBody>
      </p:sp>
    </p:spTree>
    <p:extLst>
      <p:ext uri="{BB962C8B-B14F-4D97-AF65-F5344CB8AC3E}">
        <p14:creationId xmlns:p14="http://schemas.microsoft.com/office/powerpoint/2010/main" val="2382653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sights: Just-in-Time Coaching — Colleague Consulting">
            <a:extLst>
              <a:ext uri="{FF2B5EF4-FFF2-40B4-BE49-F238E27FC236}">
                <a16:creationId xmlns:a16="http://schemas.microsoft.com/office/drawing/2014/main" id="{C1E0FF90-4457-E74A-AFD0-91248C76A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9765"/>
            <a:ext cx="12192000" cy="3584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079801-2478-1D90-9AF2-B477319DC003}"/>
              </a:ext>
            </a:extLst>
          </p:cNvPr>
          <p:cNvSpPr txBox="1"/>
          <p:nvPr/>
        </p:nvSpPr>
        <p:spPr>
          <a:xfrm>
            <a:off x="377073" y="3854401"/>
            <a:ext cx="3541336" cy="1477328"/>
          </a:xfrm>
          <a:prstGeom prst="rect">
            <a:avLst/>
          </a:prstGeom>
          <a:noFill/>
        </p:spPr>
        <p:txBody>
          <a:bodyPr wrap="square" rtlCol="0">
            <a:spAutoFit/>
          </a:bodyPr>
          <a:lstStyle/>
          <a:p>
            <a:r>
              <a:rPr lang="en-GB" dirty="0"/>
              <a:t>You’re ‘opener’ sets the tone</a:t>
            </a:r>
          </a:p>
          <a:p>
            <a:endParaRPr lang="en-GB" dirty="0"/>
          </a:p>
          <a:p>
            <a:r>
              <a:rPr lang="en-GB" dirty="0"/>
              <a:t>Attentive listening online</a:t>
            </a:r>
          </a:p>
          <a:p>
            <a:endParaRPr lang="en-GB" dirty="0"/>
          </a:p>
          <a:p>
            <a:r>
              <a:rPr lang="en-GB" dirty="0"/>
              <a:t>Note follow-up </a:t>
            </a:r>
            <a:r>
              <a:rPr lang="en-GB" dirty="0" err="1"/>
              <a:t>converstaions</a:t>
            </a:r>
            <a:endParaRPr lang="en-GB" dirty="0"/>
          </a:p>
        </p:txBody>
      </p:sp>
      <p:sp>
        <p:nvSpPr>
          <p:cNvPr id="3" name="TextBox 2">
            <a:extLst>
              <a:ext uri="{FF2B5EF4-FFF2-40B4-BE49-F238E27FC236}">
                <a16:creationId xmlns:a16="http://schemas.microsoft.com/office/drawing/2014/main" id="{ED66A67F-1094-9711-DE3D-9822678156F2}"/>
              </a:ext>
            </a:extLst>
          </p:cNvPr>
          <p:cNvSpPr txBox="1"/>
          <p:nvPr/>
        </p:nvSpPr>
        <p:spPr>
          <a:xfrm>
            <a:off x="226242" y="358219"/>
            <a:ext cx="5052767" cy="707886"/>
          </a:xfrm>
          <a:prstGeom prst="rect">
            <a:avLst/>
          </a:prstGeom>
          <a:noFill/>
        </p:spPr>
        <p:txBody>
          <a:bodyPr wrap="square" rtlCol="0">
            <a:spAutoFit/>
          </a:bodyPr>
          <a:lstStyle/>
          <a:p>
            <a:r>
              <a:rPr lang="en-GB" sz="4000" b="1" dirty="0">
                <a:solidFill>
                  <a:srgbClr val="0070C0"/>
                </a:solidFill>
              </a:rPr>
              <a:t>SPOT also stands for:</a:t>
            </a:r>
          </a:p>
        </p:txBody>
      </p:sp>
    </p:spTree>
    <p:extLst>
      <p:ext uri="{BB962C8B-B14F-4D97-AF65-F5344CB8AC3E}">
        <p14:creationId xmlns:p14="http://schemas.microsoft.com/office/powerpoint/2010/main" val="2336063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D8BA-A907-8A5A-C56B-AAC9DF253172}"/>
              </a:ext>
            </a:extLst>
          </p:cNvPr>
          <p:cNvSpPr txBox="1">
            <a:spLocks/>
          </p:cNvSpPr>
          <p:nvPr/>
        </p:nvSpPr>
        <p:spPr>
          <a:xfrm>
            <a:off x="172824" y="1945720"/>
            <a:ext cx="12019176" cy="3889471"/>
          </a:xfrm>
          <a:prstGeom prst="rect">
            <a:avLst/>
          </a:prstGeom>
        </p:spPr>
        <p:txBody>
          <a:bodyPr>
            <a:normAutofit fontScale="7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GB" i="1"/>
              <a:t>Talk me through…</a:t>
            </a:r>
            <a:br>
              <a:rPr lang="en-GB" i="1"/>
            </a:br>
            <a:r>
              <a:rPr lang="en-GB" i="1">
                <a:solidFill>
                  <a:srgbClr val="0070C0"/>
                </a:solidFill>
              </a:rPr>
              <a:t>I noticed – what was your approach here?</a:t>
            </a:r>
            <a:br>
              <a:rPr lang="en-GB" i="1"/>
            </a:br>
            <a:r>
              <a:rPr lang="en-GB" i="1"/>
              <a:t>This is a good one to pull some learning from…</a:t>
            </a:r>
            <a:br>
              <a:rPr lang="en-GB" i="1"/>
            </a:br>
            <a:r>
              <a:rPr lang="en-GB" i="1">
                <a:solidFill>
                  <a:srgbClr val="0070C0"/>
                </a:solidFill>
              </a:rPr>
              <a:t>Let’s unpick this one…</a:t>
            </a:r>
            <a:br>
              <a:rPr lang="en-GB" i="1">
                <a:solidFill>
                  <a:srgbClr val="0070C0"/>
                </a:solidFill>
              </a:rPr>
            </a:br>
            <a:r>
              <a:rPr lang="en-GB" i="1"/>
              <a:t>Wow, that really worked – why do you think that was?</a:t>
            </a:r>
            <a:br>
              <a:rPr lang="en-GB" i="1"/>
            </a:br>
            <a:br>
              <a:rPr lang="en-GB" i="1"/>
            </a:br>
            <a:r>
              <a:rPr lang="en-GB" i="1">
                <a:solidFill>
                  <a:srgbClr val="FF0000"/>
                </a:solidFill>
              </a:rPr>
              <a:t>What else…what else…</a:t>
            </a:r>
            <a:br>
              <a:rPr lang="en-GB" i="1">
                <a:solidFill>
                  <a:srgbClr val="FF0000"/>
                </a:solidFill>
              </a:rPr>
            </a:br>
            <a:r>
              <a:rPr lang="en-GB" i="1">
                <a:solidFill>
                  <a:srgbClr val="FF0000"/>
                </a:solidFill>
              </a:rPr>
              <a:t>I’d add…</a:t>
            </a:r>
            <a:endParaRPr lang="en-GB" i="1" dirty="0"/>
          </a:p>
        </p:txBody>
      </p:sp>
      <p:sp>
        <p:nvSpPr>
          <p:cNvPr id="3" name="TextBox 2">
            <a:extLst>
              <a:ext uri="{FF2B5EF4-FFF2-40B4-BE49-F238E27FC236}">
                <a16:creationId xmlns:a16="http://schemas.microsoft.com/office/drawing/2014/main" id="{E49BB149-B0A0-D3E3-9741-E93C0B24ADB4}"/>
              </a:ext>
            </a:extLst>
          </p:cNvPr>
          <p:cNvSpPr txBox="1"/>
          <p:nvPr/>
        </p:nvSpPr>
        <p:spPr>
          <a:xfrm>
            <a:off x="172824" y="169682"/>
            <a:ext cx="4072381" cy="707886"/>
          </a:xfrm>
          <a:prstGeom prst="rect">
            <a:avLst/>
          </a:prstGeom>
          <a:noFill/>
        </p:spPr>
        <p:txBody>
          <a:bodyPr wrap="square" rtlCol="0">
            <a:spAutoFit/>
          </a:bodyPr>
          <a:lstStyle/>
          <a:p>
            <a:r>
              <a:rPr lang="en-GB" sz="4000" b="1" dirty="0">
                <a:solidFill>
                  <a:srgbClr val="0070C0"/>
                </a:solidFill>
              </a:rPr>
              <a:t>How to start SPOT</a:t>
            </a:r>
          </a:p>
        </p:txBody>
      </p:sp>
    </p:spTree>
    <p:extLst>
      <p:ext uri="{BB962C8B-B14F-4D97-AF65-F5344CB8AC3E}">
        <p14:creationId xmlns:p14="http://schemas.microsoft.com/office/powerpoint/2010/main" val="765874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A600EA-81C4-77E6-702C-FADEAE8D2CFC}"/>
              </a:ext>
            </a:extLst>
          </p:cNvPr>
          <p:cNvSpPr>
            <a:spLocks noGrp="1"/>
          </p:cNvSpPr>
          <p:nvPr>
            <p:ph type="title"/>
          </p:nvPr>
        </p:nvSpPr>
        <p:spPr/>
        <p:txBody>
          <a:bodyPr/>
          <a:lstStyle/>
          <a:p>
            <a:r>
              <a:rPr lang="en-GB" b="1" dirty="0">
                <a:solidFill>
                  <a:srgbClr val="0070C0"/>
                </a:solidFill>
              </a:rPr>
              <a:t>Let’s practice</a:t>
            </a:r>
          </a:p>
        </p:txBody>
      </p:sp>
      <p:sp>
        <p:nvSpPr>
          <p:cNvPr id="5" name="TextBox 4">
            <a:extLst>
              <a:ext uri="{FF2B5EF4-FFF2-40B4-BE49-F238E27FC236}">
                <a16:creationId xmlns:a16="http://schemas.microsoft.com/office/drawing/2014/main" id="{678AA024-F7F0-6CDB-A2B7-18CB4F0F947A}"/>
              </a:ext>
            </a:extLst>
          </p:cNvPr>
          <p:cNvSpPr txBox="1"/>
          <p:nvPr/>
        </p:nvSpPr>
        <p:spPr>
          <a:xfrm>
            <a:off x="1417791" y="1960775"/>
            <a:ext cx="9417377" cy="4524315"/>
          </a:xfrm>
          <a:prstGeom prst="rect">
            <a:avLst/>
          </a:prstGeom>
          <a:noFill/>
        </p:spPr>
        <p:txBody>
          <a:bodyPr wrap="square" rtlCol="0">
            <a:spAutoFit/>
          </a:bodyPr>
          <a:lstStyle/>
          <a:p>
            <a:pPr algn="ctr"/>
            <a:r>
              <a:rPr lang="en-GB" sz="3600" dirty="0"/>
              <a:t>Something someone is ‘stuck with’</a:t>
            </a:r>
          </a:p>
          <a:p>
            <a:pPr algn="ctr"/>
            <a:endParaRPr lang="en-GB" sz="3600" dirty="0"/>
          </a:p>
          <a:p>
            <a:pPr algn="ctr"/>
            <a:r>
              <a:rPr lang="en-GB" sz="3600" dirty="0"/>
              <a:t>Recent incident</a:t>
            </a:r>
          </a:p>
          <a:p>
            <a:pPr algn="ctr"/>
            <a:endParaRPr lang="en-GB" sz="3600" dirty="0"/>
          </a:p>
          <a:p>
            <a:pPr algn="ctr"/>
            <a:r>
              <a:rPr lang="en-GB" sz="3600" dirty="0"/>
              <a:t>Situation – Opportunity – Timeline</a:t>
            </a:r>
          </a:p>
          <a:p>
            <a:pPr algn="ctr"/>
            <a:endParaRPr lang="en-GB" sz="3600" dirty="0"/>
          </a:p>
          <a:p>
            <a:pPr algn="ctr"/>
            <a:r>
              <a:rPr lang="en-GB" sz="3600" dirty="0"/>
              <a:t>Or something else…</a:t>
            </a:r>
          </a:p>
          <a:p>
            <a:endParaRPr lang="en-GB" dirty="0"/>
          </a:p>
          <a:p>
            <a:endParaRPr lang="en-GB" dirty="0"/>
          </a:p>
        </p:txBody>
      </p:sp>
    </p:spTree>
    <p:extLst>
      <p:ext uri="{BB962C8B-B14F-4D97-AF65-F5344CB8AC3E}">
        <p14:creationId xmlns:p14="http://schemas.microsoft.com/office/powerpoint/2010/main" val="722328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76FBA-E657-2348-49F0-7A2AA17803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29D372-6531-7C82-8E1B-F74497B19F69}"/>
              </a:ext>
            </a:extLst>
          </p:cNvPr>
          <p:cNvSpPr>
            <a:spLocks noGrp="1"/>
          </p:cNvSpPr>
          <p:nvPr>
            <p:ph type="title"/>
          </p:nvPr>
        </p:nvSpPr>
        <p:spPr/>
        <p:txBody>
          <a:bodyPr/>
          <a:lstStyle/>
          <a:p>
            <a:r>
              <a:rPr lang="en-GB" b="1" dirty="0">
                <a:solidFill>
                  <a:srgbClr val="0070C0"/>
                </a:solidFill>
              </a:rPr>
              <a:t>Let’s practice – online triads</a:t>
            </a:r>
          </a:p>
        </p:txBody>
      </p:sp>
      <p:sp>
        <p:nvSpPr>
          <p:cNvPr id="5" name="TextBox 4">
            <a:extLst>
              <a:ext uri="{FF2B5EF4-FFF2-40B4-BE49-F238E27FC236}">
                <a16:creationId xmlns:a16="http://schemas.microsoft.com/office/drawing/2014/main" id="{2DB3750C-8329-4E83-E5DC-8F85412C91D4}"/>
              </a:ext>
            </a:extLst>
          </p:cNvPr>
          <p:cNvSpPr txBox="1"/>
          <p:nvPr/>
        </p:nvSpPr>
        <p:spPr>
          <a:xfrm>
            <a:off x="748488" y="2102178"/>
            <a:ext cx="3521853" cy="3970318"/>
          </a:xfrm>
          <a:prstGeom prst="rect">
            <a:avLst/>
          </a:prstGeom>
          <a:noFill/>
        </p:spPr>
        <p:txBody>
          <a:bodyPr wrap="square" rtlCol="0">
            <a:spAutoFit/>
          </a:bodyPr>
          <a:lstStyle/>
          <a:p>
            <a:r>
              <a:rPr lang="en-GB" sz="3600" dirty="0"/>
              <a:t>1 Leader</a:t>
            </a:r>
          </a:p>
          <a:p>
            <a:r>
              <a:rPr lang="en-GB" sz="3600" dirty="0"/>
              <a:t>2 Colleague</a:t>
            </a:r>
          </a:p>
          <a:p>
            <a:r>
              <a:rPr lang="en-GB" sz="3600" dirty="0"/>
              <a:t>3 Observer</a:t>
            </a:r>
          </a:p>
          <a:p>
            <a:endParaRPr lang="en-GB" sz="3600" dirty="0"/>
          </a:p>
          <a:p>
            <a:r>
              <a:rPr lang="en-GB" sz="3600" dirty="0"/>
              <a:t>Practice </a:t>
            </a:r>
            <a:r>
              <a:rPr lang="en-GB" sz="3600" dirty="0">
                <a:solidFill>
                  <a:srgbClr val="0070C0"/>
                </a:solidFill>
              </a:rPr>
              <a:t>10min</a:t>
            </a:r>
          </a:p>
          <a:p>
            <a:r>
              <a:rPr lang="en-GB" sz="3600" dirty="0"/>
              <a:t>Debrief </a:t>
            </a:r>
            <a:r>
              <a:rPr lang="en-GB" sz="3600" dirty="0">
                <a:solidFill>
                  <a:srgbClr val="0070C0"/>
                </a:solidFill>
              </a:rPr>
              <a:t>10min</a:t>
            </a:r>
          </a:p>
          <a:p>
            <a:endParaRPr lang="en-GB" dirty="0"/>
          </a:p>
          <a:p>
            <a:endParaRPr lang="en-GB" dirty="0"/>
          </a:p>
        </p:txBody>
      </p:sp>
      <p:sp>
        <p:nvSpPr>
          <p:cNvPr id="2" name="TextBox 1">
            <a:extLst>
              <a:ext uri="{FF2B5EF4-FFF2-40B4-BE49-F238E27FC236}">
                <a16:creationId xmlns:a16="http://schemas.microsoft.com/office/drawing/2014/main" id="{615F2D90-BB8E-5C45-1E81-D556E3E78386}"/>
              </a:ext>
            </a:extLst>
          </p:cNvPr>
          <p:cNvSpPr txBox="1"/>
          <p:nvPr/>
        </p:nvSpPr>
        <p:spPr>
          <a:xfrm>
            <a:off x="5915949" y="2102178"/>
            <a:ext cx="5443350" cy="5078313"/>
          </a:xfrm>
          <a:prstGeom prst="rect">
            <a:avLst/>
          </a:prstGeom>
          <a:noFill/>
        </p:spPr>
        <p:txBody>
          <a:bodyPr wrap="square" rtlCol="0">
            <a:spAutoFit/>
          </a:bodyPr>
          <a:lstStyle/>
          <a:p>
            <a:r>
              <a:rPr lang="en-GB" sz="3600" dirty="0"/>
              <a:t>Worked well – less so?</a:t>
            </a:r>
          </a:p>
          <a:p>
            <a:endParaRPr lang="en-GB" sz="3600" dirty="0"/>
          </a:p>
          <a:p>
            <a:r>
              <a:rPr lang="en-GB" sz="3600" dirty="0"/>
              <a:t>Challenges, distractions?</a:t>
            </a:r>
          </a:p>
          <a:p>
            <a:endParaRPr lang="en-GB" sz="3600" dirty="0"/>
          </a:p>
          <a:p>
            <a:r>
              <a:rPr lang="en-GB" sz="3600" dirty="0"/>
              <a:t>Holding back?</a:t>
            </a:r>
          </a:p>
          <a:p>
            <a:endParaRPr lang="en-GB" sz="3600" dirty="0"/>
          </a:p>
          <a:p>
            <a:r>
              <a:rPr lang="en-GB" sz="3600" dirty="0"/>
              <a:t>Applications?</a:t>
            </a:r>
          </a:p>
          <a:p>
            <a:endParaRPr lang="en-GB" sz="3600" dirty="0"/>
          </a:p>
          <a:p>
            <a:endParaRPr lang="en-GB" dirty="0"/>
          </a:p>
          <a:p>
            <a:endParaRPr lang="en-GB" dirty="0"/>
          </a:p>
        </p:txBody>
      </p:sp>
    </p:spTree>
    <p:extLst>
      <p:ext uri="{BB962C8B-B14F-4D97-AF65-F5344CB8AC3E}">
        <p14:creationId xmlns:p14="http://schemas.microsoft.com/office/powerpoint/2010/main" val="305034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A4B29-D22F-E0BC-3BE4-2BC95D756196}"/>
            </a:ext>
          </a:extLst>
        </p:cNvPr>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75D25F9-2F86-CC7E-1C4D-BDF7A2E06599}"/>
              </a:ext>
            </a:extLst>
          </p:cNvPr>
          <p:cNvSpPr>
            <a:spLocks noGrp="1"/>
          </p:cNvSpPr>
          <p:nvPr>
            <p:ph type="pic" idx="1"/>
          </p:nvPr>
        </p:nvSpPr>
        <p:spPr/>
        <p:txBody>
          <a:bodyPr/>
          <a:lstStyle/>
          <a:p>
            <a:endParaRPr lang="en-GB" dirty="0"/>
          </a:p>
        </p:txBody>
      </p:sp>
      <p:sp>
        <p:nvSpPr>
          <p:cNvPr id="4" name="Text Placeholder 3">
            <a:extLst>
              <a:ext uri="{FF2B5EF4-FFF2-40B4-BE49-F238E27FC236}">
                <a16:creationId xmlns:a16="http://schemas.microsoft.com/office/drawing/2014/main" id="{ACF194E2-072A-6616-3FC8-0C639F5A6610}"/>
              </a:ext>
            </a:extLst>
          </p:cNvPr>
          <p:cNvSpPr>
            <a:spLocks noGrp="1"/>
          </p:cNvSpPr>
          <p:nvPr>
            <p:ph type="body" sz="half" idx="2"/>
          </p:nvPr>
        </p:nvSpPr>
        <p:spPr/>
        <p:txBody>
          <a:bodyPr/>
          <a:lstStyle/>
          <a:p>
            <a:endParaRPr lang="en-GB" dirty="0"/>
          </a:p>
        </p:txBody>
      </p:sp>
      <p:sp>
        <p:nvSpPr>
          <p:cNvPr id="6" name="Title 5">
            <a:extLst>
              <a:ext uri="{FF2B5EF4-FFF2-40B4-BE49-F238E27FC236}">
                <a16:creationId xmlns:a16="http://schemas.microsoft.com/office/drawing/2014/main" id="{AB061EE5-1326-5474-7E8B-64F25B3952E0}"/>
              </a:ext>
            </a:extLst>
          </p:cNvPr>
          <p:cNvSpPr>
            <a:spLocks noGrp="1"/>
          </p:cNvSpPr>
          <p:nvPr>
            <p:ph type="title"/>
          </p:nvPr>
        </p:nvSpPr>
        <p:spPr/>
        <p:txBody>
          <a:bodyPr/>
          <a:lstStyle/>
          <a:p>
            <a:endParaRPr lang="en-GB"/>
          </a:p>
        </p:txBody>
      </p:sp>
      <p:sp>
        <p:nvSpPr>
          <p:cNvPr id="7" name="Title 1">
            <a:extLst>
              <a:ext uri="{FF2B5EF4-FFF2-40B4-BE49-F238E27FC236}">
                <a16:creationId xmlns:a16="http://schemas.microsoft.com/office/drawing/2014/main" id="{4D499BD5-4619-43F7-1BE4-B8820034FB64}"/>
              </a:ext>
            </a:extLst>
          </p:cNvPr>
          <p:cNvSpPr txBox="1">
            <a:spLocks/>
          </p:cNvSpPr>
          <p:nvPr/>
        </p:nvSpPr>
        <p:spPr>
          <a:xfrm>
            <a:off x="880464" y="2768623"/>
            <a:ext cx="10113645" cy="822960"/>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GB" dirty="0"/>
              <a:t>Which approaches would benefit our work?</a:t>
            </a:r>
          </a:p>
          <a:p>
            <a:endParaRPr lang="en-GB" dirty="0"/>
          </a:p>
          <a:p>
            <a:r>
              <a:rPr lang="en-GB" dirty="0"/>
              <a:t>What’s needed to do this?</a:t>
            </a:r>
          </a:p>
        </p:txBody>
      </p:sp>
    </p:spTree>
    <p:extLst>
      <p:ext uri="{BB962C8B-B14F-4D97-AF65-F5344CB8AC3E}">
        <p14:creationId xmlns:p14="http://schemas.microsoft.com/office/powerpoint/2010/main" val="2339351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081" name="Rectangle 3080">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3083" name="Straight Connector 308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85" name="Rectangle 3084">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9EF941-A40C-5506-360B-317246C714AD}"/>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a:solidFill>
                  <a:schemeClr val="tx1">
                    <a:lumMod val="85000"/>
                    <a:lumOff val="15000"/>
                  </a:schemeClr>
                </a:solidFill>
              </a:rPr>
              <a:t>Post survey</a:t>
            </a:r>
          </a:p>
        </p:txBody>
      </p:sp>
      <p:pic>
        <p:nvPicPr>
          <p:cNvPr id="3074" name="image_0">
            <a:extLst>
              <a:ext uri="{FF2B5EF4-FFF2-40B4-BE49-F238E27FC236}">
                <a16:creationId xmlns:a16="http://schemas.microsoft.com/office/drawing/2014/main" id="{35A7FCD2-8422-D0EE-DD70-7216A6F5CC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415" b="1052"/>
          <a:stretch/>
        </p:blipFill>
        <p:spPr bwMode="auto">
          <a:xfrm>
            <a:off x="633999" y="640081"/>
            <a:ext cx="5462001" cy="50541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87" name="Straight Connector 3086">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089" name="Rectangle 3088">
            <a:extLst>
              <a:ext uri="{FF2B5EF4-FFF2-40B4-BE49-F238E27FC236}">
                <a16:creationId xmlns:a16="http://schemas.microsoft.com/office/drawing/2014/main" id="{9D1C364C-8702-4ED9-9D23-41CDB298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091" name="Rectangle 3090">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07488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51198390-03F7-324B-181B-56D80F24C59E}"/>
              </a:ext>
            </a:extLst>
          </p:cNvPr>
          <p:cNvSpPr>
            <a:spLocks noGrp="1"/>
          </p:cNvSpPr>
          <p:nvPr>
            <p:ph type="title"/>
          </p:nvPr>
        </p:nvSpPr>
        <p:spPr>
          <a:xfrm>
            <a:off x="492370" y="605896"/>
            <a:ext cx="3084844" cy="5646208"/>
          </a:xfrm>
        </p:spPr>
        <p:txBody>
          <a:bodyPr anchor="ctr">
            <a:normAutofit/>
          </a:bodyPr>
          <a:lstStyle/>
          <a:p>
            <a:r>
              <a:rPr lang="en-GB" sz="3600" dirty="0">
                <a:solidFill>
                  <a:srgbClr val="FFFFFF"/>
                </a:solidFill>
                <a:latin typeface="Arial" panose="020B0604020202020204" pitchFamily="34" charset="0"/>
                <a:cs typeface="Arial" panose="020B0604020202020204" pitchFamily="34" charset="0"/>
              </a:rPr>
              <a:t>Objectives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0E7EC3F5-AE09-F531-1700-63DBA68EFA74}"/>
              </a:ext>
            </a:extLst>
          </p:cNvPr>
          <p:cNvSpPr>
            <a:spLocks noGrp="1"/>
          </p:cNvSpPr>
          <p:nvPr>
            <p:ph idx="1"/>
          </p:nvPr>
        </p:nvSpPr>
        <p:spPr>
          <a:xfrm>
            <a:off x="4742016" y="605896"/>
            <a:ext cx="6413663" cy="5646208"/>
          </a:xfrm>
        </p:spPr>
        <p:txBody>
          <a:bodyPr anchor="ctr">
            <a:normAutofit/>
          </a:bodyPr>
          <a:lstStyle/>
          <a:p>
            <a:endParaRPr lang="en-GB" dirty="0"/>
          </a:p>
          <a:p>
            <a:pPr>
              <a:buFont typeface="Arial" panose="020B0604020202020204" pitchFamily="34" charset="0"/>
              <a:buChar char="•"/>
            </a:pPr>
            <a:r>
              <a:rPr lang="en-GB" sz="2400" dirty="0">
                <a:latin typeface="Arial" panose="020B0604020202020204" pitchFamily="34" charset="0"/>
                <a:cs typeface="Arial" panose="020B0604020202020204" pitchFamily="34" charset="0"/>
              </a:rPr>
              <a:t>To define coaching, mentoring approaches and their’ associated skills;</a:t>
            </a: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To share how we use these approaches in our work – and potential future opportunities.</a:t>
            </a: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To practice using a coaching approach to address a work challenge.</a:t>
            </a:r>
          </a:p>
          <a:p>
            <a:pP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GB" dirty="0"/>
          </a:p>
        </p:txBody>
      </p:sp>
    </p:spTree>
    <p:extLst>
      <p:ext uri="{BB962C8B-B14F-4D97-AF65-F5344CB8AC3E}">
        <p14:creationId xmlns:p14="http://schemas.microsoft.com/office/powerpoint/2010/main" val="324050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496CB37-3BEE-F4E7-17C0-AD14CFB93979}"/>
              </a:ext>
            </a:extLst>
          </p:cNvPr>
          <p:cNvSpPr>
            <a:spLocks noGrp="1"/>
          </p:cNvSpPr>
          <p:nvPr>
            <p:ph type="pic" idx="1"/>
          </p:nvPr>
        </p:nvSpPr>
        <p:spPr/>
        <p:txBody>
          <a:bodyPr/>
          <a:lstStyle/>
          <a:p>
            <a:endParaRPr lang="en-GB" dirty="0"/>
          </a:p>
        </p:txBody>
      </p:sp>
      <p:sp>
        <p:nvSpPr>
          <p:cNvPr id="4" name="Text Placeholder 3">
            <a:extLst>
              <a:ext uri="{FF2B5EF4-FFF2-40B4-BE49-F238E27FC236}">
                <a16:creationId xmlns:a16="http://schemas.microsoft.com/office/drawing/2014/main" id="{874FDB85-7202-1284-6F94-38340DA04F46}"/>
              </a:ext>
            </a:extLst>
          </p:cNvPr>
          <p:cNvSpPr>
            <a:spLocks noGrp="1"/>
          </p:cNvSpPr>
          <p:nvPr>
            <p:ph type="body" sz="half" idx="2"/>
          </p:nvPr>
        </p:nvSpPr>
        <p:spPr/>
        <p:txBody>
          <a:bodyPr/>
          <a:lstStyle/>
          <a:p>
            <a:endParaRPr lang="en-GB" dirty="0"/>
          </a:p>
        </p:txBody>
      </p:sp>
      <p:sp>
        <p:nvSpPr>
          <p:cNvPr id="6" name="Title 5">
            <a:extLst>
              <a:ext uri="{FF2B5EF4-FFF2-40B4-BE49-F238E27FC236}">
                <a16:creationId xmlns:a16="http://schemas.microsoft.com/office/drawing/2014/main" id="{F8859501-38E0-F7D9-B06D-EE9C6569E6C5}"/>
              </a:ext>
            </a:extLst>
          </p:cNvPr>
          <p:cNvSpPr>
            <a:spLocks noGrp="1"/>
          </p:cNvSpPr>
          <p:nvPr>
            <p:ph type="title"/>
          </p:nvPr>
        </p:nvSpPr>
        <p:spPr/>
        <p:txBody>
          <a:bodyPr/>
          <a:lstStyle/>
          <a:p>
            <a:endParaRPr lang="en-GB"/>
          </a:p>
        </p:txBody>
      </p:sp>
      <p:sp>
        <p:nvSpPr>
          <p:cNvPr id="7" name="Title 1">
            <a:extLst>
              <a:ext uri="{FF2B5EF4-FFF2-40B4-BE49-F238E27FC236}">
                <a16:creationId xmlns:a16="http://schemas.microsoft.com/office/drawing/2014/main" id="{B916AA70-473A-0333-B115-1DBC40462755}"/>
              </a:ext>
            </a:extLst>
          </p:cNvPr>
          <p:cNvSpPr txBox="1">
            <a:spLocks/>
          </p:cNvSpPr>
          <p:nvPr/>
        </p:nvSpPr>
        <p:spPr>
          <a:xfrm>
            <a:off x="908744" y="2457538"/>
            <a:ext cx="10113645" cy="822960"/>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GB" dirty="0"/>
              <a:t>What’s your experience of coaching and mentoring?</a:t>
            </a:r>
          </a:p>
        </p:txBody>
      </p:sp>
    </p:spTree>
    <p:extLst>
      <p:ext uri="{BB962C8B-B14F-4D97-AF65-F5344CB8AC3E}">
        <p14:creationId xmlns:p14="http://schemas.microsoft.com/office/powerpoint/2010/main" val="284135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F781-BE0D-5AED-6068-202C398F1B39}"/>
              </a:ext>
            </a:extLst>
          </p:cNvPr>
          <p:cNvSpPr>
            <a:spLocks noGrp="1"/>
          </p:cNvSpPr>
          <p:nvPr>
            <p:ph type="title"/>
          </p:nvPr>
        </p:nvSpPr>
        <p:spPr/>
        <p:txBody>
          <a:bodyPr/>
          <a:lstStyle/>
          <a:p>
            <a:r>
              <a:rPr lang="en-GB" dirty="0"/>
              <a:t>Many development approaches</a:t>
            </a:r>
          </a:p>
        </p:txBody>
      </p:sp>
      <p:sp>
        <p:nvSpPr>
          <p:cNvPr id="3" name="Text Placeholder 2">
            <a:extLst>
              <a:ext uri="{FF2B5EF4-FFF2-40B4-BE49-F238E27FC236}">
                <a16:creationId xmlns:a16="http://schemas.microsoft.com/office/drawing/2014/main" id="{5B6742E2-772B-AA96-B180-753132B55BCB}"/>
              </a:ext>
            </a:extLst>
          </p:cNvPr>
          <p:cNvSpPr>
            <a:spLocks noGrp="1"/>
          </p:cNvSpPr>
          <p:nvPr>
            <p:ph type="body" sz="quarter" idx="13"/>
          </p:nvPr>
        </p:nvSpPr>
        <p:spPr/>
        <p:txBody>
          <a:bodyPr/>
          <a:lstStyle/>
          <a:p>
            <a:r>
              <a:rPr lang="en-GB" dirty="0"/>
              <a:t>Telling</a:t>
            </a:r>
          </a:p>
          <a:p>
            <a:r>
              <a:rPr lang="en-GB" dirty="0"/>
              <a:t>Coaching sessions</a:t>
            </a:r>
          </a:p>
          <a:p>
            <a:r>
              <a:rPr lang="en-GB" dirty="0"/>
              <a:t>Coaching questions</a:t>
            </a:r>
          </a:p>
          <a:p>
            <a:r>
              <a:rPr lang="en-GB" dirty="0"/>
              <a:t>Mentoring</a:t>
            </a:r>
          </a:p>
          <a:p>
            <a:endParaRPr lang="en-GB" dirty="0"/>
          </a:p>
        </p:txBody>
      </p:sp>
    </p:spTree>
    <p:extLst>
      <p:ext uri="{BB962C8B-B14F-4D97-AF65-F5344CB8AC3E}">
        <p14:creationId xmlns:p14="http://schemas.microsoft.com/office/powerpoint/2010/main" val="3101812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C0008-A2EA-5351-F73F-7AFAE916F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ACF69-A619-C62B-10D9-C28593E3978D}"/>
              </a:ext>
            </a:extLst>
          </p:cNvPr>
          <p:cNvSpPr>
            <a:spLocks noGrp="1"/>
          </p:cNvSpPr>
          <p:nvPr>
            <p:ph type="title"/>
          </p:nvPr>
        </p:nvSpPr>
        <p:spPr>
          <a:xfrm>
            <a:off x="1066800" y="0"/>
            <a:ext cx="10058400" cy="1450757"/>
          </a:xfrm>
        </p:spPr>
        <p:txBody>
          <a:bodyPr/>
          <a:lstStyle/>
          <a:p>
            <a:pPr algn="ctr"/>
            <a:r>
              <a:rPr lang="en-GB" b="1" dirty="0">
                <a:solidFill>
                  <a:srgbClr val="0070C0"/>
                </a:solidFill>
              </a:rPr>
              <a:t>What is mentoring?</a:t>
            </a:r>
            <a:r>
              <a:rPr lang="en-GB" dirty="0"/>
              <a:t> </a:t>
            </a:r>
            <a:r>
              <a:rPr lang="en-GB" sz="1400" dirty="0"/>
              <a:t>CIPD 2005</a:t>
            </a:r>
          </a:p>
        </p:txBody>
      </p:sp>
      <p:sp>
        <p:nvSpPr>
          <p:cNvPr id="3" name="TextBox 2">
            <a:extLst>
              <a:ext uri="{FF2B5EF4-FFF2-40B4-BE49-F238E27FC236}">
                <a16:creationId xmlns:a16="http://schemas.microsoft.com/office/drawing/2014/main" id="{67340E95-CD4A-2335-0474-5B9D44D2C33E}"/>
              </a:ext>
            </a:extLst>
          </p:cNvPr>
          <p:cNvSpPr txBox="1"/>
          <p:nvPr/>
        </p:nvSpPr>
        <p:spPr>
          <a:xfrm>
            <a:off x="405353" y="2818614"/>
            <a:ext cx="11255604" cy="2954655"/>
          </a:xfrm>
          <a:prstGeom prst="rect">
            <a:avLst/>
          </a:prstGeom>
          <a:noFill/>
        </p:spPr>
        <p:txBody>
          <a:bodyPr wrap="square" rtlCol="0">
            <a:spAutoFit/>
          </a:bodyPr>
          <a:lstStyle/>
          <a:p>
            <a:pPr algn="l">
              <a:buNone/>
            </a:pPr>
            <a:r>
              <a:rPr lang="en-GB" sz="2800" b="0" i="0" dirty="0">
                <a:solidFill>
                  <a:srgbClr val="202020"/>
                </a:solidFill>
                <a:effectLst/>
                <a:latin typeface="Museo"/>
              </a:rPr>
              <a:t>Mentoring in the workplace describes a relationship </a:t>
            </a:r>
          </a:p>
          <a:p>
            <a:pPr algn="l">
              <a:buNone/>
            </a:pPr>
            <a:r>
              <a:rPr lang="en-GB" sz="2800" b="0" i="0" dirty="0">
                <a:solidFill>
                  <a:srgbClr val="202020"/>
                </a:solidFill>
                <a:effectLst/>
                <a:latin typeface="Museo"/>
              </a:rPr>
              <a:t>in which a more experienced colleague shares their greater knowledge </a:t>
            </a:r>
          </a:p>
          <a:p>
            <a:pPr algn="l">
              <a:buNone/>
            </a:pPr>
            <a:r>
              <a:rPr lang="en-GB" sz="2800" b="0" i="0" dirty="0">
                <a:solidFill>
                  <a:srgbClr val="202020"/>
                </a:solidFill>
                <a:effectLst/>
                <a:latin typeface="Museo"/>
              </a:rPr>
              <a:t>to support the development of an inexperienced individual. </a:t>
            </a:r>
          </a:p>
          <a:p>
            <a:pPr algn="l">
              <a:buNone/>
            </a:pPr>
            <a:endParaRPr lang="en-GB" sz="2800" dirty="0">
              <a:solidFill>
                <a:srgbClr val="202020"/>
              </a:solidFill>
              <a:latin typeface="Museo"/>
            </a:endParaRPr>
          </a:p>
          <a:p>
            <a:pPr algn="l">
              <a:buNone/>
            </a:pPr>
            <a:r>
              <a:rPr lang="en-GB" sz="2800" b="0" i="0" dirty="0">
                <a:solidFill>
                  <a:srgbClr val="202020"/>
                </a:solidFill>
                <a:effectLst/>
                <a:latin typeface="Museo"/>
              </a:rPr>
              <a:t>It calls on the skills of questioning, listening, clarifying and reframing that are associated with coaching.</a:t>
            </a:r>
          </a:p>
          <a:p>
            <a:endParaRPr lang="en-GB" dirty="0"/>
          </a:p>
        </p:txBody>
      </p:sp>
    </p:spTree>
    <p:extLst>
      <p:ext uri="{BB962C8B-B14F-4D97-AF65-F5344CB8AC3E}">
        <p14:creationId xmlns:p14="http://schemas.microsoft.com/office/powerpoint/2010/main" val="42342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mentees want from their mentors - Coach Mentoring Video and Infographic">
            <a:extLst>
              <a:ext uri="{FF2B5EF4-FFF2-40B4-BE49-F238E27FC236}">
                <a16:creationId xmlns:a16="http://schemas.microsoft.com/office/drawing/2014/main" id="{141295E8-AB53-7DCC-9551-7FB3B9F40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0"/>
            <a:ext cx="11075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88ACBF-9307-512B-E914-E31F6732FAC3}"/>
              </a:ext>
            </a:extLst>
          </p:cNvPr>
          <p:cNvSpPr txBox="1"/>
          <p:nvPr/>
        </p:nvSpPr>
        <p:spPr>
          <a:xfrm>
            <a:off x="8305014" y="4576833"/>
            <a:ext cx="3886986" cy="2554545"/>
          </a:xfrm>
          <a:prstGeom prst="rect">
            <a:avLst/>
          </a:prstGeom>
          <a:solidFill>
            <a:schemeClr val="bg1"/>
          </a:solidFill>
          <a:ln>
            <a:noFill/>
          </a:ln>
        </p:spPr>
        <p:txBody>
          <a:bodyPr wrap="square" rtlCol="0">
            <a:spAutoFit/>
          </a:bodyPr>
          <a:lstStyle/>
          <a:p>
            <a:pPr algn="ctr"/>
            <a:r>
              <a:rPr lang="en-GB" sz="3200" dirty="0">
                <a:solidFill>
                  <a:srgbClr val="FF0000"/>
                </a:solidFill>
              </a:rPr>
              <a:t>Examples of how mentoring contributes to development goals</a:t>
            </a:r>
          </a:p>
          <a:p>
            <a:pPr algn="ctr"/>
            <a:endParaRPr lang="en-GB" sz="3200" dirty="0">
              <a:solidFill>
                <a:srgbClr val="FF0000"/>
              </a:solidFill>
            </a:endParaRPr>
          </a:p>
          <a:p>
            <a:endParaRPr lang="en-GB" sz="3200" dirty="0">
              <a:solidFill>
                <a:srgbClr val="FF0000"/>
              </a:solidFill>
            </a:endParaRPr>
          </a:p>
        </p:txBody>
      </p:sp>
    </p:spTree>
    <p:extLst>
      <p:ext uri="{BB962C8B-B14F-4D97-AF65-F5344CB8AC3E}">
        <p14:creationId xmlns:p14="http://schemas.microsoft.com/office/powerpoint/2010/main" val="113197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1D08-4BB7-F67B-0262-9D6EDAAB9B6B}"/>
              </a:ext>
            </a:extLst>
          </p:cNvPr>
          <p:cNvSpPr>
            <a:spLocks noGrp="1"/>
          </p:cNvSpPr>
          <p:nvPr>
            <p:ph type="title"/>
          </p:nvPr>
        </p:nvSpPr>
        <p:spPr>
          <a:xfrm>
            <a:off x="1066800" y="0"/>
            <a:ext cx="10058400" cy="1450757"/>
          </a:xfrm>
        </p:spPr>
        <p:txBody>
          <a:bodyPr/>
          <a:lstStyle/>
          <a:p>
            <a:pPr algn="ctr"/>
            <a:r>
              <a:rPr lang="en-GB" b="1" dirty="0">
                <a:solidFill>
                  <a:srgbClr val="0070C0"/>
                </a:solidFill>
              </a:rPr>
              <a:t>Mentoring v coaching </a:t>
            </a:r>
            <a:r>
              <a:rPr lang="en-GB" sz="1400" dirty="0"/>
              <a:t>CIPD 2005</a:t>
            </a:r>
          </a:p>
        </p:txBody>
      </p:sp>
      <p:sp>
        <p:nvSpPr>
          <p:cNvPr id="3" name="TextBox 2">
            <a:extLst>
              <a:ext uri="{FF2B5EF4-FFF2-40B4-BE49-F238E27FC236}">
                <a16:creationId xmlns:a16="http://schemas.microsoft.com/office/drawing/2014/main" id="{D90B6777-BA66-A87D-3CC6-ED18C7A06558}"/>
              </a:ext>
            </a:extLst>
          </p:cNvPr>
          <p:cNvSpPr txBox="1"/>
          <p:nvPr/>
        </p:nvSpPr>
        <p:spPr>
          <a:xfrm>
            <a:off x="468198" y="2366127"/>
            <a:ext cx="11255604" cy="3323987"/>
          </a:xfrm>
          <a:prstGeom prst="rect">
            <a:avLst/>
          </a:prstGeom>
          <a:noFill/>
        </p:spPr>
        <p:txBody>
          <a:bodyPr wrap="square" rtlCol="0">
            <a:spAutoFit/>
          </a:bodyPr>
          <a:lstStyle/>
          <a:p>
            <a:pPr algn="l">
              <a:buNone/>
            </a:pPr>
            <a:r>
              <a:rPr lang="en-GB" sz="2400" b="0" i="0" dirty="0">
                <a:solidFill>
                  <a:srgbClr val="202020"/>
                </a:solidFill>
                <a:effectLst/>
                <a:latin typeface="Museo"/>
              </a:rPr>
              <a:t>One key distinction is that mentoring relationships tend to be </a:t>
            </a:r>
            <a:r>
              <a:rPr lang="en-GB" sz="2400" b="0" i="0" dirty="0">
                <a:solidFill>
                  <a:srgbClr val="FF0000"/>
                </a:solidFill>
                <a:effectLst/>
                <a:latin typeface="Museo"/>
              </a:rPr>
              <a:t>longer term </a:t>
            </a:r>
            <a:r>
              <a:rPr lang="en-GB" sz="2400" b="0" i="0" dirty="0">
                <a:solidFill>
                  <a:srgbClr val="202020"/>
                </a:solidFill>
                <a:effectLst/>
                <a:latin typeface="Museo"/>
              </a:rPr>
              <a:t>than coaching arrangements. </a:t>
            </a:r>
          </a:p>
          <a:p>
            <a:pPr algn="l"/>
            <a:endParaRPr lang="en-GB" sz="2400" dirty="0">
              <a:solidFill>
                <a:srgbClr val="202020"/>
              </a:solidFill>
              <a:latin typeface="Museo"/>
            </a:endParaRPr>
          </a:p>
          <a:p>
            <a:pPr algn="l"/>
            <a:r>
              <a:rPr lang="en-GB" sz="2400" b="0" i="0" dirty="0">
                <a:solidFill>
                  <a:srgbClr val="202020"/>
                </a:solidFill>
                <a:effectLst/>
                <a:latin typeface="Museo"/>
              </a:rPr>
              <a:t>Mentoring relationships work best when they </a:t>
            </a:r>
            <a:r>
              <a:rPr lang="en-GB" sz="2400" b="0" i="0" dirty="0">
                <a:solidFill>
                  <a:srgbClr val="FF0000"/>
                </a:solidFill>
                <a:effectLst/>
                <a:latin typeface="Museo"/>
              </a:rPr>
              <a:t>move beyond the directive approach </a:t>
            </a:r>
            <a:r>
              <a:rPr lang="en-GB" sz="2400" b="0" i="0" dirty="0">
                <a:solidFill>
                  <a:srgbClr val="202020"/>
                </a:solidFill>
                <a:effectLst/>
                <a:latin typeface="Museo"/>
              </a:rPr>
              <a:t>of a senior colleague ‘telling it how it is’. </a:t>
            </a:r>
          </a:p>
          <a:p>
            <a:pPr algn="l"/>
            <a:endParaRPr lang="en-GB" sz="2400" dirty="0">
              <a:solidFill>
                <a:srgbClr val="202020"/>
              </a:solidFill>
              <a:latin typeface="Museo"/>
            </a:endParaRPr>
          </a:p>
          <a:p>
            <a:pPr algn="l"/>
            <a:r>
              <a:rPr lang="en-GB" sz="2400" b="0" i="0" dirty="0">
                <a:solidFill>
                  <a:srgbClr val="202020"/>
                </a:solidFill>
                <a:effectLst/>
                <a:latin typeface="Museo"/>
              </a:rPr>
              <a:t>An effective mentoring relationship is where there are </a:t>
            </a:r>
            <a:r>
              <a:rPr lang="en-GB" sz="2400" b="0" i="0" dirty="0">
                <a:solidFill>
                  <a:srgbClr val="FF0000"/>
                </a:solidFill>
                <a:effectLst/>
                <a:latin typeface="Museo"/>
              </a:rPr>
              <a:t>learning opportunities for both </a:t>
            </a:r>
            <a:r>
              <a:rPr lang="en-GB" sz="2400" b="0" i="0" dirty="0">
                <a:solidFill>
                  <a:srgbClr val="202020"/>
                </a:solidFill>
                <a:effectLst/>
                <a:latin typeface="Museo"/>
              </a:rPr>
              <a:t>participants, encouraging joint sharing and learning.</a:t>
            </a:r>
          </a:p>
          <a:p>
            <a:endParaRPr lang="en-GB" dirty="0"/>
          </a:p>
        </p:txBody>
      </p:sp>
    </p:spTree>
    <p:extLst>
      <p:ext uri="{BB962C8B-B14F-4D97-AF65-F5344CB8AC3E}">
        <p14:creationId xmlns:p14="http://schemas.microsoft.com/office/powerpoint/2010/main" val="2897911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FD63A-5CFF-4258-9984-D753646233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9C58AC-BE28-BB8E-D1CE-E76206D24E44}"/>
              </a:ext>
            </a:extLst>
          </p:cNvPr>
          <p:cNvSpPr>
            <a:spLocks noGrp="1"/>
          </p:cNvSpPr>
          <p:nvPr>
            <p:ph type="title"/>
          </p:nvPr>
        </p:nvSpPr>
        <p:spPr>
          <a:xfrm>
            <a:off x="1066800" y="-109322"/>
            <a:ext cx="10058400" cy="1450757"/>
          </a:xfrm>
        </p:spPr>
        <p:txBody>
          <a:bodyPr/>
          <a:lstStyle/>
          <a:p>
            <a:pPr algn="ctr"/>
            <a:r>
              <a:rPr lang="en-GB" b="1" dirty="0">
                <a:solidFill>
                  <a:srgbClr val="0070C0"/>
                </a:solidFill>
              </a:rPr>
              <a:t>What is coaching? </a:t>
            </a:r>
            <a:r>
              <a:rPr lang="en-GB" sz="1000" dirty="0"/>
              <a:t>CIPD 2005</a:t>
            </a:r>
          </a:p>
        </p:txBody>
      </p:sp>
      <p:sp>
        <p:nvSpPr>
          <p:cNvPr id="3" name="TextBox 2">
            <a:extLst>
              <a:ext uri="{FF2B5EF4-FFF2-40B4-BE49-F238E27FC236}">
                <a16:creationId xmlns:a16="http://schemas.microsoft.com/office/drawing/2014/main" id="{9542C771-80A5-CA45-0E16-7519FE5F2578}"/>
              </a:ext>
            </a:extLst>
          </p:cNvPr>
          <p:cNvSpPr txBox="1"/>
          <p:nvPr/>
        </p:nvSpPr>
        <p:spPr>
          <a:xfrm>
            <a:off x="661447" y="1781666"/>
            <a:ext cx="11254033" cy="5293757"/>
          </a:xfrm>
          <a:prstGeom prst="rect">
            <a:avLst/>
          </a:prstGeom>
          <a:noFill/>
        </p:spPr>
        <p:txBody>
          <a:bodyPr wrap="square" rtlCol="0">
            <a:spAutoFit/>
          </a:bodyPr>
          <a:lstStyle/>
          <a:p>
            <a:pPr algn="l">
              <a:buNone/>
            </a:pPr>
            <a:r>
              <a:rPr lang="en-GB" sz="3200" b="0" i="0" dirty="0">
                <a:solidFill>
                  <a:srgbClr val="202020"/>
                </a:solidFill>
                <a:effectLst/>
                <a:latin typeface="Museo"/>
              </a:rPr>
              <a:t>Coaching aims to produce </a:t>
            </a:r>
            <a:r>
              <a:rPr lang="en-GB" sz="3200" b="0" i="0" dirty="0">
                <a:solidFill>
                  <a:srgbClr val="0070C0"/>
                </a:solidFill>
                <a:effectLst/>
                <a:latin typeface="Museo"/>
              </a:rPr>
              <a:t>optimal performance</a:t>
            </a:r>
            <a:r>
              <a:rPr lang="en-GB" sz="3200" b="0" i="0" dirty="0">
                <a:solidFill>
                  <a:srgbClr val="202020"/>
                </a:solidFill>
                <a:effectLst/>
                <a:latin typeface="Museo"/>
              </a:rPr>
              <a:t> and improvement at work. </a:t>
            </a:r>
          </a:p>
          <a:p>
            <a:pPr algn="l">
              <a:buNone/>
            </a:pPr>
            <a:endParaRPr lang="en-GB" sz="3200" dirty="0">
              <a:solidFill>
                <a:srgbClr val="202020"/>
              </a:solidFill>
              <a:latin typeface="Museo"/>
            </a:endParaRPr>
          </a:p>
          <a:p>
            <a:pPr algn="l">
              <a:buNone/>
            </a:pPr>
            <a:r>
              <a:rPr lang="en-GB" sz="3200" b="0" i="0" dirty="0">
                <a:solidFill>
                  <a:srgbClr val="202020"/>
                </a:solidFill>
                <a:effectLst/>
                <a:latin typeface="Museo"/>
              </a:rPr>
              <a:t>It focuses on </a:t>
            </a:r>
            <a:r>
              <a:rPr lang="en-GB" sz="3200" b="0" i="0" dirty="0">
                <a:solidFill>
                  <a:srgbClr val="0070C0"/>
                </a:solidFill>
                <a:effectLst/>
                <a:latin typeface="Museo"/>
              </a:rPr>
              <a:t>specific skills and goals</a:t>
            </a:r>
            <a:r>
              <a:rPr lang="en-GB" sz="3200" b="0" i="0" dirty="0">
                <a:solidFill>
                  <a:srgbClr val="202020"/>
                </a:solidFill>
                <a:effectLst/>
                <a:latin typeface="Museo"/>
              </a:rPr>
              <a:t>, </a:t>
            </a:r>
          </a:p>
          <a:p>
            <a:pPr algn="l">
              <a:buNone/>
            </a:pPr>
            <a:r>
              <a:rPr lang="en-GB" sz="3200" b="0" i="0" dirty="0">
                <a:solidFill>
                  <a:srgbClr val="202020"/>
                </a:solidFill>
                <a:effectLst/>
                <a:latin typeface="Museo"/>
              </a:rPr>
              <a:t>and may also have an </a:t>
            </a:r>
            <a:r>
              <a:rPr lang="en-GB" sz="3200" b="0" i="0" dirty="0">
                <a:solidFill>
                  <a:srgbClr val="FF0000"/>
                </a:solidFill>
                <a:effectLst/>
                <a:latin typeface="Museo"/>
              </a:rPr>
              <a:t>impact on an individual’s personal attributes </a:t>
            </a:r>
            <a:r>
              <a:rPr lang="en-GB" sz="3200" b="0" i="0" dirty="0">
                <a:solidFill>
                  <a:srgbClr val="202020"/>
                </a:solidFill>
                <a:effectLst/>
                <a:latin typeface="Museo"/>
              </a:rPr>
              <a:t>such as social interaction or confidence. </a:t>
            </a:r>
          </a:p>
          <a:p>
            <a:pPr algn="l">
              <a:buNone/>
            </a:pPr>
            <a:endParaRPr lang="en-GB" sz="3200" b="0" i="0" dirty="0">
              <a:solidFill>
                <a:srgbClr val="202020"/>
              </a:solidFill>
              <a:effectLst/>
              <a:latin typeface="Museo"/>
            </a:endParaRPr>
          </a:p>
          <a:p>
            <a:pPr algn="l">
              <a:buNone/>
            </a:pPr>
            <a:r>
              <a:rPr lang="en-GB" sz="3200" b="0" i="0" dirty="0">
                <a:solidFill>
                  <a:srgbClr val="202020"/>
                </a:solidFill>
                <a:effectLst/>
                <a:latin typeface="Museo"/>
              </a:rPr>
              <a:t>The process typically lasts for a </a:t>
            </a:r>
            <a:r>
              <a:rPr lang="en-GB" sz="3200" b="0" i="0" dirty="0">
                <a:solidFill>
                  <a:srgbClr val="0070C0"/>
                </a:solidFill>
                <a:effectLst/>
                <a:latin typeface="Museo"/>
              </a:rPr>
              <a:t>defined period of time </a:t>
            </a:r>
            <a:r>
              <a:rPr lang="en-GB" sz="3200" b="0" i="1" dirty="0">
                <a:solidFill>
                  <a:srgbClr val="0070C0"/>
                </a:solidFill>
                <a:effectLst/>
                <a:latin typeface="Museo"/>
              </a:rPr>
              <a:t>(formal)</a:t>
            </a:r>
          </a:p>
          <a:p>
            <a:pPr algn="l">
              <a:buNone/>
            </a:pPr>
            <a:r>
              <a:rPr lang="en-GB" sz="3200" b="0" i="0" dirty="0">
                <a:solidFill>
                  <a:srgbClr val="202020"/>
                </a:solidFill>
                <a:effectLst/>
                <a:latin typeface="Museo"/>
              </a:rPr>
              <a:t>or forms the basis of an </a:t>
            </a:r>
            <a:r>
              <a:rPr lang="en-GB" sz="3200" b="0" i="0" dirty="0">
                <a:solidFill>
                  <a:srgbClr val="FF0000"/>
                </a:solidFill>
                <a:effectLst/>
                <a:latin typeface="Museo"/>
              </a:rPr>
              <a:t>on-going management style.</a:t>
            </a:r>
          </a:p>
          <a:p>
            <a:pPr algn="l">
              <a:buFont typeface="Arial" panose="020B0604020202020204" pitchFamily="34" charset="0"/>
              <a:buChar char="•"/>
            </a:pPr>
            <a:endParaRPr lang="en-GB" sz="3200" b="0" i="0" dirty="0">
              <a:solidFill>
                <a:srgbClr val="202020"/>
              </a:solidFill>
              <a:effectLst/>
              <a:latin typeface="Museo"/>
            </a:endParaRPr>
          </a:p>
          <a:p>
            <a:endParaRPr lang="en-GB" dirty="0"/>
          </a:p>
        </p:txBody>
      </p:sp>
    </p:spTree>
    <p:extLst>
      <p:ext uri="{BB962C8B-B14F-4D97-AF65-F5344CB8AC3E}">
        <p14:creationId xmlns:p14="http://schemas.microsoft.com/office/powerpoint/2010/main" val="104683445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32DCFCD4DC184DAF935EEC10AD29EB" ma:contentTypeVersion="17" ma:contentTypeDescription="Create a new document." ma:contentTypeScope="" ma:versionID="8cd901be5aedb1314edcf83bf914834a">
  <xsd:schema xmlns:xsd="http://www.w3.org/2001/XMLSchema" xmlns:xs="http://www.w3.org/2001/XMLSchema" xmlns:p="http://schemas.microsoft.com/office/2006/metadata/properties" xmlns:ns3="8f858526-9578-4f6f-a14f-1fc427cf7266" xmlns:ns4="fac8cada-27c0-42b0-82da-b01eeb53de2a" targetNamespace="http://schemas.microsoft.com/office/2006/metadata/properties" ma:root="true" ma:fieldsID="f885cfbd066f9655d074a3a546637fb0" ns3:_="" ns4:_="">
    <xsd:import namespace="8f858526-9578-4f6f-a14f-1fc427cf7266"/>
    <xsd:import namespace="fac8cada-27c0-42b0-82da-b01eeb53de2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858526-9578-4f6f-a14f-1fc427cf726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c8cada-27c0-42b0-82da-b01eeb53de2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f858526-9578-4f6f-a14f-1fc427cf7266" xsi:nil="true"/>
  </documentManagement>
</p:properties>
</file>

<file path=customXml/itemProps1.xml><?xml version="1.0" encoding="utf-8"?>
<ds:datastoreItem xmlns:ds="http://schemas.openxmlformats.org/officeDocument/2006/customXml" ds:itemID="{0182B850-BE71-4E2D-8DD2-35AD4CB8C39F}">
  <ds:schemaRefs>
    <ds:schemaRef ds:uri="http://schemas.microsoft.com/sharepoint/v3/contenttype/forms"/>
  </ds:schemaRefs>
</ds:datastoreItem>
</file>

<file path=customXml/itemProps2.xml><?xml version="1.0" encoding="utf-8"?>
<ds:datastoreItem xmlns:ds="http://schemas.openxmlformats.org/officeDocument/2006/customXml" ds:itemID="{CDE91307-1039-4384-BD27-8A983F21D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858526-9578-4f6f-a14f-1fc427cf7266"/>
    <ds:schemaRef ds:uri="fac8cada-27c0-42b0-82da-b01eeb53de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4D5DDB-6821-4560-844C-BCE5065AB469}">
  <ds:schemaRefs>
    <ds:schemaRef ds:uri="http://purl.org/dc/dcmitype/"/>
    <ds:schemaRef ds:uri="http://schemas.microsoft.com/office/infopath/2007/PartnerControls"/>
    <ds:schemaRef ds:uri="fac8cada-27c0-42b0-82da-b01eeb53de2a"/>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8f858526-9578-4f6f-a14f-1fc427cf726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1194</TotalTime>
  <Words>1026</Words>
  <Application>Microsoft Office PowerPoint</Application>
  <PresentationFormat>Widescreen</PresentationFormat>
  <Paragraphs>184</Paragraphs>
  <Slides>27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Aharoni</vt:lpstr>
      <vt:lpstr>Aptos</vt:lpstr>
      <vt:lpstr>Arial</vt:lpstr>
      <vt:lpstr>Calibri</vt:lpstr>
      <vt:lpstr>Calibri Light</vt:lpstr>
      <vt:lpstr>Google Sans</vt:lpstr>
      <vt:lpstr>Museo</vt:lpstr>
      <vt:lpstr>Wingdings</vt:lpstr>
      <vt:lpstr>Retrospect</vt:lpstr>
      <vt:lpstr>   Lothian Care Academy   Communicating effectively – coaching and mentoring skills </vt:lpstr>
      <vt:lpstr>Aims</vt:lpstr>
      <vt:lpstr>Objectives </vt:lpstr>
      <vt:lpstr>PowerPoint Presentation</vt:lpstr>
      <vt:lpstr>Many development approaches</vt:lpstr>
      <vt:lpstr>What is mentoring? CIPD 2005</vt:lpstr>
      <vt:lpstr>PowerPoint Presentation</vt:lpstr>
      <vt:lpstr>Mentoring v coaching CIPD 2005</vt:lpstr>
      <vt:lpstr>What is coaching? CIPD 2005</vt:lpstr>
      <vt:lpstr>Coaching principles CIPD 2005</vt:lpstr>
      <vt:lpstr>Formal coaching</vt:lpstr>
      <vt:lpstr>PowerPoint Presentation</vt:lpstr>
      <vt:lpstr>Key coaching skills</vt:lpstr>
      <vt:lpstr> The 5 sage Powers  Positive Intelligence</vt:lpstr>
      <vt:lpstr>PowerPoint Presentation</vt:lpstr>
      <vt:lpstr>PowerPoint Presentation</vt:lpstr>
      <vt:lpstr>Not in the zone…</vt:lpstr>
      <vt:lpstr>PowerPoint Presentation</vt:lpstr>
      <vt:lpstr>PowerPoint Presentation</vt:lpstr>
      <vt:lpstr>Be present</vt:lpstr>
      <vt:lpstr>On-the-spot-coaching</vt:lpstr>
      <vt:lpstr>PowerPoint Presentation</vt:lpstr>
      <vt:lpstr>PowerPoint Presentation</vt:lpstr>
      <vt:lpstr>Let’s practice</vt:lpstr>
      <vt:lpstr>Let’s practice – online triads</vt:lpstr>
      <vt:lpstr>PowerPoint Presentation</vt:lpstr>
      <vt:lpstr>Post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Kemp</dc:creator>
  <cp:lastModifiedBy>MacKenzie, Susan</cp:lastModifiedBy>
  <cp:revision>19</cp:revision>
  <dcterms:created xsi:type="dcterms:W3CDTF">2025-01-24T14:35:25Z</dcterms:created>
  <dcterms:modified xsi:type="dcterms:W3CDTF">2025-05-16T13:51:37Z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0x0101008D32DCFCD4DC184DAF935EEC10AD29EB</vt:lpwstr>
  </property>
</Properties>
</file>