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8"/>
  </p:notesMasterIdLst>
  <p:handoutMasterIdLst>
    <p:handoutMasterId r:id="rId29"/>
  </p:handoutMasterIdLst>
  <p:sldIdLst>
    <p:sldId id="368" r:id="rId2"/>
    <p:sldId id="280" r:id="rId3"/>
    <p:sldId id="370" r:id="rId4"/>
    <p:sldId id="371" r:id="rId5"/>
    <p:sldId id="372" r:id="rId6"/>
    <p:sldId id="373" r:id="rId7"/>
    <p:sldId id="376" r:id="rId8"/>
    <p:sldId id="375" r:id="rId9"/>
    <p:sldId id="389" r:id="rId10"/>
    <p:sldId id="392" r:id="rId11"/>
    <p:sldId id="363" r:id="rId12"/>
    <p:sldId id="391" r:id="rId13"/>
    <p:sldId id="390" r:id="rId14"/>
    <p:sldId id="378" r:id="rId15"/>
    <p:sldId id="383" r:id="rId16"/>
    <p:sldId id="384" r:id="rId17"/>
    <p:sldId id="385" r:id="rId18"/>
    <p:sldId id="386" r:id="rId19"/>
    <p:sldId id="387" r:id="rId20"/>
    <p:sldId id="388" r:id="rId21"/>
    <p:sldId id="379" r:id="rId22"/>
    <p:sldId id="393" r:id="rId23"/>
    <p:sldId id="394" r:id="rId24"/>
    <p:sldId id="398" r:id="rId25"/>
    <p:sldId id="397" r:id="rId26"/>
    <p:sldId id="382" r:id="rId2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0068"/>
    <a:srgbClr val="6D3465"/>
    <a:srgbClr val="0391BF"/>
    <a:srgbClr val="00A15F"/>
    <a:srgbClr val="2C6E2E"/>
    <a:srgbClr val="0D18ED"/>
    <a:srgbClr val="0A12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8" autoAdjust="0"/>
    <p:restoredTop sz="72650" autoAdjust="0"/>
  </p:normalViewPr>
  <p:slideViewPr>
    <p:cSldViewPr>
      <p:cViewPr varScale="1">
        <p:scale>
          <a:sx n="82" d="100"/>
          <a:sy n="82" d="100"/>
        </p:scale>
        <p:origin x="2472" y="84"/>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notesViewPr>
    <p:cSldViewPr>
      <p:cViewPr varScale="1">
        <p:scale>
          <a:sx n="66" d="100"/>
          <a:sy n="66" d="100"/>
        </p:scale>
        <p:origin x="-3139" y="-96"/>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5"/>
            <a:ext cx="2945862" cy="495873"/>
          </a:xfrm>
          <a:prstGeom prst="rect">
            <a:avLst/>
          </a:prstGeom>
        </p:spPr>
        <p:txBody>
          <a:bodyPr vert="horz" lIns="88213" tIns="44105" rIns="88213" bIns="44105" rtlCol="0"/>
          <a:lstStyle>
            <a:lvl1pPr algn="l">
              <a:defRPr sz="1100"/>
            </a:lvl1pPr>
          </a:lstStyle>
          <a:p>
            <a:endParaRPr lang="en-GB"/>
          </a:p>
        </p:txBody>
      </p:sp>
      <p:sp>
        <p:nvSpPr>
          <p:cNvPr id="3" name="Date Placeholder 2"/>
          <p:cNvSpPr>
            <a:spLocks noGrp="1"/>
          </p:cNvSpPr>
          <p:nvPr>
            <p:ph type="dt" sz="quarter" idx="1"/>
          </p:nvPr>
        </p:nvSpPr>
        <p:spPr>
          <a:xfrm>
            <a:off x="3850299" y="5"/>
            <a:ext cx="2945862" cy="495873"/>
          </a:xfrm>
          <a:prstGeom prst="rect">
            <a:avLst/>
          </a:prstGeom>
        </p:spPr>
        <p:txBody>
          <a:bodyPr vert="horz" lIns="88213" tIns="44105" rIns="88213" bIns="44105" rtlCol="0"/>
          <a:lstStyle>
            <a:lvl1pPr algn="r">
              <a:defRPr sz="1100"/>
            </a:lvl1pPr>
          </a:lstStyle>
          <a:p>
            <a:fld id="{2CBC74DF-B8D3-4F4D-8A04-3E60074FA840}" type="datetimeFigureOut">
              <a:rPr lang="en-GB" smtClean="0"/>
              <a:pPr/>
              <a:t>07/02/2024</a:t>
            </a:fld>
            <a:endParaRPr lang="en-GB"/>
          </a:p>
        </p:txBody>
      </p:sp>
      <p:sp>
        <p:nvSpPr>
          <p:cNvPr id="4" name="Footer Placeholder 3"/>
          <p:cNvSpPr>
            <a:spLocks noGrp="1"/>
          </p:cNvSpPr>
          <p:nvPr>
            <p:ph type="ftr" sz="quarter" idx="2"/>
          </p:nvPr>
        </p:nvSpPr>
        <p:spPr>
          <a:xfrm>
            <a:off x="2" y="9430818"/>
            <a:ext cx="2945862" cy="495873"/>
          </a:xfrm>
          <a:prstGeom prst="rect">
            <a:avLst/>
          </a:prstGeom>
        </p:spPr>
        <p:txBody>
          <a:bodyPr vert="horz" lIns="88213" tIns="44105" rIns="88213" bIns="44105" rtlCol="0" anchor="b"/>
          <a:lstStyle>
            <a:lvl1pPr algn="l">
              <a:defRPr sz="1100"/>
            </a:lvl1pPr>
          </a:lstStyle>
          <a:p>
            <a:endParaRPr lang="en-GB"/>
          </a:p>
        </p:txBody>
      </p:sp>
      <p:sp>
        <p:nvSpPr>
          <p:cNvPr id="5" name="Slide Number Placeholder 4"/>
          <p:cNvSpPr>
            <a:spLocks noGrp="1"/>
          </p:cNvSpPr>
          <p:nvPr>
            <p:ph type="sldNum" sz="quarter" idx="3"/>
          </p:nvPr>
        </p:nvSpPr>
        <p:spPr>
          <a:xfrm>
            <a:off x="3850299" y="9430818"/>
            <a:ext cx="2945862" cy="495873"/>
          </a:xfrm>
          <a:prstGeom prst="rect">
            <a:avLst/>
          </a:prstGeom>
        </p:spPr>
        <p:txBody>
          <a:bodyPr vert="horz" lIns="88213" tIns="44105" rIns="88213" bIns="44105" rtlCol="0" anchor="b"/>
          <a:lstStyle>
            <a:lvl1pPr algn="r">
              <a:defRPr sz="1100"/>
            </a:lvl1pPr>
          </a:lstStyle>
          <a:p>
            <a:fld id="{CE807EDE-E040-4A83-B83C-F5EACA4F0194}" type="slidenum">
              <a:rPr lang="en-GB" smtClean="0"/>
              <a:pPr/>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5659" cy="496411"/>
          </a:xfrm>
          <a:prstGeom prst="rect">
            <a:avLst/>
          </a:prstGeom>
        </p:spPr>
        <p:txBody>
          <a:bodyPr vert="horz" lIns="95552" tIns="47778" rIns="95552" bIns="47778" rtlCol="0"/>
          <a:lstStyle>
            <a:lvl1pPr algn="l">
              <a:defRPr sz="1200"/>
            </a:lvl1pPr>
          </a:lstStyle>
          <a:p>
            <a:endParaRPr lang="en-GB"/>
          </a:p>
        </p:txBody>
      </p:sp>
      <p:sp>
        <p:nvSpPr>
          <p:cNvPr id="3" name="Date Placeholder 2"/>
          <p:cNvSpPr>
            <a:spLocks noGrp="1"/>
          </p:cNvSpPr>
          <p:nvPr>
            <p:ph type="dt" idx="1"/>
          </p:nvPr>
        </p:nvSpPr>
        <p:spPr>
          <a:xfrm>
            <a:off x="3850446" y="2"/>
            <a:ext cx="2945659" cy="496411"/>
          </a:xfrm>
          <a:prstGeom prst="rect">
            <a:avLst/>
          </a:prstGeom>
        </p:spPr>
        <p:txBody>
          <a:bodyPr vert="horz" lIns="95552" tIns="47778" rIns="95552" bIns="47778" rtlCol="0"/>
          <a:lstStyle>
            <a:lvl1pPr algn="r">
              <a:defRPr sz="1200"/>
            </a:lvl1pPr>
          </a:lstStyle>
          <a:p>
            <a:fld id="{5FD14249-007D-4483-8618-DD4C69934DD2}" type="datetimeFigureOut">
              <a:rPr lang="en-GB" smtClean="0"/>
              <a:pPr/>
              <a:t>07/02/2024</a:t>
            </a:fld>
            <a:endParaRPr lang="en-GB"/>
          </a:p>
        </p:txBody>
      </p:sp>
      <p:sp>
        <p:nvSpPr>
          <p:cNvPr id="4" name="Slide Image Placeholder 3"/>
          <p:cNvSpPr>
            <a:spLocks noGrp="1" noRot="1" noChangeAspect="1"/>
          </p:cNvSpPr>
          <p:nvPr>
            <p:ph type="sldImg" idx="2"/>
          </p:nvPr>
        </p:nvSpPr>
        <p:spPr>
          <a:xfrm>
            <a:off x="917575" y="746125"/>
            <a:ext cx="4962525" cy="3721100"/>
          </a:xfrm>
          <a:prstGeom prst="rect">
            <a:avLst/>
          </a:prstGeom>
          <a:noFill/>
          <a:ln w="12700">
            <a:solidFill>
              <a:prstClr val="black"/>
            </a:solidFill>
          </a:ln>
        </p:spPr>
        <p:txBody>
          <a:bodyPr vert="horz" lIns="95552" tIns="47778" rIns="95552" bIns="47778" rtlCol="0" anchor="ctr"/>
          <a:lstStyle/>
          <a:p>
            <a:endParaRPr lang="en-GB"/>
          </a:p>
        </p:txBody>
      </p:sp>
      <p:sp>
        <p:nvSpPr>
          <p:cNvPr id="5" name="Notes Placeholder 4"/>
          <p:cNvSpPr>
            <a:spLocks noGrp="1"/>
          </p:cNvSpPr>
          <p:nvPr>
            <p:ph type="body" sz="quarter" idx="3"/>
          </p:nvPr>
        </p:nvSpPr>
        <p:spPr>
          <a:xfrm>
            <a:off x="679769" y="4715907"/>
            <a:ext cx="5438140" cy="4467702"/>
          </a:xfrm>
          <a:prstGeom prst="rect">
            <a:avLst/>
          </a:prstGeom>
        </p:spPr>
        <p:txBody>
          <a:bodyPr vert="horz" lIns="95552" tIns="47778" rIns="95552" bIns="4777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9430094"/>
            <a:ext cx="2945659" cy="496411"/>
          </a:xfrm>
          <a:prstGeom prst="rect">
            <a:avLst/>
          </a:prstGeom>
        </p:spPr>
        <p:txBody>
          <a:bodyPr vert="horz" lIns="95552" tIns="47778" rIns="95552" bIns="47778" rtlCol="0" anchor="b"/>
          <a:lstStyle>
            <a:lvl1pPr algn="l">
              <a:defRPr sz="1200"/>
            </a:lvl1pPr>
          </a:lstStyle>
          <a:p>
            <a:endParaRPr lang="en-GB"/>
          </a:p>
        </p:txBody>
      </p:sp>
      <p:sp>
        <p:nvSpPr>
          <p:cNvPr id="7" name="Slide Number Placeholder 6"/>
          <p:cNvSpPr>
            <a:spLocks noGrp="1"/>
          </p:cNvSpPr>
          <p:nvPr>
            <p:ph type="sldNum" sz="quarter" idx="5"/>
          </p:nvPr>
        </p:nvSpPr>
        <p:spPr>
          <a:xfrm>
            <a:off x="3850446" y="9430094"/>
            <a:ext cx="2945659" cy="496411"/>
          </a:xfrm>
          <a:prstGeom prst="rect">
            <a:avLst/>
          </a:prstGeom>
        </p:spPr>
        <p:txBody>
          <a:bodyPr vert="horz" lIns="95552" tIns="47778" rIns="95552" bIns="47778" rtlCol="0" anchor="b"/>
          <a:lstStyle>
            <a:lvl1pPr algn="r">
              <a:defRPr sz="1200"/>
            </a:lvl1pPr>
          </a:lstStyle>
          <a:p>
            <a:fld id="{E075CDA8-C731-41C2-A737-7276DCEE1462}"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A84AB6E-D494-4FE5-8EBF-5D2D52F87C6E}" type="slidenum">
              <a:rPr lang="en-GB" smtClean="0"/>
              <a:pPr/>
              <a:t>1</a:t>
            </a:fld>
            <a:endParaRPr lang="en-GB"/>
          </a:p>
        </p:txBody>
      </p:sp>
    </p:spTree>
    <p:extLst>
      <p:ext uri="{BB962C8B-B14F-4D97-AF65-F5344CB8AC3E}">
        <p14:creationId xmlns:p14="http://schemas.microsoft.com/office/powerpoint/2010/main" val="317127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kern="1200" dirty="0">
                <a:solidFill>
                  <a:schemeClr val="tx1"/>
                </a:solidFill>
                <a:effectLst/>
                <a:latin typeface="+mn-lt"/>
                <a:ea typeface="+mn-ea"/>
                <a:cs typeface="+mn-cs"/>
              </a:rPr>
              <a:t>When to do this?</a:t>
            </a:r>
            <a:r>
              <a:rPr lang="en-GB" sz="1200" kern="1200" baseline="0" dirty="0">
                <a:solidFill>
                  <a:schemeClr val="tx1"/>
                </a:solidFill>
                <a:effectLst/>
                <a:latin typeface="+mn-lt"/>
                <a:ea typeface="+mn-ea"/>
                <a:cs typeface="+mn-cs"/>
              </a:rPr>
              <a:t> Ideally prior to arrival. In hospital assessment or when families are coming for a look round before admission. Many homes who use 7 steps have got out of the habit of using this leaflet but I would encourage it as it helps reduce the shock of the subject being brought up. </a:t>
            </a:r>
            <a:endParaRPr lang="en-GB"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BA84AB6E-D494-4FE5-8EBF-5D2D52F87C6E}" type="slidenum">
              <a:rPr lang="en-GB" smtClean="0"/>
              <a:pPr/>
              <a:t>10</a:t>
            </a:fld>
            <a:endParaRPr lang="en-GB"/>
          </a:p>
        </p:txBody>
      </p:sp>
    </p:spTree>
    <p:extLst>
      <p:ext uri="{BB962C8B-B14F-4D97-AF65-F5344CB8AC3E}">
        <p14:creationId xmlns:p14="http://schemas.microsoft.com/office/powerpoint/2010/main" val="622479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75CDA8-C731-41C2-A737-7276DCEE1462}" type="slidenum">
              <a:rPr lang="en-GB" smtClean="0"/>
              <a:pPr/>
              <a:t>11</a:t>
            </a:fld>
            <a:endParaRPr lang="en-GB"/>
          </a:p>
        </p:txBody>
      </p:sp>
    </p:spTree>
    <p:extLst>
      <p:ext uri="{BB962C8B-B14F-4D97-AF65-F5344CB8AC3E}">
        <p14:creationId xmlns:p14="http://schemas.microsoft.com/office/powerpoint/2010/main" val="1983104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New residents may have comments on</a:t>
            </a:r>
            <a:r>
              <a:rPr lang="en-GB" baseline="0" dirty="0"/>
              <a:t> d/c letters if from hospital. If from another home ask the staff to transfer ACP information with them. </a:t>
            </a:r>
            <a:endParaRPr lang="en-GB" dirty="0"/>
          </a:p>
        </p:txBody>
      </p:sp>
      <p:sp>
        <p:nvSpPr>
          <p:cNvPr id="4" name="Slide Number Placeholder 3"/>
          <p:cNvSpPr>
            <a:spLocks noGrp="1"/>
          </p:cNvSpPr>
          <p:nvPr>
            <p:ph type="sldNum" sz="quarter" idx="10"/>
          </p:nvPr>
        </p:nvSpPr>
        <p:spPr/>
        <p:txBody>
          <a:bodyPr/>
          <a:lstStyle/>
          <a:p>
            <a:fld id="{BA84AB6E-D494-4FE5-8EBF-5D2D52F87C6E}" type="slidenum">
              <a:rPr lang="en-GB" smtClean="0"/>
              <a:pPr/>
              <a:t>12</a:t>
            </a:fld>
            <a:endParaRPr lang="en-GB"/>
          </a:p>
        </p:txBody>
      </p:sp>
    </p:spTree>
    <p:extLst>
      <p:ext uri="{BB962C8B-B14F-4D97-AF65-F5344CB8AC3E}">
        <p14:creationId xmlns:p14="http://schemas.microsoft.com/office/powerpoint/2010/main" val="1871372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GB" dirty="0"/>
              <a:t>There are many things that help create a high quality ACP.</a:t>
            </a:r>
          </a:p>
          <a:p>
            <a:pPr>
              <a:buFont typeface="Wingdings" pitchFamily="2" charset="2"/>
              <a:buChar char="Ø"/>
            </a:pPr>
            <a:r>
              <a:rPr lang="en-GB" dirty="0"/>
              <a:t>What a person is normally like; baseline function. </a:t>
            </a:r>
          </a:p>
          <a:p>
            <a:pPr>
              <a:buFont typeface="Wingdings" pitchFamily="2" charset="2"/>
              <a:buChar char="Ø"/>
            </a:pPr>
            <a:r>
              <a:rPr lang="en-GB" dirty="0"/>
              <a:t>Who is their next of kin?</a:t>
            </a:r>
          </a:p>
          <a:p>
            <a:pPr>
              <a:buFont typeface="Wingdings" pitchFamily="2" charset="2"/>
              <a:buChar char="Ø"/>
            </a:pPr>
            <a:r>
              <a:rPr lang="en-GB" dirty="0"/>
              <a:t>Do they have a power of attorney (POA)?</a:t>
            </a:r>
          </a:p>
          <a:p>
            <a:pPr>
              <a:buFont typeface="Wingdings" pitchFamily="2" charset="2"/>
              <a:buChar char="Ø"/>
            </a:pPr>
            <a:r>
              <a:rPr lang="en-GB" dirty="0"/>
              <a:t>Do they have an Adult With Incapacity Act form (AWI)?</a:t>
            </a:r>
          </a:p>
          <a:p>
            <a:pPr>
              <a:buFont typeface="Wingdings" pitchFamily="2" charset="2"/>
              <a:buChar char="Ø"/>
            </a:pPr>
            <a:r>
              <a:rPr lang="en-GB" dirty="0"/>
              <a:t>Do they have a DNACPR?</a:t>
            </a:r>
          </a:p>
          <a:p>
            <a:pPr>
              <a:buNone/>
            </a:pPr>
            <a:endParaRPr lang="en-GB" dirty="0"/>
          </a:p>
          <a:p>
            <a:pPr>
              <a:buNone/>
            </a:pPr>
            <a:r>
              <a:rPr lang="en-GB" dirty="0"/>
              <a:t>This is all covered in Document 2.</a:t>
            </a:r>
          </a:p>
          <a:p>
            <a:pPr>
              <a:buNone/>
            </a:pPr>
            <a:r>
              <a:rPr lang="en-GB" dirty="0"/>
              <a:t>This information is all available when someone first arrives in a care home and the form should be completed on arrival</a:t>
            </a:r>
          </a:p>
        </p:txBody>
      </p:sp>
      <p:sp>
        <p:nvSpPr>
          <p:cNvPr id="4" name="Slide Number Placeholder 3"/>
          <p:cNvSpPr>
            <a:spLocks noGrp="1"/>
          </p:cNvSpPr>
          <p:nvPr>
            <p:ph type="sldNum" sz="quarter" idx="5"/>
          </p:nvPr>
        </p:nvSpPr>
        <p:spPr/>
        <p:txBody>
          <a:bodyPr/>
          <a:lstStyle/>
          <a:p>
            <a:fld id="{E075CDA8-C731-41C2-A737-7276DCEE1462}" type="slidenum">
              <a:rPr lang="en-GB" smtClean="0"/>
              <a:pPr/>
              <a:t>13</a:t>
            </a:fld>
            <a:endParaRPr lang="en-GB"/>
          </a:p>
        </p:txBody>
      </p:sp>
    </p:spTree>
    <p:extLst>
      <p:ext uri="{BB962C8B-B14F-4D97-AF65-F5344CB8AC3E}">
        <p14:creationId xmlns:p14="http://schemas.microsoft.com/office/powerpoint/2010/main" val="41432124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sz="1200" kern="1200" dirty="0">
                <a:solidFill>
                  <a:schemeClr val="tx1"/>
                </a:solidFill>
                <a:effectLst/>
                <a:latin typeface="+mn-lt"/>
                <a:ea typeface="+mn-ea"/>
                <a:cs typeface="+mn-cs"/>
              </a:rPr>
              <a:t>This is the</a:t>
            </a:r>
            <a:r>
              <a:rPr lang="en-GB" sz="1200" kern="1200" baseline="0" dirty="0">
                <a:solidFill>
                  <a:schemeClr val="tx1"/>
                </a:solidFill>
                <a:effectLst/>
                <a:latin typeface="+mn-lt"/>
                <a:ea typeface="+mn-ea"/>
                <a:cs typeface="+mn-cs"/>
              </a:rPr>
              <a:t> area of ACP that some people find daunting but having a good structure for this conversation and resources to guide you makes it a lot easier.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200" kern="1200" dirty="0">
              <a:solidFill>
                <a:schemeClr val="tx1"/>
              </a:solidFill>
              <a:effectLst/>
              <a:latin typeface="+mn-lt"/>
              <a:ea typeface="+mn-ea"/>
              <a:cs typeface="+mn-cs"/>
            </a:endParaRPr>
          </a:p>
          <a:p>
            <a:r>
              <a:rPr lang="en-GB" baseline="0" dirty="0"/>
              <a:t>When problems happen in </a:t>
            </a:r>
            <a:r>
              <a:rPr lang="en-GB" baseline="0" dirty="0" err="1"/>
              <a:t>acp</a:t>
            </a:r>
            <a:r>
              <a:rPr lang="en-GB" baseline="0" dirty="0"/>
              <a:t> conversations it is usually because people jump to making a plan too early. “what do you want to happen when you get ill” should be the second last rather than the first question. </a:t>
            </a:r>
          </a:p>
          <a:p>
            <a:endParaRPr lang="en-GB" baseline="0" dirty="0"/>
          </a:p>
          <a:p>
            <a:r>
              <a:rPr lang="en-GB" sz="1200" baseline="0" dirty="0"/>
              <a:t>The new versions of documents 3 and 4 have a conversation guide on the first page and I would encourage you to work through that in order. </a:t>
            </a:r>
          </a:p>
        </p:txBody>
      </p:sp>
      <p:sp>
        <p:nvSpPr>
          <p:cNvPr id="4" name="Slide Number Placeholder 3"/>
          <p:cNvSpPr>
            <a:spLocks noGrp="1"/>
          </p:cNvSpPr>
          <p:nvPr>
            <p:ph type="sldNum" sz="quarter" idx="10"/>
          </p:nvPr>
        </p:nvSpPr>
        <p:spPr/>
        <p:txBody>
          <a:bodyPr/>
          <a:lstStyle/>
          <a:p>
            <a:fld id="{BA84AB6E-D494-4FE5-8EBF-5D2D52F87C6E}" type="slidenum">
              <a:rPr lang="en-GB" smtClean="0"/>
              <a:pPr/>
              <a:t>14</a:t>
            </a:fld>
            <a:endParaRPr lang="en-GB"/>
          </a:p>
        </p:txBody>
      </p:sp>
    </p:spTree>
    <p:extLst>
      <p:ext uri="{BB962C8B-B14F-4D97-AF65-F5344CB8AC3E}">
        <p14:creationId xmlns:p14="http://schemas.microsoft.com/office/powerpoint/2010/main" val="40744366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Creating a shared understanding of the current situation is crucial to creating an appropriate ACP. The first step to that is knowing what the person and those that are close to them think of their health at the present and in the future. </a:t>
            </a:r>
          </a:p>
          <a:p>
            <a:pPr>
              <a:buFont typeface="Wingdings" pitchFamily="2" charset="2"/>
              <a:buChar char="Ø"/>
            </a:pPr>
            <a:r>
              <a:rPr lang="en-GB" sz="1200" dirty="0"/>
              <a:t>What are their thoughts, questions or worries about what might happen?</a:t>
            </a:r>
          </a:p>
          <a:p>
            <a:pPr>
              <a:buFont typeface="Wingdings" pitchFamily="2" charset="2"/>
              <a:buChar char="Ø"/>
            </a:pPr>
            <a:r>
              <a:rPr lang="en-GB" sz="1200" dirty="0"/>
              <a:t>Is there anything they want to ask about the future?</a:t>
            </a:r>
          </a:p>
          <a:p>
            <a:r>
              <a:rPr lang="en-GB" dirty="0"/>
              <a:t>If the persons expectations seem to be very different from what you understand the situation to be you should be very cautious. You can progress to the next step to try to resolve those misunderstandings, but you need to be careful.</a:t>
            </a:r>
          </a:p>
        </p:txBody>
      </p:sp>
      <p:sp>
        <p:nvSpPr>
          <p:cNvPr id="4" name="Slide Number Placeholder 3"/>
          <p:cNvSpPr>
            <a:spLocks noGrp="1"/>
          </p:cNvSpPr>
          <p:nvPr>
            <p:ph type="sldNum" sz="quarter" idx="10"/>
          </p:nvPr>
        </p:nvSpPr>
        <p:spPr/>
        <p:txBody>
          <a:bodyPr/>
          <a:lstStyle/>
          <a:p>
            <a:fld id="{BA84AB6E-D494-4FE5-8EBF-5D2D52F87C6E}" type="slidenum">
              <a:rPr lang="en-GB" smtClean="0"/>
              <a:pPr/>
              <a:t>16</a:t>
            </a:fld>
            <a:endParaRPr lang="en-GB"/>
          </a:p>
        </p:txBody>
      </p:sp>
    </p:spTree>
    <p:extLst>
      <p:ext uri="{BB962C8B-B14F-4D97-AF65-F5344CB8AC3E}">
        <p14:creationId xmlns:p14="http://schemas.microsoft.com/office/powerpoint/2010/main" val="18713725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sz="1200" b="1" dirty="0"/>
              <a:t>It is here that you establish the shared understanding about a person’s health.</a:t>
            </a:r>
          </a:p>
          <a:p>
            <a:endParaRPr lang="en-GB" sz="1200" b="1" dirty="0"/>
          </a:p>
          <a:p>
            <a:pPr>
              <a:buFont typeface="Wingdings" pitchFamily="2" charset="2"/>
              <a:buChar char="Ø"/>
            </a:pPr>
            <a:r>
              <a:rPr lang="en-GB" sz="1200" dirty="0"/>
              <a:t>Let’s talk about what you/(person’s name) need(s) help with.</a:t>
            </a:r>
          </a:p>
          <a:p>
            <a:pPr>
              <a:buFont typeface="Wingdings" pitchFamily="2" charset="2"/>
              <a:buChar char="Ø"/>
            </a:pPr>
            <a:r>
              <a:rPr lang="en-GB" sz="1200" dirty="0"/>
              <a:t>You/(person’s name) seem(s) pretty strong/not as strong as you were/a little frail/pretty frail/very frail at the moment. </a:t>
            </a:r>
          </a:p>
          <a:p>
            <a:pPr>
              <a:buFont typeface="Wingdings" pitchFamily="2" charset="2"/>
              <a:buChar char="Ø"/>
            </a:pPr>
            <a:r>
              <a:rPr lang="en-GB" sz="1200" dirty="0"/>
              <a:t>You can share your understanding of what you know of their health conditions. </a:t>
            </a:r>
          </a:p>
          <a:p>
            <a:pPr>
              <a:buFont typeface="Wingdings" pitchFamily="2" charset="2"/>
              <a:buChar char="Ø"/>
            </a:pPr>
            <a:r>
              <a:rPr lang="en-GB" sz="1200" dirty="0"/>
              <a:t>When a person is more frail there are some treatments that may not work for them, or that they might not want. That is why it is important for us to talk about making an </a:t>
            </a:r>
            <a:r>
              <a:rPr lang="en-GB" sz="1200" dirty="0" err="1"/>
              <a:t>ACP</a:t>
            </a:r>
            <a:r>
              <a:rPr lang="en-GB" sz="1200" b="0" i="0" u="none" strike="noStrike" kern="1200" baseline="0" dirty="0" err="1">
                <a:solidFill>
                  <a:schemeClr val="tx1"/>
                </a:solidFill>
                <a:latin typeface="+mn-lt"/>
                <a:ea typeface="+mn-ea"/>
                <a:cs typeface="+mn-cs"/>
              </a:rPr>
              <a:t>If</a:t>
            </a:r>
            <a:r>
              <a:rPr lang="en-GB" sz="1200" b="0" i="0" u="none" strike="noStrike" kern="1200" baseline="0" dirty="0">
                <a:solidFill>
                  <a:schemeClr val="tx1"/>
                </a:solidFill>
                <a:latin typeface="+mn-lt"/>
                <a:ea typeface="+mn-ea"/>
                <a:cs typeface="+mn-cs"/>
              </a:rPr>
              <a:t> you get to this stage and you still feel that they or their relatives still have v unrealistic expectations about what the future holds, they think that their time in the home is going to be brief and that they will get back to their own home, or their dancing or cooking lunch for their family in a couple of weeks time, you should stop. This is when to contact the GP and explain that you hadn’t been able to reach a shared understanding and could they have a word with the resident or the family and see if they would have more luck. For the GP, undoing an inappropriate </a:t>
            </a:r>
            <a:r>
              <a:rPr lang="en-GB" sz="1200" b="0" i="0" u="none" strike="noStrike" kern="1200" baseline="0" dirty="0" err="1">
                <a:solidFill>
                  <a:schemeClr val="tx1"/>
                </a:solidFill>
                <a:latin typeface="+mn-lt"/>
                <a:ea typeface="+mn-ea"/>
                <a:cs typeface="+mn-cs"/>
              </a:rPr>
              <a:t>acp</a:t>
            </a:r>
            <a:r>
              <a:rPr lang="en-GB" sz="1200" b="0" i="0" u="none" strike="noStrike" kern="1200" baseline="0" dirty="0">
                <a:solidFill>
                  <a:schemeClr val="tx1"/>
                </a:solidFill>
                <a:latin typeface="+mn-lt"/>
                <a:ea typeface="+mn-ea"/>
                <a:cs typeface="+mn-cs"/>
              </a:rPr>
              <a:t> is much harder than doing it themselves.</a:t>
            </a:r>
          </a:p>
          <a:p>
            <a:r>
              <a:rPr lang="en-GB" sz="1200" b="1" i="0" u="none" strike="noStrike" kern="1200" baseline="0" dirty="0">
                <a:solidFill>
                  <a:schemeClr val="tx1"/>
                </a:solidFill>
                <a:latin typeface="+mn-lt"/>
                <a:ea typeface="+mn-ea"/>
                <a:cs typeface="+mn-cs"/>
              </a:rPr>
              <a:t>Have any of you had situations like that. </a:t>
            </a:r>
          </a:p>
          <a:p>
            <a:r>
              <a:rPr lang="en-GB" sz="1200" b="1" i="0" u="none" strike="noStrike" kern="1200" baseline="0" dirty="0">
                <a:solidFill>
                  <a:schemeClr val="tx1"/>
                </a:solidFill>
                <a:latin typeface="+mn-lt"/>
                <a:ea typeface="+mn-ea"/>
                <a:cs typeface="+mn-cs"/>
              </a:rPr>
              <a:t>We have a couple of </a:t>
            </a:r>
            <a:r>
              <a:rPr lang="en-GB" sz="1200" b="1" i="0" u="none" strike="noStrike" kern="1200" baseline="0" dirty="0" err="1">
                <a:solidFill>
                  <a:schemeClr val="tx1"/>
                </a:solidFill>
                <a:latin typeface="+mn-lt"/>
                <a:ea typeface="+mn-ea"/>
                <a:cs typeface="+mn-cs"/>
              </a:rPr>
              <a:t>unreaslistic</a:t>
            </a:r>
            <a:r>
              <a:rPr lang="en-GB" sz="1200" b="1" i="0" u="none" strike="noStrike" kern="1200" baseline="0" dirty="0">
                <a:solidFill>
                  <a:schemeClr val="tx1"/>
                </a:solidFill>
                <a:latin typeface="+mn-lt"/>
                <a:ea typeface="+mn-ea"/>
                <a:cs typeface="+mn-cs"/>
              </a:rPr>
              <a:t> families. We’ve tried to have a conversation with them a couple of times, but as soon as the GP comes to speak to them they are all fine and dandy. </a:t>
            </a:r>
          </a:p>
          <a:p>
            <a:r>
              <a:rPr lang="en-GB" sz="1200" b="0" i="0" u="none" strike="noStrike" kern="1200" baseline="0" dirty="0">
                <a:solidFill>
                  <a:schemeClr val="tx1"/>
                </a:solidFill>
                <a:latin typeface="+mn-lt"/>
                <a:ea typeface="+mn-ea"/>
                <a:cs typeface="+mn-cs"/>
              </a:rPr>
              <a:t>It is not necessarily right but the reality is that if a </a:t>
            </a:r>
            <a:r>
              <a:rPr lang="en-GB" sz="1200" b="0" i="0" u="none" strike="noStrike" kern="1200" baseline="0" dirty="0" err="1">
                <a:solidFill>
                  <a:schemeClr val="tx1"/>
                </a:solidFill>
                <a:latin typeface="+mn-lt"/>
                <a:ea typeface="+mn-ea"/>
                <a:cs typeface="+mn-cs"/>
              </a:rPr>
              <a:t>gp</a:t>
            </a:r>
            <a:r>
              <a:rPr lang="en-GB" sz="1200" b="0" i="0" u="none" strike="noStrike" kern="1200" baseline="0" dirty="0">
                <a:solidFill>
                  <a:schemeClr val="tx1"/>
                </a:solidFill>
                <a:latin typeface="+mn-lt"/>
                <a:ea typeface="+mn-ea"/>
                <a:cs typeface="+mn-cs"/>
              </a:rPr>
              <a:t> challenges their expectations and says ‘ I don’t think your mother is going to be able to walk again and her dementia is going to continue to progress rapidly’ they are more likely to accept it than if a carer, or even nurse, says the same thing. So it can be really helpful to involve the GP in these situations. </a:t>
            </a:r>
          </a:p>
        </p:txBody>
      </p:sp>
      <p:sp>
        <p:nvSpPr>
          <p:cNvPr id="4" name="Slide Number Placeholder 3"/>
          <p:cNvSpPr>
            <a:spLocks noGrp="1"/>
          </p:cNvSpPr>
          <p:nvPr>
            <p:ph type="sldNum" sz="quarter" idx="10"/>
          </p:nvPr>
        </p:nvSpPr>
        <p:spPr/>
        <p:txBody>
          <a:bodyPr/>
          <a:lstStyle/>
          <a:p>
            <a:fld id="{BA84AB6E-D494-4FE5-8EBF-5D2D52F87C6E}" type="slidenum">
              <a:rPr lang="en-GB" smtClean="0"/>
              <a:pPr/>
              <a:t>17</a:t>
            </a:fld>
            <a:endParaRPr lang="en-GB"/>
          </a:p>
        </p:txBody>
      </p:sp>
    </p:spTree>
    <p:extLst>
      <p:ext uri="{BB962C8B-B14F-4D97-AF65-F5344CB8AC3E}">
        <p14:creationId xmlns:p14="http://schemas.microsoft.com/office/powerpoint/2010/main" val="10647325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sz="1200" dirty="0"/>
              <a:t>It is vital that you concentrate on what matters to the resident. When having discussions with other people, such as family/POA etc, you should explain that you want to know their views </a:t>
            </a:r>
            <a:r>
              <a:rPr lang="en-GB" sz="1200" b="1" dirty="0"/>
              <a:t>on what the resident would want. </a:t>
            </a:r>
            <a:r>
              <a:rPr lang="en-GB" sz="1200" dirty="0"/>
              <a:t>This can be different from what they want for the resident.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kern="1200" dirty="0">
                <a:solidFill>
                  <a:schemeClr val="tx1"/>
                </a:solidFill>
                <a:effectLst/>
                <a:latin typeface="+mn-lt"/>
                <a:ea typeface="+mn-ea"/>
                <a:cs typeface="+mn-cs"/>
              </a:rPr>
              <a:t>Physical independence.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kern="1200" dirty="0">
                <a:solidFill>
                  <a:schemeClr val="tx1"/>
                </a:solidFill>
                <a:effectLst/>
                <a:latin typeface="+mn-lt"/>
                <a:ea typeface="+mn-ea"/>
                <a:cs typeface="+mn-cs"/>
              </a:rPr>
              <a:t>Grand-daughter getting married.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GB"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kern="1200" dirty="0">
                <a:solidFill>
                  <a:schemeClr val="tx1"/>
                </a:solidFill>
                <a:effectLst/>
                <a:latin typeface="+mn-lt"/>
                <a:ea typeface="+mn-ea"/>
                <a:cs typeface="+mn-cs"/>
              </a:rPr>
              <a:t>Family wanting interventions for mum, who was exceedingly frail. I asked what they think mum would have wanted and they said. ‘mum also said to shoot her rather than let her go into a care home’ So I said we should maybe have a think about that. They went away and thought about it and when they came back changed everything to much more supportive care. </a:t>
            </a:r>
          </a:p>
          <a:p>
            <a:endParaRPr lang="en-GB" dirty="0"/>
          </a:p>
        </p:txBody>
      </p:sp>
      <p:sp>
        <p:nvSpPr>
          <p:cNvPr id="4" name="Slide Number Placeholder 3"/>
          <p:cNvSpPr>
            <a:spLocks noGrp="1"/>
          </p:cNvSpPr>
          <p:nvPr>
            <p:ph type="sldNum" sz="quarter" idx="10"/>
          </p:nvPr>
        </p:nvSpPr>
        <p:spPr/>
        <p:txBody>
          <a:bodyPr/>
          <a:lstStyle/>
          <a:p>
            <a:fld id="{BA84AB6E-D494-4FE5-8EBF-5D2D52F87C6E}" type="slidenum">
              <a:rPr lang="en-GB" smtClean="0"/>
              <a:pPr/>
              <a:t>18</a:t>
            </a:fld>
            <a:endParaRPr lang="en-GB"/>
          </a:p>
        </p:txBody>
      </p:sp>
    </p:spTree>
    <p:extLst>
      <p:ext uri="{BB962C8B-B14F-4D97-AF65-F5344CB8AC3E}">
        <p14:creationId xmlns:p14="http://schemas.microsoft.com/office/powerpoint/2010/main" val="27143607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sort of phrases we can use. We are not discussing specific plans here just talking generally about what treatments may or may not help.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 need to remember that treatment that is never going to work is harmful. </a:t>
            </a:r>
          </a:p>
          <a:p>
            <a:endParaRPr lang="en-GB" dirty="0"/>
          </a:p>
        </p:txBody>
      </p:sp>
      <p:sp>
        <p:nvSpPr>
          <p:cNvPr id="4" name="Slide Number Placeholder 3"/>
          <p:cNvSpPr>
            <a:spLocks noGrp="1"/>
          </p:cNvSpPr>
          <p:nvPr>
            <p:ph type="sldNum" sz="quarter" idx="5"/>
          </p:nvPr>
        </p:nvSpPr>
        <p:spPr/>
        <p:txBody>
          <a:bodyPr/>
          <a:lstStyle/>
          <a:p>
            <a:fld id="{E075CDA8-C731-41C2-A737-7276DCEE1462}" type="slidenum">
              <a:rPr lang="en-GB" smtClean="0"/>
              <a:pPr/>
              <a:t>19</a:t>
            </a:fld>
            <a:endParaRPr lang="en-GB"/>
          </a:p>
        </p:txBody>
      </p:sp>
    </p:spTree>
    <p:extLst>
      <p:ext uri="{BB962C8B-B14F-4D97-AF65-F5344CB8AC3E}">
        <p14:creationId xmlns:p14="http://schemas.microsoft.com/office/powerpoint/2010/main" val="31161481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It is only now that you start to discuss the three questions in document 3 or 4, focussing on wishes for future treatment in the event of a sudden collapse or stroke, infection not responding to treatment or an inability to eat and drink due to illness. </a:t>
            </a:r>
          </a:p>
          <a:p>
            <a:endParaRPr lang="en-GB" sz="1200" b="1" dirty="0"/>
          </a:p>
          <a:p>
            <a:pPr>
              <a:buFont typeface="Wingdings" pitchFamily="2" charset="2"/>
              <a:buChar char="Ø"/>
            </a:pPr>
            <a:r>
              <a:rPr lang="en-GB" sz="1200" dirty="0"/>
              <a:t>Once completed the information is sent to the GP to create secure record used by professionals if people need urgent care, called a Key Information Summary. </a:t>
            </a:r>
          </a:p>
          <a:p>
            <a:r>
              <a:rPr lang="en-GB" dirty="0"/>
              <a:t>This comes right at the end to ensure both you and the person making those choices have a shared idea of the clinical situation and what is important to the resident.</a:t>
            </a:r>
          </a:p>
        </p:txBody>
      </p:sp>
      <p:sp>
        <p:nvSpPr>
          <p:cNvPr id="4" name="Slide Number Placeholder 3"/>
          <p:cNvSpPr>
            <a:spLocks noGrp="1"/>
          </p:cNvSpPr>
          <p:nvPr>
            <p:ph type="sldNum" sz="quarter" idx="10"/>
          </p:nvPr>
        </p:nvSpPr>
        <p:spPr/>
        <p:txBody>
          <a:bodyPr/>
          <a:lstStyle/>
          <a:p>
            <a:fld id="{BA84AB6E-D494-4FE5-8EBF-5D2D52F87C6E}" type="slidenum">
              <a:rPr lang="en-GB" smtClean="0"/>
              <a:pPr/>
              <a:t>20</a:t>
            </a:fld>
            <a:endParaRPr lang="en-GB"/>
          </a:p>
        </p:txBody>
      </p:sp>
    </p:spTree>
    <p:extLst>
      <p:ext uri="{BB962C8B-B14F-4D97-AF65-F5344CB8AC3E}">
        <p14:creationId xmlns:p14="http://schemas.microsoft.com/office/powerpoint/2010/main" val="1871372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132D6404-1BE6-4021-9A7F-204348AC6C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B5476B70-2538-4329-B2ED-FA5F297A41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6148" name="Slide Number Placeholder 3">
            <a:extLst>
              <a:ext uri="{FF2B5EF4-FFF2-40B4-BE49-F238E27FC236}">
                <a16:creationId xmlns:a16="http://schemas.microsoft.com/office/drawing/2014/main" id="{73A4670A-A21B-4D8C-94B1-2F9BF9DBAA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018F61-001B-44E2-A990-63D121B8C068}" type="slidenum">
              <a:rPr lang="en-GB" altLang="en-US" smtClean="0"/>
              <a:pPr>
                <a:spcBef>
                  <a:spcPct val="0"/>
                </a:spcBef>
              </a:pPr>
              <a:t>2</a:t>
            </a:fld>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BA84AB6E-D494-4FE5-8EBF-5D2D52F87C6E}" type="slidenum">
              <a:rPr lang="en-GB" smtClean="0"/>
              <a:pPr/>
              <a:t>21</a:t>
            </a:fld>
            <a:endParaRPr lang="en-GB"/>
          </a:p>
        </p:txBody>
      </p:sp>
    </p:spTree>
    <p:extLst>
      <p:ext uri="{BB962C8B-B14F-4D97-AF65-F5344CB8AC3E}">
        <p14:creationId xmlns:p14="http://schemas.microsoft.com/office/powerpoint/2010/main" val="27143607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The decisions on the KIS are the GPs decisions. These are informed by the questionnaires you provide them but the responsibility is all with the GP</a:t>
            </a:r>
          </a:p>
        </p:txBody>
      </p:sp>
      <p:sp>
        <p:nvSpPr>
          <p:cNvPr id="4" name="Slide Number Placeholder 3"/>
          <p:cNvSpPr>
            <a:spLocks noGrp="1"/>
          </p:cNvSpPr>
          <p:nvPr>
            <p:ph type="sldNum" sz="quarter" idx="10"/>
          </p:nvPr>
        </p:nvSpPr>
        <p:spPr/>
        <p:txBody>
          <a:bodyPr/>
          <a:lstStyle/>
          <a:p>
            <a:fld id="{BA84AB6E-D494-4FE5-8EBF-5D2D52F87C6E}" type="slidenum">
              <a:rPr lang="en-GB" smtClean="0"/>
              <a:pPr/>
              <a:t>22</a:t>
            </a:fld>
            <a:endParaRPr lang="en-GB"/>
          </a:p>
        </p:txBody>
      </p:sp>
    </p:spTree>
    <p:extLst>
      <p:ext uri="{BB962C8B-B14F-4D97-AF65-F5344CB8AC3E}">
        <p14:creationId xmlns:p14="http://schemas.microsoft.com/office/powerpoint/2010/main" val="10647325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75CDA8-C731-41C2-A737-7276DCEE1462}" type="slidenum">
              <a:rPr lang="en-GB" smtClean="0"/>
              <a:pPr/>
              <a:t>23</a:t>
            </a:fld>
            <a:endParaRPr lang="en-GB"/>
          </a:p>
        </p:txBody>
      </p:sp>
    </p:spTree>
    <p:extLst>
      <p:ext uri="{BB962C8B-B14F-4D97-AF65-F5344CB8AC3E}">
        <p14:creationId xmlns:p14="http://schemas.microsoft.com/office/powerpoint/2010/main" val="11743417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1C0F5524-AB1A-41C0-A3CA-EF7D52027F9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09498B15-E8D8-4F15-A2A2-7B187741467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34820" name="Slide Number Placeholder 3">
            <a:extLst>
              <a:ext uri="{FF2B5EF4-FFF2-40B4-BE49-F238E27FC236}">
                <a16:creationId xmlns:a16="http://schemas.microsoft.com/office/drawing/2014/main" id="{9D102770-1CE3-4564-8F1D-D37C77F05E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43FE53-BDF2-4E02-A6AE-67E06ADEA8BD}" type="slidenum">
              <a:rPr lang="en-GB" altLang="en-US" smtClean="0">
                <a:latin typeface="Calibri" panose="020F0502020204030204" pitchFamily="34" charset="0"/>
              </a:rPr>
              <a:pPr/>
              <a:t>24</a:t>
            </a:fld>
            <a:endParaRPr lang="en-GB" altLang="en-US">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kern="1200" dirty="0">
                <a:solidFill>
                  <a:schemeClr val="tx1"/>
                </a:solidFill>
                <a:effectLst/>
                <a:latin typeface="+mn-lt"/>
                <a:ea typeface="+mn-ea"/>
                <a:cs typeface="+mn-cs"/>
              </a:rPr>
              <a:t>There can also be a scenario where the next of kin can change their mind. In as much as all the way through an illness process the resident and the next of kin have said ‘</a:t>
            </a:r>
            <a:r>
              <a:rPr lang="en-GB" sz="1200" kern="1200" dirty="0" err="1">
                <a:solidFill>
                  <a:schemeClr val="tx1"/>
                </a:solidFill>
                <a:effectLst/>
                <a:latin typeface="+mn-lt"/>
                <a:ea typeface="+mn-ea"/>
                <a:cs typeface="+mn-cs"/>
              </a:rPr>
              <a:t>no,no,no</a:t>
            </a:r>
            <a:r>
              <a:rPr lang="en-GB" sz="1200" kern="1200" dirty="0">
                <a:solidFill>
                  <a:schemeClr val="tx1"/>
                </a:solidFill>
                <a:effectLst/>
                <a:latin typeface="+mn-lt"/>
                <a:ea typeface="+mn-ea"/>
                <a:cs typeface="+mn-cs"/>
              </a:rPr>
              <a:t> we want them to be kept comfortable and keep them looked after in the care home. And then they really start to deteriorate and they ask to go to hospital.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kern="1200" dirty="0">
                <a:solidFill>
                  <a:schemeClr val="tx1"/>
                </a:solidFill>
                <a:effectLst/>
                <a:latin typeface="+mn-lt"/>
                <a:ea typeface="+mn-ea"/>
                <a:cs typeface="+mn-cs"/>
              </a:rPr>
              <a:t>Respect their choice. Not legally binding. Can be changed at any point. Can remind them about previous choices but changing their mind is not a failure of the process.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GB"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kern="1200" dirty="0">
                <a:solidFill>
                  <a:schemeClr val="tx1"/>
                </a:solidFill>
                <a:effectLst/>
                <a:latin typeface="+mn-lt"/>
                <a:ea typeface="+mn-ea"/>
                <a:cs typeface="+mn-cs"/>
              </a:rPr>
              <a:t>Poa says not for admission but another relative says not to.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kern="1200" dirty="0">
                <a:solidFill>
                  <a:schemeClr val="tx1"/>
                </a:solidFill>
                <a:effectLst/>
                <a:latin typeface="+mn-lt"/>
                <a:ea typeface="+mn-ea"/>
                <a:cs typeface="+mn-cs"/>
              </a:rPr>
              <a:t>KIS plan is view of GP and they are encouraged to involve all appropriate parties in the decision. The view of the POA takes precedence over those of other family members. If there is no POA and there are conflicting views the GP  will try to help achieve some sort of agreement. If that is not possible they will decide what they think is the most appropriate view and go with that.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GB"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kern="1200" dirty="0">
                <a:solidFill>
                  <a:schemeClr val="tx1"/>
                </a:solidFill>
                <a:effectLst/>
                <a:latin typeface="+mn-lt"/>
                <a:ea typeface="+mn-ea"/>
                <a:cs typeface="+mn-cs"/>
              </a:rPr>
              <a:t>We had a patient who became very unwell with Covid. We called NHS 24 and they were really worried about her low </a:t>
            </a:r>
            <a:r>
              <a:rPr lang="en-GB" sz="1200" kern="1200" dirty="0" err="1">
                <a:solidFill>
                  <a:schemeClr val="tx1"/>
                </a:solidFill>
                <a:effectLst/>
                <a:latin typeface="+mn-lt"/>
                <a:ea typeface="+mn-ea"/>
                <a:cs typeface="+mn-cs"/>
              </a:rPr>
              <a:t>sats</a:t>
            </a:r>
            <a:r>
              <a:rPr lang="en-GB" sz="1200" kern="1200" dirty="0">
                <a:solidFill>
                  <a:schemeClr val="tx1"/>
                </a:solidFill>
                <a:effectLst/>
                <a:latin typeface="+mn-lt"/>
                <a:ea typeface="+mn-ea"/>
                <a:cs typeface="+mn-cs"/>
              </a:rPr>
              <a:t> and said they would send an ambulance. When we called the family they were like.. No, we want her to be kept comfortable in the care home. This put us in a difficult situation because, you know, the o2 </a:t>
            </a:r>
            <a:r>
              <a:rPr lang="en-GB" sz="1200" kern="1200" dirty="0" err="1">
                <a:solidFill>
                  <a:schemeClr val="tx1"/>
                </a:solidFill>
                <a:effectLst/>
                <a:latin typeface="+mn-lt"/>
                <a:ea typeface="+mn-ea"/>
                <a:cs typeface="+mn-cs"/>
              </a:rPr>
              <a:t>sats</a:t>
            </a:r>
            <a:r>
              <a:rPr lang="en-GB" sz="1200" kern="1200" dirty="0">
                <a:solidFill>
                  <a:schemeClr val="tx1"/>
                </a:solidFill>
                <a:effectLst/>
                <a:latin typeface="+mn-lt"/>
                <a:ea typeface="+mn-ea"/>
                <a:cs typeface="+mn-cs"/>
              </a:rPr>
              <a:t> were very low.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kern="1200" dirty="0">
                <a:solidFill>
                  <a:schemeClr val="tx1"/>
                </a:solidFill>
                <a:effectLst/>
                <a:latin typeface="+mn-lt"/>
                <a:ea typeface="+mn-ea"/>
                <a:cs typeface="+mn-cs"/>
              </a:rPr>
              <a:t>Many don’t realise call handlers at nhs24 don’t have access to a </a:t>
            </a:r>
            <a:r>
              <a:rPr lang="en-GB" sz="1200" kern="1200" dirty="0" err="1">
                <a:solidFill>
                  <a:schemeClr val="tx1"/>
                </a:solidFill>
                <a:effectLst/>
                <a:latin typeface="+mn-lt"/>
                <a:ea typeface="+mn-ea"/>
                <a:cs typeface="+mn-cs"/>
              </a:rPr>
              <a:t>kis</a:t>
            </a:r>
            <a:r>
              <a:rPr lang="en-GB" sz="1200" kern="1200" dirty="0">
                <a:solidFill>
                  <a:schemeClr val="tx1"/>
                </a:solidFill>
                <a:effectLst/>
                <a:latin typeface="+mn-lt"/>
                <a:ea typeface="+mn-ea"/>
                <a:cs typeface="+mn-cs"/>
              </a:rPr>
              <a:t>. Their </a:t>
            </a:r>
            <a:r>
              <a:rPr lang="en-GB" sz="1200" kern="1200" dirty="0" err="1">
                <a:solidFill>
                  <a:schemeClr val="tx1"/>
                </a:solidFill>
                <a:effectLst/>
                <a:latin typeface="+mn-lt"/>
                <a:ea typeface="+mn-ea"/>
                <a:cs typeface="+mn-cs"/>
              </a:rPr>
              <a:t>clinicial</a:t>
            </a:r>
            <a:r>
              <a:rPr lang="en-GB" sz="1200" kern="1200" dirty="0">
                <a:solidFill>
                  <a:schemeClr val="tx1"/>
                </a:solidFill>
                <a:effectLst/>
                <a:latin typeface="+mn-lt"/>
                <a:ea typeface="+mn-ea"/>
                <a:cs typeface="+mn-cs"/>
              </a:rPr>
              <a:t> supervisor does and the call handlers can see there is one, but they can’t access it. So if you have a resident with a KIS that states they are not for admission to hospital in the event of an illness not responding to treatment you need to tell the call handler this. You can explain what the KIS says and then ask to get some clinical advice on how to support the unwell resident in the home.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GB"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kern="1200" dirty="0">
                <a:solidFill>
                  <a:schemeClr val="tx1"/>
                </a:solidFill>
                <a:effectLst/>
                <a:latin typeface="+mn-lt"/>
                <a:ea typeface="+mn-ea"/>
                <a:cs typeface="+mn-cs"/>
              </a:rPr>
              <a:t>What if the POA is a solicitor?</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kern="1200" dirty="0">
                <a:solidFill>
                  <a:schemeClr val="tx1"/>
                </a:solidFill>
                <a:effectLst/>
                <a:latin typeface="+mn-lt"/>
                <a:ea typeface="+mn-ea"/>
                <a:cs typeface="+mn-cs"/>
              </a:rPr>
              <a:t>These are pretty easy as the solicitor generally says ‘whatever the doctor thinks is the appropriate.’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BA84AB6E-D494-4FE5-8EBF-5D2D52F87C6E}" type="slidenum">
              <a:rPr lang="en-GB" smtClean="0"/>
              <a:pPr/>
              <a:t>25</a:t>
            </a:fld>
            <a:endParaRPr lang="en-GB"/>
          </a:p>
        </p:txBody>
      </p:sp>
    </p:spTree>
    <p:extLst>
      <p:ext uri="{BB962C8B-B14F-4D97-AF65-F5344CB8AC3E}">
        <p14:creationId xmlns:p14="http://schemas.microsoft.com/office/powerpoint/2010/main" val="27143607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Where to get help?</a:t>
            </a:r>
            <a:r>
              <a:rPr lang="en-GB" baseline="0" dirty="0"/>
              <a:t> ACP team there to help. </a:t>
            </a:r>
          </a:p>
          <a:p>
            <a:r>
              <a:rPr lang="en-GB" baseline="0" dirty="0"/>
              <a:t>Day to day support from ACP champions. </a:t>
            </a:r>
            <a:endParaRPr lang="en-GB" dirty="0"/>
          </a:p>
          <a:p>
            <a:endParaRPr lang="en-GB" dirty="0"/>
          </a:p>
        </p:txBody>
      </p:sp>
      <p:sp>
        <p:nvSpPr>
          <p:cNvPr id="4" name="Slide Number Placeholder 3"/>
          <p:cNvSpPr>
            <a:spLocks noGrp="1"/>
          </p:cNvSpPr>
          <p:nvPr>
            <p:ph type="sldNum" sz="quarter" idx="10"/>
          </p:nvPr>
        </p:nvSpPr>
        <p:spPr/>
        <p:txBody>
          <a:bodyPr/>
          <a:lstStyle/>
          <a:p>
            <a:fld id="{BA84AB6E-D494-4FE5-8EBF-5D2D52F87C6E}" type="slidenum">
              <a:rPr lang="en-GB" smtClean="0"/>
              <a:pPr/>
              <a:t>26</a:t>
            </a:fld>
            <a:endParaRPr lang="en-GB"/>
          </a:p>
        </p:txBody>
      </p:sp>
    </p:spTree>
    <p:extLst>
      <p:ext uri="{BB962C8B-B14F-4D97-AF65-F5344CB8AC3E}">
        <p14:creationId xmlns:p14="http://schemas.microsoft.com/office/powerpoint/2010/main" val="1502982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BA84AB6E-D494-4FE5-8EBF-5D2D52F87C6E}" type="slidenum">
              <a:rPr lang="en-GB" smtClean="0"/>
              <a:pPr/>
              <a:t>3</a:t>
            </a:fld>
            <a:endParaRPr lang="en-GB"/>
          </a:p>
        </p:txBody>
      </p:sp>
    </p:spTree>
    <p:extLst>
      <p:ext uri="{BB962C8B-B14F-4D97-AF65-F5344CB8AC3E}">
        <p14:creationId xmlns:p14="http://schemas.microsoft.com/office/powerpoint/2010/main" val="3172167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BA84AB6E-D494-4FE5-8EBF-5D2D52F87C6E}" type="slidenum">
              <a:rPr lang="en-GB" smtClean="0"/>
              <a:pPr/>
              <a:t>4</a:t>
            </a:fld>
            <a:endParaRPr lang="en-GB"/>
          </a:p>
        </p:txBody>
      </p:sp>
    </p:spTree>
    <p:extLst>
      <p:ext uri="{BB962C8B-B14F-4D97-AF65-F5344CB8AC3E}">
        <p14:creationId xmlns:p14="http://schemas.microsoft.com/office/powerpoint/2010/main" val="3055847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A84AB6E-D494-4FE5-8EBF-5D2D52F87C6E}" type="slidenum">
              <a:rPr lang="en-GB" smtClean="0"/>
              <a:pPr/>
              <a:t>5</a:t>
            </a:fld>
            <a:endParaRPr lang="en-GB"/>
          </a:p>
        </p:txBody>
      </p:sp>
    </p:spTree>
    <p:extLst>
      <p:ext uri="{BB962C8B-B14F-4D97-AF65-F5344CB8AC3E}">
        <p14:creationId xmlns:p14="http://schemas.microsoft.com/office/powerpoint/2010/main" val="2251163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sz="1200" dirty="0"/>
          </a:p>
        </p:txBody>
      </p:sp>
      <p:sp>
        <p:nvSpPr>
          <p:cNvPr id="4" name="Slide Number Placeholder 3"/>
          <p:cNvSpPr>
            <a:spLocks noGrp="1"/>
          </p:cNvSpPr>
          <p:nvPr>
            <p:ph type="sldNum" sz="quarter" idx="10"/>
          </p:nvPr>
        </p:nvSpPr>
        <p:spPr/>
        <p:txBody>
          <a:bodyPr/>
          <a:lstStyle/>
          <a:p>
            <a:fld id="{BA84AB6E-D494-4FE5-8EBF-5D2D52F87C6E}" type="slidenum">
              <a:rPr lang="en-GB" smtClean="0"/>
              <a:pPr/>
              <a:t>6</a:t>
            </a:fld>
            <a:endParaRPr lang="en-GB"/>
          </a:p>
        </p:txBody>
      </p:sp>
    </p:spTree>
    <p:extLst>
      <p:ext uri="{BB962C8B-B14F-4D97-AF65-F5344CB8AC3E}">
        <p14:creationId xmlns:p14="http://schemas.microsoft.com/office/powerpoint/2010/main" val="4243438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200" b="0" i="0" u="none" strike="noStrike" kern="1200" baseline="0" dirty="0">
                <a:solidFill>
                  <a:schemeClr val="tx1"/>
                </a:solidFill>
                <a:latin typeface="+mn-lt"/>
                <a:ea typeface="+mn-ea"/>
                <a:cs typeface="+mn-cs"/>
              </a:rPr>
              <a:t>You have mentioned in your needs assessment that it is not always easy to know when to start </a:t>
            </a:r>
            <a:r>
              <a:rPr lang="en-GB" sz="1200" b="0" i="0" u="none" strike="noStrike" kern="1200" baseline="0" dirty="0" err="1">
                <a:solidFill>
                  <a:schemeClr val="tx1"/>
                </a:solidFill>
                <a:latin typeface="+mn-lt"/>
                <a:ea typeface="+mn-ea"/>
                <a:cs typeface="+mn-cs"/>
              </a:rPr>
              <a:t>acp</a:t>
            </a:r>
            <a:r>
              <a:rPr lang="en-GB" sz="1200" b="0" i="0" u="none" strike="noStrike" kern="1200" baseline="0" dirty="0">
                <a:solidFill>
                  <a:schemeClr val="tx1"/>
                </a:solidFill>
                <a:latin typeface="+mn-lt"/>
                <a:ea typeface="+mn-ea"/>
                <a:cs typeface="+mn-cs"/>
              </a:rPr>
              <a:t> conversations. Liz, do you want to tell me more about this. </a:t>
            </a:r>
          </a:p>
          <a:p>
            <a:pPr marL="0" indent="0">
              <a:buFont typeface="Arial" panose="020B0604020202020204" pitchFamily="34" charset="0"/>
              <a:buNone/>
            </a:pPr>
            <a:r>
              <a:rPr lang="en-GB" sz="1200" b="0" i="0" u="none" strike="noStrike" kern="1200" baseline="0" dirty="0">
                <a:solidFill>
                  <a:schemeClr val="tx1"/>
                </a:solidFill>
                <a:latin typeface="+mn-lt"/>
                <a:ea typeface="+mn-ea"/>
                <a:cs typeface="+mn-cs"/>
              </a:rPr>
              <a:t>Sure.. I know you need to do it as soon as you can but it is not always possible. You have </a:t>
            </a:r>
            <a:r>
              <a:rPr lang="en-GB" sz="1200" b="0" i="0" u="none" strike="noStrike" kern="1200" baseline="0" dirty="0" err="1">
                <a:solidFill>
                  <a:schemeClr val="tx1"/>
                </a:solidFill>
                <a:latin typeface="+mn-lt"/>
                <a:ea typeface="+mn-ea"/>
                <a:cs typeface="+mn-cs"/>
              </a:rPr>
              <a:t>to..sort</a:t>
            </a:r>
            <a:r>
              <a:rPr lang="en-GB" sz="1200" b="0" i="0" u="none" strike="noStrike" kern="1200" baseline="0" dirty="0">
                <a:solidFill>
                  <a:schemeClr val="tx1"/>
                </a:solidFill>
                <a:latin typeface="+mn-lt"/>
                <a:ea typeface="+mn-ea"/>
                <a:cs typeface="+mn-cs"/>
              </a:rPr>
              <a:t> of… gauge the resident and gauge the family. It needs to be sooner rather than later because there may be emergencies, so you need to know as soon as possible. But some are already anxious and now you are talking to them about, you know, their mother getting seriously ill. </a:t>
            </a:r>
          </a:p>
          <a:p>
            <a:pPr marL="0" indent="0">
              <a:buFont typeface="Arial" panose="020B0604020202020204" pitchFamily="34" charset="0"/>
              <a:buNone/>
            </a:pPr>
            <a:endParaRPr lang="en-GB" sz="1200" b="0" i="0" u="none" strike="noStrike" kern="1200" baseline="0" dirty="0">
              <a:solidFill>
                <a:schemeClr val="tx1"/>
              </a:solidFill>
              <a:latin typeface="+mn-lt"/>
              <a:ea typeface="+mn-ea"/>
              <a:cs typeface="+mn-cs"/>
            </a:endParaRPr>
          </a:p>
          <a:p>
            <a:pPr marL="0" indent="0">
              <a:buFont typeface="Arial" panose="020B0604020202020204" pitchFamily="34" charset="0"/>
              <a:buNone/>
            </a:pPr>
            <a:r>
              <a:rPr lang="en-GB" sz="1200" b="0" i="0" u="none" strike="noStrike" kern="1200" baseline="0" dirty="0">
                <a:solidFill>
                  <a:schemeClr val="tx1"/>
                </a:solidFill>
                <a:latin typeface="+mn-lt"/>
                <a:ea typeface="+mn-ea"/>
                <a:cs typeface="+mn-cs"/>
              </a:rPr>
              <a:t>Thanks Liz. I will definitely cover that. Any other situations anyone finds difficult?</a:t>
            </a:r>
          </a:p>
          <a:p>
            <a:pPr marL="0" indent="0">
              <a:buFont typeface="Arial" panose="020B0604020202020204" pitchFamily="34" charset="0"/>
              <a:buNone/>
            </a:pPr>
            <a:endParaRPr lang="en-GB" sz="1200" b="0" i="0" u="none" strike="noStrike" kern="1200" baseline="0" dirty="0">
              <a:solidFill>
                <a:schemeClr val="tx1"/>
              </a:solidFill>
              <a:latin typeface="+mn-lt"/>
              <a:ea typeface="+mn-ea"/>
              <a:cs typeface="+mn-cs"/>
            </a:endParaRPr>
          </a:p>
          <a:p>
            <a:pPr marL="0" indent="0">
              <a:buFont typeface="Arial" panose="020B0604020202020204" pitchFamily="34" charset="0"/>
              <a:buNone/>
            </a:pPr>
            <a:r>
              <a:rPr lang="en-GB" sz="1200" b="0" i="0" u="none" strike="noStrike" kern="1200" baseline="0" dirty="0">
                <a:solidFill>
                  <a:schemeClr val="tx1"/>
                </a:solidFill>
                <a:latin typeface="+mn-lt"/>
                <a:ea typeface="+mn-ea"/>
                <a:cs typeface="+mn-cs"/>
              </a:rPr>
              <a:t>It can be very different. One resident had a daughter who was a </a:t>
            </a:r>
            <a:r>
              <a:rPr lang="en-GB" sz="1200" b="0" i="0" u="none" strike="noStrike" kern="1200" baseline="0" dirty="0" err="1">
                <a:solidFill>
                  <a:schemeClr val="tx1"/>
                </a:solidFill>
                <a:latin typeface="+mn-lt"/>
                <a:ea typeface="+mn-ea"/>
                <a:cs typeface="+mn-cs"/>
              </a:rPr>
              <a:t>gp</a:t>
            </a:r>
            <a:r>
              <a:rPr lang="en-GB" sz="1200" b="0" i="0" u="none" strike="noStrike" kern="1200" baseline="0" dirty="0">
                <a:solidFill>
                  <a:schemeClr val="tx1"/>
                </a:solidFill>
                <a:latin typeface="+mn-lt"/>
                <a:ea typeface="+mn-ea"/>
                <a:cs typeface="+mn-cs"/>
              </a:rPr>
              <a:t> and they were very open to </a:t>
            </a:r>
            <a:r>
              <a:rPr lang="en-GB" sz="1200" b="0" i="0" u="none" strike="noStrike" kern="1200" baseline="0" dirty="0" err="1">
                <a:solidFill>
                  <a:schemeClr val="tx1"/>
                </a:solidFill>
                <a:latin typeface="+mn-lt"/>
                <a:ea typeface="+mn-ea"/>
                <a:cs typeface="+mn-cs"/>
              </a:rPr>
              <a:t>acp</a:t>
            </a:r>
            <a:r>
              <a:rPr lang="en-GB" sz="1200" b="0" i="0" u="none" strike="noStrike" kern="1200" baseline="0" dirty="0">
                <a:solidFill>
                  <a:schemeClr val="tx1"/>
                </a:solidFill>
                <a:latin typeface="+mn-lt"/>
                <a:ea typeface="+mn-ea"/>
                <a:cs typeface="+mn-cs"/>
              </a:rPr>
              <a:t>, but others are like “are you saying they are going to die?”</a:t>
            </a:r>
          </a:p>
          <a:p>
            <a:pPr marL="0" indent="0">
              <a:buFont typeface="Arial" panose="020B0604020202020204" pitchFamily="34" charset="0"/>
              <a:buNone/>
            </a:pPr>
            <a:endParaRPr lang="en-GB" sz="1200" b="0" i="0" u="none" strike="noStrike" kern="1200" baseline="0" dirty="0">
              <a:solidFill>
                <a:schemeClr val="tx1"/>
              </a:solidFill>
              <a:latin typeface="+mn-lt"/>
              <a:ea typeface="+mn-ea"/>
              <a:cs typeface="+mn-cs"/>
            </a:endParaRPr>
          </a:p>
          <a:p>
            <a:pPr marL="0" indent="0">
              <a:buFont typeface="Arial" panose="020B0604020202020204" pitchFamily="34" charset="0"/>
              <a:buNone/>
            </a:pPr>
            <a:endParaRPr lang="en-GB" sz="1200" b="0" i="0" u="none" strike="noStrike" kern="1200" baseline="0" dirty="0">
              <a:solidFill>
                <a:schemeClr val="tx1"/>
              </a:solidFill>
              <a:latin typeface="+mn-lt"/>
              <a:ea typeface="+mn-ea"/>
              <a:cs typeface="+mn-cs"/>
            </a:endParaRPr>
          </a:p>
          <a:p>
            <a:pPr marL="0" indent="0">
              <a:buFont typeface="Arial" panose="020B0604020202020204" pitchFamily="34" charset="0"/>
              <a:buNone/>
            </a:pPr>
            <a:endParaRPr lang="en-GB" sz="1200" b="0" i="0" u="none" strike="noStrike" kern="1200" baseline="0" dirty="0">
              <a:solidFill>
                <a:schemeClr val="tx1"/>
              </a:solidFill>
              <a:latin typeface="+mn-lt"/>
              <a:ea typeface="+mn-ea"/>
              <a:cs typeface="+mn-cs"/>
            </a:endParaRPr>
          </a:p>
          <a:p>
            <a:pPr marL="0" indent="0">
              <a:buFont typeface="Arial" panose="020B0604020202020204" pitchFamily="34" charset="0"/>
              <a:buNone/>
            </a:pPr>
            <a:endParaRPr lang="en-GB" sz="1200" b="0" i="0" u="none" strike="noStrike" kern="1200" baseline="0" dirty="0">
              <a:solidFill>
                <a:schemeClr val="tx1"/>
              </a:solidFill>
              <a:latin typeface="+mn-lt"/>
              <a:ea typeface="+mn-ea"/>
              <a:cs typeface="+mn-cs"/>
            </a:endParaRPr>
          </a:p>
          <a:p>
            <a:endParaRPr lang="en-GB" sz="1200" b="0" i="0" u="none" strike="noStrike" kern="1200" baseline="0" dirty="0">
              <a:solidFill>
                <a:schemeClr val="tx1"/>
              </a:solidFill>
              <a:latin typeface="+mn-lt"/>
              <a:ea typeface="+mn-ea"/>
              <a:cs typeface="+mn-cs"/>
            </a:endParaRPr>
          </a:p>
          <a:p>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A84AB6E-D494-4FE5-8EBF-5D2D52F87C6E}" type="slidenum">
              <a:rPr lang="en-GB" smtClean="0"/>
              <a:pPr/>
              <a:t>7</a:t>
            </a:fld>
            <a:endParaRPr lang="en-GB"/>
          </a:p>
        </p:txBody>
      </p:sp>
    </p:spTree>
    <p:extLst>
      <p:ext uri="{BB962C8B-B14F-4D97-AF65-F5344CB8AC3E}">
        <p14:creationId xmlns:p14="http://schemas.microsoft.com/office/powerpoint/2010/main" val="1064732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Admission to care home is clear trigger for all your residents. Ideally asap but need to have established a reasonable rapport with the resident and/or family. At least by 6w review. However, I want to draw your attention to the other triggers. Once you have an ACP in place the process isn’t over. When things change it needs to be reviewed. Admission, new diagnosis, multiple nhs24 or A&amp;E contacts, or a significant new diagnosis, </a:t>
            </a:r>
            <a:r>
              <a:rPr lang="en-GB" sz="1200" b="0" i="0" u="none" strike="noStrike" kern="1200" baseline="0" dirty="0" err="1">
                <a:solidFill>
                  <a:schemeClr val="tx1"/>
                </a:solidFill>
                <a:latin typeface="+mn-lt"/>
                <a:ea typeface="+mn-ea"/>
                <a:cs typeface="+mn-cs"/>
              </a:rPr>
              <a:t>eg</a:t>
            </a:r>
            <a:r>
              <a:rPr lang="en-GB" sz="1200" b="0" i="0" u="none" strike="noStrike" kern="1200" baseline="0" dirty="0">
                <a:solidFill>
                  <a:schemeClr val="tx1"/>
                </a:solidFill>
                <a:latin typeface="+mn-lt"/>
                <a:ea typeface="+mn-ea"/>
                <a:cs typeface="+mn-cs"/>
              </a:rPr>
              <a:t> stroke or cancer. </a:t>
            </a:r>
            <a:endParaRPr lang="en-GB" dirty="0"/>
          </a:p>
        </p:txBody>
      </p:sp>
      <p:sp>
        <p:nvSpPr>
          <p:cNvPr id="4" name="Slide Number Placeholder 3"/>
          <p:cNvSpPr>
            <a:spLocks noGrp="1"/>
          </p:cNvSpPr>
          <p:nvPr>
            <p:ph type="sldNum" sz="quarter" idx="10"/>
          </p:nvPr>
        </p:nvSpPr>
        <p:spPr/>
        <p:txBody>
          <a:bodyPr/>
          <a:lstStyle/>
          <a:p>
            <a:fld id="{BA84AB6E-D494-4FE5-8EBF-5D2D52F87C6E}" type="slidenum">
              <a:rPr lang="en-GB" smtClean="0"/>
              <a:pPr/>
              <a:t>8</a:t>
            </a:fld>
            <a:endParaRPr lang="en-GB"/>
          </a:p>
        </p:txBody>
      </p:sp>
    </p:spTree>
    <p:extLst>
      <p:ext uri="{BB962C8B-B14F-4D97-AF65-F5344CB8AC3E}">
        <p14:creationId xmlns:p14="http://schemas.microsoft.com/office/powerpoint/2010/main" val="2690383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sz="1200" dirty="0"/>
          </a:p>
        </p:txBody>
      </p:sp>
      <p:sp>
        <p:nvSpPr>
          <p:cNvPr id="4" name="Slide Number Placeholder 3"/>
          <p:cNvSpPr>
            <a:spLocks noGrp="1"/>
          </p:cNvSpPr>
          <p:nvPr>
            <p:ph type="sldNum" sz="quarter" idx="10"/>
          </p:nvPr>
        </p:nvSpPr>
        <p:spPr/>
        <p:txBody>
          <a:bodyPr/>
          <a:lstStyle/>
          <a:p>
            <a:fld id="{BA84AB6E-D494-4FE5-8EBF-5D2D52F87C6E}" type="slidenum">
              <a:rPr lang="en-GB" smtClean="0"/>
              <a:pPr/>
              <a:t>9</a:t>
            </a:fld>
            <a:endParaRPr lang="en-GB"/>
          </a:p>
        </p:txBody>
      </p:sp>
    </p:spTree>
    <p:extLst>
      <p:ext uri="{BB962C8B-B14F-4D97-AF65-F5344CB8AC3E}">
        <p14:creationId xmlns:p14="http://schemas.microsoft.com/office/powerpoint/2010/main" val="4243438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07/02/2024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07/02/2024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07/02/2024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07/02/2024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EE4882-24E3-492B-9899-9E60E5F0DE0F}" type="datetimeFigureOut">
              <a:rPr lang="en-GB" smtClean="0"/>
              <a:pPr/>
              <a:t>07/02/2024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FEE4882-24E3-492B-9899-9E60E5F0DE0F}" type="datetimeFigureOut">
              <a:rPr lang="en-GB" smtClean="0"/>
              <a:pPr/>
              <a:t>07/02/2024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FEE4882-24E3-492B-9899-9E60E5F0DE0F}" type="datetimeFigureOut">
              <a:rPr lang="en-GB" smtClean="0"/>
              <a:pPr/>
              <a:t>07/02/2024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48985D-F49F-4EF3-BF12-6E690857FCA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FEE4882-24E3-492B-9899-9E60E5F0DE0F}" type="datetimeFigureOut">
              <a:rPr lang="en-GB" smtClean="0"/>
              <a:pPr/>
              <a:t>07/02/2024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48985D-F49F-4EF3-BF12-6E690857FCA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E4882-24E3-492B-9899-9E60E5F0DE0F}" type="datetimeFigureOut">
              <a:rPr lang="en-GB" smtClean="0"/>
              <a:pPr/>
              <a:t>07/02/2024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48985D-F49F-4EF3-BF12-6E690857FCA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E4882-24E3-492B-9899-9E60E5F0DE0F}" type="datetimeFigureOut">
              <a:rPr lang="en-GB" smtClean="0"/>
              <a:pPr/>
              <a:t>07/02/2024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E4882-24E3-492B-9899-9E60E5F0DE0F}" type="datetimeFigureOut">
              <a:rPr lang="en-GB" smtClean="0"/>
              <a:pPr/>
              <a:t>07/02/2024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E4882-24E3-492B-9899-9E60E5F0DE0F}" type="datetimeFigureOut">
              <a:rPr lang="en-GB" smtClean="0"/>
              <a:pPr/>
              <a:t>07/02/2024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8985D-F49F-4EF3-BF12-6E690857FCA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9.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9.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hyperlink" Target="https://ihub.scot/project-toolkits/future-care-planning-toolkit/future-care-planning-toolkit/" TargetMode="External"/><Relationship Id="rId2" Type="http://schemas.openxmlformats.org/officeDocument/2006/relationships/notesSlide" Target="../notesSlides/notesSlide23.xml"/><Relationship Id="rId1" Type="http://schemas.openxmlformats.org/officeDocument/2006/relationships/slideLayout" Target="../slideLayouts/slideLayout9.xml"/><Relationship Id="rId6" Type="http://schemas.openxmlformats.org/officeDocument/2006/relationships/hyperlink" Target="https://www.spict.org.uk/healthcare-improvement-scotland-acp-toolkit-2021/" TargetMode="External"/><Relationship Id="rId5" Type="http://schemas.openxmlformats.org/officeDocument/2006/relationships/hyperlink" Target="https://services.nhslothian.scot/futurecareplanning/community-health-and-social-care/" TargetMode="External"/><Relationship Id="rId4" Type="http://schemas.openxmlformats.org/officeDocument/2006/relationships/hyperlink" Target="https://services.nhslothian.scot/carehomes/services-anticipatory-care-planning/"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9.xml"/><Relationship Id="rId4" Type="http://schemas.openxmlformats.org/officeDocument/2006/relationships/image" Target="../media/image13.jpe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mailto:LongTermConditions@nhslothian.scot.nhs.uk" TargetMode="External"/><Relationship Id="rId5" Type="http://schemas.openxmlformats.org/officeDocument/2006/relationships/image" Target="../media/image1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generated with very high confidence">
            <a:extLst>
              <a:ext uri="{FF2B5EF4-FFF2-40B4-BE49-F238E27FC236}">
                <a16:creationId xmlns:a16="http://schemas.microsoft.com/office/drawing/2014/main" id="{F3216251-20DF-4EAB-95B4-2FE58E1425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340613"/>
            <a:ext cx="9144000" cy="176774"/>
          </a:xfrm>
          <a:prstGeom prst="rect">
            <a:avLst/>
          </a:prstGeom>
        </p:spPr>
      </p:pic>
      <p:pic>
        <p:nvPicPr>
          <p:cNvPr id="12" name="Picture 11" descr="A close up of a logo&#10;&#10;Description generated with very high confidence">
            <a:extLst>
              <a:ext uri="{FF2B5EF4-FFF2-40B4-BE49-F238E27FC236}">
                <a16:creationId xmlns:a16="http://schemas.microsoft.com/office/drawing/2014/main" id="{40B403BE-3C86-49AB-BAC9-E7749FE1017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77316" y="3750645"/>
            <a:ext cx="4389368" cy="2250106"/>
          </a:xfrm>
          <a:prstGeom prst="rect">
            <a:avLst/>
          </a:prstGeom>
        </p:spPr>
      </p:pic>
      <p:sp>
        <p:nvSpPr>
          <p:cNvPr id="2" name="TextBox 1"/>
          <p:cNvSpPr txBox="1"/>
          <p:nvPr/>
        </p:nvSpPr>
        <p:spPr>
          <a:xfrm>
            <a:off x="1115616" y="476672"/>
            <a:ext cx="6660715" cy="2262158"/>
          </a:xfrm>
          <a:prstGeom prst="rect">
            <a:avLst/>
          </a:prstGeom>
          <a:noFill/>
        </p:spPr>
        <p:txBody>
          <a:bodyPr wrap="square" rtlCol="0">
            <a:spAutoFit/>
          </a:bodyPr>
          <a:lstStyle/>
          <a:p>
            <a:pPr algn="ctr"/>
            <a:r>
              <a:rPr lang="en-GB" sz="3000" dirty="0"/>
              <a:t>EHSCP Long Term Conditions Programme</a:t>
            </a:r>
          </a:p>
          <a:p>
            <a:pPr algn="ctr"/>
            <a:r>
              <a:rPr lang="en-GB" sz="3000" dirty="0"/>
              <a:t>Future Care Planning</a:t>
            </a:r>
          </a:p>
          <a:p>
            <a:pPr algn="ctr"/>
            <a:endParaRPr lang="en-GB" sz="1050" dirty="0"/>
          </a:p>
          <a:p>
            <a:pPr algn="ctr"/>
            <a:r>
              <a:rPr lang="en-GB" sz="4050" dirty="0"/>
              <a:t>Level 2: ACP Training</a:t>
            </a:r>
          </a:p>
        </p:txBody>
      </p:sp>
    </p:spTree>
    <p:extLst>
      <p:ext uri="{BB962C8B-B14F-4D97-AF65-F5344CB8AC3E}">
        <p14:creationId xmlns:p14="http://schemas.microsoft.com/office/powerpoint/2010/main" val="2517915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837DFC-2A59-4967-B34C-5E3F2EFD3B87}"/>
              </a:ext>
            </a:extLst>
          </p:cNvPr>
          <p:cNvSpPr txBox="1"/>
          <p:nvPr/>
        </p:nvSpPr>
        <p:spPr>
          <a:xfrm>
            <a:off x="251520" y="1772816"/>
            <a:ext cx="8614775" cy="1892826"/>
          </a:xfrm>
          <a:prstGeom prst="rect">
            <a:avLst/>
          </a:prstGeom>
          <a:solidFill>
            <a:srgbClr val="FFFFFF"/>
          </a:solidFill>
        </p:spPr>
        <p:txBody>
          <a:bodyPr wrap="square" rtlCol="0">
            <a:spAutoFit/>
          </a:bodyPr>
          <a:lstStyle/>
          <a:p>
            <a:pPr>
              <a:spcAft>
                <a:spcPts val="600"/>
              </a:spcAft>
            </a:pPr>
            <a:r>
              <a:rPr lang="en-GB" sz="2800" dirty="0"/>
              <a:t>Give the resident or relatives/friends the ‘Let’s think ahead’ leaflet. </a:t>
            </a:r>
          </a:p>
          <a:p>
            <a:pPr marL="342900" indent="-342900">
              <a:spcAft>
                <a:spcPts val="600"/>
              </a:spcAft>
              <a:buFont typeface="Wingdings" panose="05000000000000000000" pitchFamily="2" charset="2"/>
              <a:buChar char="Ø"/>
            </a:pPr>
            <a:r>
              <a:rPr lang="en-GB" sz="2800" dirty="0"/>
              <a:t>This helps prepare them for the conversation to come. </a:t>
            </a:r>
          </a:p>
        </p:txBody>
      </p:sp>
      <p:sp>
        <p:nvSpPr>
          <p:cNvPr id="8" name="Title 7"/>
          <p:cNvSpPr>
            <a:spLocks noGrp="1"/>
          </p:cNvSpPr>
          <p:nvPr>
            <p:ph type="title"/>
          </p:nvPr>
        </p:nvSpPr>
        <p:spPr>
          <a:xfrm>
            <a:off x="1115616" y="548680"/>
            <a:ext cx="5486400" cy="566738"/>
          </a:xfrm>
        </p:spPr>
        <p:txBody>
          <a:bodyPr/>
          <a:lstStyle/>
          <a:p>
            <a:endParaRPr lang="en-GB" dirty="0"/>
          </a:p>
        </p:txBody>
      </p:sp>
      <p:sp>
        <p:nvSpPr>
          <p:cNvPr id="9" name="Title 3">
            <a:extLst>
              <a:ext uri="{FF2B5EF4-FFF2-40B4-BE49-F238E27FC236}">
                <a16:creationId xmlns:a16="http://schemas.microsoft.com/office/drawing/2014/main" id="{23138070-9482-4518-A93A-B90F3E5D71BE}"/>
              </a:ext>
            </a:extLst>
          </p:cNvPr>
          <p:cNvSpPr txBox="1">
            <a:spLocks/>
          </p:cNvSpPr>
          <p:nvPr/>
        </p:nvSpPr>
        <p:spPr>
          <a:xfrm>
            <a:off x="107504" y="134414"/>
            <a:ext cx="7920880" cy="1350370"/>
          </a:xfrm>
          <a:prstGeom prst="roundRect">
            <a:avLst/>
          </a:prstGeom>
          <a:solidFill>
            <a:schemeClr val="accent4"/>
          </a:solidFill>
          <a:ln>
            <a:solidFill>
              <a:schemeClr val="bg1"/>
            </a:solidFill>
          </a:ln>
        </p:spPr>
        <p:txBody>
          <a:bodyPr vert="horz" lIns="91440" tIns="45720" rIns="91440" bIns="45720" rtlCol="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4050" b="1" i="0" u="none" strike="noStrike" kern="1200" cap="none" spc="0" normalizeH="0" baseline="0" noProof="0" dirty="0">
                <a:ln>
                  <a:noFill/>
                </a:ln>
                <a:solidFill>
                  <a:schemeClr val="bg1"/>
                </a:solidFill>
                <a:effectLst/>
                <a:uLnTx/>
                <a:uFillTx/>
                <a:latin typeface="+mj-lt"/>
                <a:ea typeface="+mj-ea"/>
                <a:cs typeface="+mj-cs"/>
              </a:rPr>
              <a:t>Step 1: preparing residents or relatives for the conversation</a:t>
            </a:r>
          </a:p>
        </p:txBody>
      </p:sp>
      <p:pic>
        <p:nvPicPr>
          <p:cNvPr id="3" name="Picture 2">
            <a:extLst>
              <a:ext uri="{FF2B5EF4-FFF2-40B4-BE49-F238E27FC236}">
                <a16:creationId xmlns:a16="http://schemas.microsoft.com/office/drawing/2014/main" id="{6B1A87C8-86CC-4C53-A141-FCB6CC33FFB1}"/>
              </a:ext>
            </a:extLst>
          </p:cNvPr>
          <p:cNvPicPr>
            <a:picLocks noChangeAspect="1"/>
          </p:cNvPicPr>
          <p:nvPr/>
        </p:nvPicPr>
        <p:blipFill>
          <a:blip r:embed="rId3"/>
          <a:stretch>
            <a:fillRect/>
          </a:stretch>
        </p:blipFill>
        <p:spPr>
          <a:xfrm>
            <a:off x="2706291" y="3429000"/>
            <a:ext cx="2305050" cy="3172587"/>
          </a:xfrm>
          <a:prstGeom prst="rect">
            <a:avLst/>
          </a:prstGeom>
          <a:ln>
            <a:solidFill>
              <a:schemeClr val="tx1"/>
            </a:solidFill>
          </a:ln>
        </p:spPr>
      </p:pic>
    </p:spTree>
    <p:extLst>
      <p:ext uri="{BB962C8B-B14F-4D97-AF65-F5344CB8AC3E}">
        <p14:creationId xmlns:p14="http://schemas.microsoft.com/office/powerpoint/2010/main" val="3002952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87D0DF0-F412-472B-844B-701B41F89D16}"/>
              </a:ext>
            </a:extLst>
          </p:cNvPr>
          <p:cNvPicPr>
            <a:picLocks noChangeAspect="1"/>
          </p:cNvPicPr>
          <p:nvPr/>
        </p:nvPicPr>
        <p:blipFill>
          <a:blip r:embed="rId3"/>
          <a:stretch>
            <a:fillRect/>
          </a:stretch>
        </p:blipFill>
        <p:spPr>
          <a:xfrm>
            <a:off x="35499" y="83016"/>
            <a:ext cx="4446556" cy="6145435"/>
          </a:xfrm>
          <a:prstGeom prst="rect">
            <a:avLst/>
          </a:prstGeom>
          <a:ln>
            <a:solidFill>
              <a:schemeClr val="tx1"/>
            </a:solidFill>
          </a:ln>
        </p:spPr>
      </p:pic>
      <p:pic>
        <p:nvPicPr>
          <p:cNvPr id="7" name="Picture 6">
            <a:extLst>
              <a:ext uri="{FF2B5EF4-FFF2-40B4-BE49-F238E27FC236}">
                <a16:creationId xmlns:a16="http://schemas.microsoft.com/office/drawing/2014/main" id="{04666B2F-9AA6-48CB-BC9C-7EC0F4F49B49}"/>
              </a:ext>
            </a:extLst>
          </p:cNvPr>
          <p:cNvPicPr>
            <a:picLocks noChangeAspect="1"/>
          </p:cNvPicPr>
          <p:nvPr/>
        </p:nvPicPr>
        <p:blipFill>
          <a:blip r:embed="rId4"/>
          <a:stretch>
            <a:fillRect/>
          </a:stretch>
        </p:blipFill>
        <p:spPr>
          <a:xfrm>
            <a:off x="4572000" y="83016"/>
            <a:ext cx="4416552" cy="6145435"/>
          </a:xfrm>
          <a:prstGeom prst="rect">
            <a:avLst/>
          </a:prstGeom>
          <a:ln>
            <a:solidFill>
              <a:schemeClr val="tx1"/>
            </a:solid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138070-9482-4518-A93A-B90F3E5D71BE}"/>
              </a:ext>
            </a:extLst>
          </p:cNvPr>
          <p:cNvSpPr>
            <a:spLocks noGrp="1"/>
          </p:cNvSpPr>
          <p:nvPr>
            <p:ph type="title"/>
          </p:nvPr>
        </p:nvSpPr>
        <p:spPr>
          <a:xfrm>
            <a:off x="144016" y="116752"/>
            <a:ext cx="8172400" cy="1569660"/>
          </a:xfrm>
          <a:prstGeom prst="roundRect">
            <a:avLst/>
          </a:prstGeom>
          <a:solidFill>
            <a:srgbClr val="00A15F"/>
          </a:solidFill>
          <a:ln>
            <a:solidFill>
              <a:schemeClr val="bg1"/>
            </a:solidFill>
          </a:ln>
        </p:spPr>
        <p:txBody>
          <a:bodyPr>
            <a:noAutofit/>
          </a:bodyPr>
          <a:lstStyle/>
          <a:p>
            <a:r>
              <a:rPr lang="en-GB" sz="4050" dirty="0">
                <a:solidFill>
                  <a:schemeClr val="bg1"/>
                </a:solidFill>
              </a:rPr>
              <a:t>Step 2: preparing yourself for the ACP conversation </a:t>
            </a:r>
          </a:p>
        </p:txBody>
      </p:sp>
      <p:sp>
        <p:nvSpPr>
          <p:cNvPr id="13" name="TextBox 12">
            <a:extLst>
              <a:ext uri="{FF2B5EF4-FFF2-40B4-BE49-F238E27FC236}">
                <a16:creationId xmlns:a16="http://schemas.microsoft.com/office/drawing/2014/main" id="{38837DFC-2A59-4967-B34C-5E3F2EFD3B87}"/>
              </a:ext>
            </a:extLst>
          </p:cNvPr>
          <p:cNvSpPr txBox="1"/>
          <p:nvPr/>
        </p:nvSpPr>
        <p:spPr>
          <a:xfrm>
            <a:off x="1130924" y="3299754"/>
            <a:ext cx="513275" cy="300082"/>
          </a:xfrm>
          <a:prstGeom prst="rect">
            <a:avLst/>
          </a:prstGeom>
          <a:solidFill>
            <a:srgbClr val="FFFFFF"/>
          </a:solidFill>
        </p:spPr>
        <p:txBody>
          <a:bodyPr wrap="square" rtlCol="0">
            <a:spAutoFit/>
          </a:bodyPr>
          <a:lstStyle/>
          <a:p>
            <a:endParaRPr lang="en-GB" sz="1350" dirty="0"/>
          </a:p>
        </p:txBody>
      </p:sp>
      <p:sp>
        <p:nvSpPr>
          <p:cNvPr id="2" name="TextBox 1"/>
          <p:cNvSpPr txBox="1"/>
          <p:nvPr/>
        </p:nvSpPr>
        <p:spPr>
          <a:xfrm>
            <a:off x="251520" y="2132856"/>
            <a:ext cx="8652353" cy="1461939"/>
          </a:xfrm>
          <a:prstGeom prst="rect">
            <a:avLst/>
          </a:prstGeom>
          <a:noFill/>
        </p:spPr>
        <p:txBody>
          <a:bodyPr wrap="square" rtlCol="0">
            <a:spAutoFit/>
          </a:bodyPr>
          <a:lstStyle/>
          <a:p>
            <a:pPr marL="457200" indent="-457200">
              <a:spcAft>
                <a:spcPts val="600"/>
              </a:spcAft>
              <a:buFont typeface="Wingdings" panose="05000000000000000000" pitchFamily="2" charset="2"/>
              <a:buChar char="Ø"/>
            </a:pPr>
            <a:r>
              <a:rPr lang="en-GB" sz="2800" dirty="0"/>
              <a:t>Check if they already have an ACP/KIS </a:t>
            </a:r>
          </a:p>
          <a:p>
            <a:pPr marL="457200" indent="-457200">
              <a:spcAft>
                <a:spcPts val="600"/>
              </a:spcAft>
              <a:buFont typeface="Wingdings" panose="05000000000000000000" pitchFamily="2" charset="2"/>
              <a:buChar char="Ø"/>
            </a:pPr>
            <a:r>
              <a:rPr lang="en-GB" sz="2800" dirty="0">
                <a:highlight>
                  <a:srgbClr val="FFFF00"/>
                </a:highlight>
              </a:rPr>
              <a:t>Read Document 1 of </a:t>
            </a:r>
            <a:r>
              <a:rPr lang="en-GB" sz="2800" dirty="0"/>
              <a:t>the 7 steps guide. This gives you guidance on how to phrase the conversation </a:t>
            </a:r>
          </a:p>
        </p:txBody>
      </p:sp>
    </p:spTree>
    <p:extLst>
      <p:ext uri="{BB962C8B-B14F-4D97-AF65-F5344CB8AC3E}">
        <p14:creationId xmlns:p14="http://schemas.microsoft.com/office/powerpoint/2010/main" val="4174874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idx="1"/>
          </p:nvPr>
        </p:nvSpPr>
        <p:spPr/>
        <p:txBody>
          <a:bodyPr>
            <a:normAutofit/>
          </a:bodyPr>
          <a:lstStyle/>
          <a:p>
            <a:pPr>
              <a:buFont typeface="Wingdings" panose="05000000000000000000" pitchFamily="2" charset="2"/>
              <a:buChar char="Ø"/>
            </a:pPr>
            <a:r>
              <a:rPr lang="en-GB" dirty="0"/>
              <a:t>Capture the baseline information for your resident.</a:t>
            </a:r>
          </a:p>
          <a:p>
            <a:pPr>
              <a:buFont typeface="Wingdings" panose="05000000000000000000" pitchFamily="2" charset="2"/>
              <a:buChar char="Ø"/>
            </a:pPr>
            <a:r>
              <a:rPr lang="en-GB" dirty="0"/>
              <a:t>Record it in Document 2.</a:t>
            </a:r>
          </a:p>
        </p:txBody>
      </p:sp>
      <p:sp>
        <p:nvSpPr>
          <p:cNvPr id="7" name="Title 3">
            <a:extLst>
              <a:ext uri="{FF2B5EF4-FFF2-40B4-BE49-F238E27FC236}">
                <a16:creationId xmlns:a16="http://schemas.microsoft.com/office/drawing/2014/main" id="{23138070-9482-4518-A93A-B90F3E5D71BE}"/>
              </a:ext>
            </a:extLst>
          </p:cNvPr>
          <p:cNvSpPr>
            <a:spLocks noGrp="1"/>
          </p:cNvSpPr>
          <p:nvPr>
            <p:ph type="title"/>
          </p:nvPr>
        </p:nvSpPr>
        <p:spPr>
          <a:xfrm>
            <a:off x="68447" y="197768"/>
            <a:ext cx="7743913" cy="1143000"/>
          </a:xfrm>
          <a:prstGeom prst="roundRect">
            <a:avLst/>
          </a:prstGeom>
          <a:solidFill>
            <a:srgbClr val="6D3465"/>
          </a:solidFill>
          <a:ln>
            <a:solidFill>
              <a:schemeClr val="bg1"/>
            </a:solidFill>
          </a:ln>
        </p:spPr>
        <p:txBody>
          <a:bodyPr>
            <a:noAutofit/>
          </a:bodyPr>
          <a:lstStyle/>
          <a:p>
            <a:r>
              <a:rPr lang="en-GB" sz="4050" b="1" dirty="0">
                <a:solidFill>
                  <a:schemeClr val="bg1"/>
                </a:solidFill>
              </a:rPr>
              <a:t>Step 3: complete document 2</a:t>
            </a:r>
            <a:endParaRPr lang="en-GB" sz="3000" b="1" dirty="0">
              <a:solidFill>
                <a:schemeClr val="bg1"/>
              </a:solidFill>
            </a:endParaRPr>
          </a:p>
        </p:txBody>
      </p:sp>
      <p:pic>
        <p:nvPicPr>
          <p:cNvPr id="5" name="Picture 4">
            <a:extLst>
              <a:ext uri="{FF2B5EF4-FFF2-40B4-BE49-F238E27FC236}">
                <a16:creationId xmlns:a16="http://schemas.microsoft.com/office/drawing/2014/main" id="{DD86D58B-D31F-44A5-B483-85480A8CDC55}"/>
              </a:ext>
            </a:extLst>
          </p:cNvPr>
          <p:cNvPicPr>
            <a:picLocks noChangeAspect="1"/>
          </p:cNvPicPr>
          <p:nvPr/>
        </p:nvPicPr>
        <p:blipFill>
          <a:blip r:embed="rId3"/>
          <a:stretch>
            <a:fillRect/>
          </a:stretch>
        </p:blipFill>
        <p:spPr>
          <a:xfrm>
            <a:off x="5652120" y="2434163"/>
            <a:ext cx="3264789" cy="4307205"/>
          </a:xfrm>
          <a:prstGeom prst="rect">
            <a:avLst/>
          </a:prstGeom>
          <a:ln>
            <a:solidFill>
              <a:schemeClr val="tx1"/>
            </a:solidFill>
          </a:ln>
        </p:spPr>
      </p:pic>
    </p:spTree>
    <p:extLst>
      <p:ext uri="{BB962C8B-B14F-4D97-AF65-F5344CB8AC3E}">
        <p14:creationId xmlns:p14="http://schemas.microsoft.com/office/powerpoint/2010/main" val="1583684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138070-9482-4518-A93A-B90F3E5D71BE}"/>
              </a:ext>
            </a:extLst>
          </p:cNvPr>
          <p:cNvSpPr>
            <a:spLocks noGrp="1"/>
          </p:cNvSpPr>
          <p:nvPr>
            <p:ph type="title"/>
          </p:nvPr>
        </p:nvSpPr>
        <p:spPr>
          <a:xfrm>
            <a:off x="106191" y="116752"/>
            <a:ext cx="8642273" cy="1080000"/>
          </a:xfrm>
          <a:prstGeom prst="roundRect">
            <a:avLst/>
          </a:prstGeom>
          <a:solidFill>
            <a:srgbClr val="0391BF"/>
          </a:solidFill>
          <a:ln>
            <a:solidFill>
              <a:schemeClr val="bg1"/>
            </a:solidFill>
          </a:ln>
        </p:spPr>
        <p:txBody>
          <a:bodyPr>
            <a:noAutofit/>
          </a:bodyPr>
          <a:lstStyle/>
          <a:p>
            <a:r>
              <a:rPr lang="en-GB" sz="4050" dirty="0">
                <a:solidFill>
                  <a:schemeClr val="bg1"/>
                </a:solidFill>
                <a:cs typeface="Calibri Light" panose="020F0302020204030204" pitchFamily="34" charset="0"/>
              </a:rPr>
              <a:t>Step 4: complete document 3 or 4</a:t>
            </a:r>
          </a:p>
        </p:txBody>
      </p:sp>
      <p:sp>
        <p:nvSpPr>
          <p:cNvPr id="13" name="TextBox 12">
            <a:extLst>
              <a:ext uri="{FF2B5EF4-FFF2-40B4-BE49-F238E27FC236}">
                <a16:creationId xmlns:a16="http://schemas.microsoft.com/office/drawing/2014/main" id="{38837DFC-2A59-4967-B34C-5E3F2EFD3B87}"/>
              </a:ext>
            </a:extLst>
          </p:cNvPr>
          <p:cNvSpPr txBox="1"/>
          <p:nvPr/>
        </p:nvSpPr>
        <p:spPr>
          <a:xfrm>
            <a:off x="0" y="5397023"/>
            <a:ext cx="9010311" cy="1200329"/>
          </a:xfrm>
          <a:prstGeom prst="rect">
            <a:avLst/>
          </a:prstGeom>
          <a:solidFill>
            <a:srgbClr val="FFFFFF"/>
          </a:solidFill>
        </p:spPr>
        <p:txBody>
          <a:bodyPr wrap="square" rtlCol="0">
            <a:spAutoFit/>
          </a:bodyPr>
          <a:lstStyle/>
          <a:p>
            <a:endParaRPr lang="en-GB" sz="2400" dirty="0"/>
          </a:p>
          <a:p>
            <a:pPr marL="457200" indent="-457200">
              <a:buFont typeface="Wingdings" panose="05000000000000000000" pitchFamily="2" charset="2"/>
              <a:buChar char="Ø"/>
            </a:pPr>
            <a:r>
              <a:rPr lang="en-GB" sz="2400" dirty="0"/>
              <a:t>RED-MAP model to support having good ACP conversations</a:t>
            </a:r>
          </a:p>
          <a:p>
            <a:r>
              <a:rPr lang="en-GB" sz="2400" b="1" dirty="0">
                <a:solidFill>
                  <a:srgbClr val="B80068"/>
                </a:solidFill>
              </a:rPr>
              <a:t>            R</a:t>
            </a:r>
            <a:r>
              <a:rPr lang="en-GB" sz="2400" dirty="0"/>
              <a:t>eady, </a:t>
            </a:r>
            <a:r>
              <a:rPr lang="en-GB" sz="2400" b="1" dirty="0">
                <a:solidFill>
                  <a:srgbClr val="00A15F"/>
                </a:solidFill>
              </a:rPr>
              <a:t>E</a:t>
            </a:r>
            <a:r>
              <a:rPr lang="en-GB" sz="2400" dirty="0"/>
              <a:t>xpect, </a:t>
            </a:r>
            <a:r>
              <a:rPr lang="en-GB" sz="2400" b="1" dirty="0">
                <a:solidFill>
                  <a:srgbClr val="6D3465"/>
                </a:solidFill>
              </a:rPr>
              <a:t>D</a:t>
            </a:r>
            <a:r>
              <a:rPr lang="en-GB" sz="2400" dirty="0"/>
              <a:t>iagnosis, </a:t>
            </a:r>
            <a:r>
              <a:rPr lang="en-GB" sz="2400" b="1" dirty="0">
                <a:solidFill>
                  <a:srgbClr val="0391BF"/>
                </a:solidFill>
              </a:rPr>
              <a:t>M</a:t>
            </a:r>
            <a:r>
              <a:rPr lang="en-GB" sz="2400" dirty="0"/>
              <a:t>atters, </a:t>
            </a:r>
            <a:r>
              <a:rPr lang="en-GB" sz="2400" b="1" dirty="0">
                <a:solidFill>
                  <a:srgbClr val="B80068"/>
                </a:solidFill>
              </a:rPr>
              <a:t>A</a:t>
            </a:r>
            <a:r>
              <a:rPr lang="en-GB" sz="2400" dirty="0"/>
              <a:t>ction, </a:t>
            </a:r>
            <a:r>
              <a:rPr lang="en-GB" sz="2400" b="1" dirty="0">
                <a:solidFill>
                  <a:srgbClr val="00A15F"/>
                </a:solidFill>
              </a:rPr>
              <a:t>P</a:t>
            </a:r>
            <a:r>
              <a:rPr lang="en-GB" sz="2400" dirty="0"/>
              <a:t>lanning</a:t>
            </a:r>
          </a:p>
        </p:txBody>
      </p:sp>
      <p:pic>
        <p:nvPicPr>
          <p:cNvPr id="3" name="Picture 2">
            <a:extLst>
              <a:ext uri="{FF2B5EF4-FFF2-40B4-BE49-F238E27FC236}">
                <a16:creationId xmlns:a16="http://schemas.microsoft.com/office/drawing/2014/main" id="{81D5BE27-6D2A-4751-AAD8-7FED6043B9D0}"/>
              </a:ext>
            </a:extLst>
          </p:cNvPr>
          <p:cNvPicPr>
            <a:picLocks noChangeAspect="1"/>
          </p:cNvPicPr>
          <p:nvPr/>
        </p:nvPicPr>
        <p:blipFill>
          <a:blip r:embed="rId3"/>
          <a:stretch>
            <a:fillRect/>
          </a:stretch>
        </p:blipFill>
        <p:spPr>
          <a:xfrm>
            <a:off x="1403611" y="1814767"/>
            <a:ext cx="2664333" cy="3846481"/>
          </a:xfrm>
          <a:prstGeom prst="rect">
            <a:avLst/>
          </a:prstGeom>
          <a:ln>
            <a:solidFill>
              <a:schemeClr val="tx1"/>
            </a:solidFill>
          </a:ln>
        </p:spPr>
      </p:pic>
      <p:pic>
        <p:nvPicPr>
          <p:cNvPr id="7" name="Picture 6">
            <a:extLst>
              <a:ext uri="{FF2B5EF4-FFF2-40B4-BE49-F238E27FC236}">
                <a16:creationId xmlns:a16="http://schemas.microsoft.com/office/drawing/2014/main" id="{CB90F3F6-974D-41F4-AB3B-EF2F0855954B}"/>
              </a:ext>
            </a:extLst>
          </p:cNvPr>
          <p:cNvPicPr>
            <a:picLocks noChangeAspect="1"/>
          </p:cNvPicPr>
          <p:nvPr/>
        </p:nvPicPr>
        <p:blipFill>
          <a:blip r:embed="rId4"/>
          <a:stretch>
            <a:fillRect/>
          </a:stretch>
        </p:blipFill>
        <p:spPr>
          <a:xfrm>
            <a:off x="4972863" y="1801812"/>
            <a:ext cx="2767489" cy="3931444"/>
          </a:xfrm>
          <a:prstGeom prst="rect">
            <a:avLst/>
          </a:prstGeom>
          <a:ln>
            <a:solidFill>
              <a:schemeClr val="tx1"/>
            </a:solidFill>
          </a:ln>
        </p:spPr>
      </p:pic>
      <p:sp>
        <p:nvSpPr>
          <p:cNvPr id="8" name="TextBox 7">
            <a:extLst>
              <a:ext uri="{FF2B5EF4-FFF2-40B4-BE49-F238E27FC236}">
                <a16:creationId xmlns:a16="http://schemas.microsoft.com/office/drawing/2014/main" id="{1B97877B-EE12-463D-83CA-1F6D62CE8796}"/>
              </a:ext>
            </a:extLst>
          </p:cNvPr>
          <p:cNvSpPr txBox="1"/>
          <p:nvPr/>
        </p:nvSpPr>
        <p:spPr>
          <a:xfrm>
            <a:off x="1403653" y="1412776"/>
            <a:ext cx="2880315" cy="369332"/>
          </a:xfrm>
          <a:prstGeom prst="rect">
            <a:avLst/>
          </a:prstGeom>
          <a:noFill/>
        </p:spPr>
        <p:txBody>
          <a:bodyPr wrap="square" rtlCol="0">
            <a:spAutoFit/>
          </a:bodyPr>
          <a:lstStyle/>
          <a:p>
            <a:r>
              <a:rPr lang="en-GB" dirty="0"/>
              <a:t>3: talking with residents </a:t>
            </a:r>
          </a:p>
        </p:txBody>
      </p:sp>
      <p:sp>
        <p:nvSpPr>
          <p:cNvPr id="9" name="TextBox 8">
            <a:extLst>
              <a:ext uri="{FF2B5EF4-FFF2-40B4-BE49-F238E27FC236}">
                <a16:creationId xmlns:a16="http://schemas.microsoft.com/office/drawing/2014/main" id="{6FBBABBF-D41F-43D3-A5F4-DF07E32AAE3C}"/>
              </a:ext>
            </a:extLst>
          </p:cNvPr>
          <p:cNvSpPr txBox="1"/>
          <p:nvPr/>
        </p:nvSpPr>
        <p:spPr>
          <a:xfrm>
            <a:off x="4231906" y="1404730"/>
            <a:ext cx="700134" cy="368086"/>
          </a:xfrm>
          <a:prstGeom prst="rect">
            <a:avLst/>
          </a:prstGeom>
          <a:noFill/>
        </p:spPr>
        <p:txBody>
          <a:bodyPr wrap="square" rtlCol="0">
            <a:spAutoFit/>
          </a:bodyPr>
          <a:lstStyle/>
          <a:p>
            <a:r>
              <a:rPr lang="en-GB" dirty="0"/>
              <a:t>or </a:t>
            </a:r>
          </a:p>
        </p:txBody>
      </p:sp>
      <p:sp>
        <p:nvSpPr>
          <p:cNvPr id="10" name="TextBox 9">
            <a:extLst>
              <a:ext uri="{FF2B5EF4-FFF2-40B4-BE49-F238E27FC236}">
                <a16:creationId xmlns:a16="http://schemas.microsoft.com/office/drawing/2014/main" id="{115ACA88-FE89-4FA1-8C85-D6BFBB685D39}"/>
              </a:ext>
            </a:extLst>
          </p:cNvPr>
          <p:cNvSpPr txBox="1"/>
          <p:nvPr/>
        </p:nvSpPr>
        <p:spPr>
          <a:xfrm>
            <a:off x="4788024" y="1412776"/>
            <a:ext cx="3600400" cy="369332"/>
          </a:xfrm>
          <a:prstGeom prst="rect">
            <a:avLst/>
          </a:prstGeom>
          <a:noFill/>
        </p:spPr>
        <p:txBody>
          <a:bodyPr wrap="square" rtlCol="0">
            <a:spAutoFit/>
          </a:bodyPr>
          <a:lstStyle/>
          <a:p>
            <a:r>
              <a:rPr lang="en-GB" dirty="0"/>
              <a:t>4: talking with relatives/friends </a:t>
            </a:r>
          </a:p>
        </p:txBody>
      </p:sp>
    </p:spTree>
    <p:extLst>
      <p:ext uri="{BB962C8B-B14F-4D97-AF65-F5344CB8AC3E}">
        <p14:creationId xmlns:p14="http://schemas.microsoft.com/office/powerpoint/2010/main" val="566466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138070-9482-4518-A93A-B90F3E5D71BE}"/>
              </a:ext>
            </a:extLst>
          </p:cNvPr>
          <p:cNvSpPr>
            <a:spLocks noGrp="1"/>
          </p:cNvSpPr>
          <p:nvPr>
            <p:ph type="title"/>
          </p:nvPr>
        </p:nvSpPr>
        <p:spPr>
          <a:xfrm>
            <a:off x="169168" y="197768"/>
            <a:ext cx="4834880" cy="1143000"/>
          </a:xfrm>
          <a:prstGeom prst="roundRect">
            <a:avLst/>
          </a:prstGeom>
          <a:solidFill>
            <a:schemeClr val="accent4"/>
          </a:solidFill>
          <a:ln>
            <a:solidFill>
              <a:schemeClr val="bg1"/>
            </a:solidFill>
          </a:ln>
        </p:spPr>
        <p:txBody>
          <a:bodyPr>
            <a:noAutofit/>
          </a:bodyPr>
          <a:lstStyle/>
          <a:p>
            <a:r>
              <a:rPr lang="en-GB" sz="4050" dirty="0">
                <a:solidFill>
                  <a:schemeClr val="bg1"/>
                </a:solidFill>
              </a:rPr>
              <a:t>Are you </a:t>
            </a:r>
            <a:r>
              <a:rPr lang="en-GB" sz="4050" b="1" dirty="0">
                <a:solidFill>
                  <a:schemeClr val="bg1"/>
                </a:solidFill>
              </a:rPr>
              <a:t>Ready?</a:t>
            </a:r>
          </a:p>
        </p:txBody>
      </p:sp>
      <p:sp>
        <p:nvSpPr>
          <p:cNvPr id="17" name="Content Placeholder 16"/>
          <p:cNvSpPr>
            <a:spLocks noGrp="1"/>
          </p:cNvSpPr>
          <p:nvPr>
            <p:ph idx="1"/>
          </p:nvPr>
        </p:nvSpPr>
        <p:spPr>
          <a:xfrm>
            <a:off x="457200" y="1855365"/>
            <a:ext cx="8229600" cy="4525963"/>
          </a:xfrm>
        </p:spPr>
        <p:txBody>
          <a:bodyPr>
            <a:normAutofit/>
          </a:bodyPr>
          <a:lstStyle/>
          <a:p>
            <a:pPr>
              <a:spcBef>
                <a:spcPts val="0"/>
              </a:spcBef>
              <a:spcAft>
                <a:spcPts val="600"/>
              </a:spcAft>
              <a:buFont typeface="Wingdings" pitchFamily="2" charset="2"/>
              <a:buChar char="Ø"/>
            </a:pPr>
            <a:r>
              <a:rPr lang="en-GB" sz="2800" dirty="0"/>
              <a:t>The individual as well as any close family/friends/carer should be included in any discussion. </a:t>
            </a:r>
          </a:p>
          <a:p>
            <a:pPr>
              <a:spcBef>
                <a:spcPts val="0"/>
              </a:spcBef>
              <a:spcAft>
                <a:spcPts val="600"/>
              </a:spcAft>
              <a:buFont typeface="Wingdings" pitchFamily="2" charset="2"/>
              <a:buChar char="Ø"/>
            </a:pPr>
            <a:r>
              <a:rPr lang="en-GB" sz="2800" dirty="0"/>
              <a:t>An appointed POA must be included whenever possible. </a:t>
            </a:r>
          </a:p>
          <a:p>
            <a:pPr>
              <a:spcBef>
                <a:spcPts val="0"/>
              </a:spcBef>
              <a:spcAft>
                <a:spcPts val="600"/>
              </a:spcAft>
              <a:buFont typeface="Wingdings" pitchFamily="2" charset="2"/>
              <a:buChar char="Ø"/>
            </a:pPr>
            <a:r>
              <a:rPr lang="en-GB" sz="2800" dirty="0"/>
              <a:t>Ensure there is adequate time.</a:t>
            </a:r>
          </a:p>
          <a:p>
            <a:pPr>
              <a:spcBef>
                <a:spcPts val="0"/>
              </a:spcBef>
              <a:spcAft>
                <a:spcPts val="600"/>
              </a:spcAft>
              <a:buFont typeface="Wingdings" pitchFamily="2" charset="2"/>
              <a:buChar char="Ø"/>
            </a:pPr>
            <a:r>
              <a:rPr lang="en-GB" sz="2800" dirty="0"/>
              <a:t>Use a leaflet to guide people as to what to expect in the discussion.</a:t>
            </a:r>
          </a:p>
        </p:txBody>
      </p:sp>
      <p:pic>
        <p:nvPicPr>
          <p:cNvPr id="16" name="Picture 15">
            <a:extLst>
              <a:ext uri="{FF2B5EF4-FFF2-40B4-BE49-F238E27FC236}">
                <a16:creationId xmlns:a16="http://schemas.microsoft.com/office/drawing/2014/main" id="{189A9392-B7CA-4949-95F3-455E20060E0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5504" y="197768"/>
            <a:ext cx="1143000" cy="1143000"/>
          </a:xfrm>
          <a:prstGeom prst="rect">
            <a:avLst/>
          </a:prstGeom>
        </p:spPr>
      </p:pic>
    </p:spTree>
    <p:extLst>
      <p:ext uri="{BB962C8B-B14F-4D97-AF65-F5344CB8AC3E}">
        <p14:creationId xmlns:p14="http://schemas.microsoft.com/office/powerpoint/2010/main" val="1583684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138070-9482-4518-A93A-B90F3E5D71BE}"/>
              </a:ext>
            </a:extLst>
          </p:cNvPr>
          <p:cNvSpPr>
            <a:spLocks noGrp="1"/>
          </p:cNvSpPr>
          <p:nvPr>
            <p:ph type="title"/>
          </p:nvPr>
        </p:nvSpPr>
        <p:spPr>
          <a:xfrm>
            <a:off x="107504" y="116752"/>
            <a:ext cx="5832648" cy="1080000"/>
          </a:xfrm>
          <a:prstGeom prst="roundRect">
            <a:avLst/>
          </a:prstGeom>
          <a:solidFill>
            <a:srgbClr val="00A15F"/>
          </a:solidFill>
          <a:ln>
            <a:solidFill>
              <a:schemeClr val="bg1"/>
            </a:solidFill>
          </a:ln>
        </p:spPr>
        <p:txBody>
          <a:bodyPr>
            <a:noAutofit/>
          </a:bodyPr>
          <a:lstStyle/>
          <a:p>
            <a:pPr algn="r"/>
            <a:r>
              <a:rPr lang="en-GB" sz="4050" b="0" dirty="0">
                <a:solidFill>
                  <a:schemeClr val="bg1"/>
                </a:solidFill>
              </a:rPr>
              <a:t>What do they </a:t>
            </a:r>
            <a:r>
              <a:rPr lang="en-GB" sz="4800" dirty="0">
                <a:solidFill>
                  <a:schemeClr val="bg1"/>
                </a:solidFill>
              </a:rPr>
              <a:t>E</a:t>
            </a:r>
            <a:r>
              <a:rPr lang="en-GB" sz="4050" dirty="0">
                <a:solidFill>
                  <a:schemeClr val="bg1"/>
                </a:solidFill>
              </a:rPr>
              <a:t>xpect?</a:t>
            </a:r>
          </a:p>
        </p:txBody>
      </p:sp>
      <p:pic>
        <p:nvPicPr>
          <p:cNvPr id="5" name="Picture 4">
            <a:extLst>
              <a:ext uri="{FF2B5EF4-FFF2-40B4-BE49-F238E27FC236}">
                <a16:creationId xmlns:a16="http://schemas.microsoft.com/office/drawing/2014/main" id="{6A71B228-D488-4568-BBA7-E1A1C358D1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125760"/>
            <a:ext cx="1143000" cy="1143000"/>
          </a:xfrm>
          <a:prstGeom prst="rect">
            <a:avLst/>
          </a:prstGeom>
        </p:spPr>
      </p:pic>
      <p:sp>
        <p:nvSpPr>
          <p:cNvPr id="13" name="TextBox 12">
            <a:extLst>
              <a:ext uri="{FF2B5EF4-FFF2-40B4-BE49-F238E27FC236}">
                <a16:creationId xmlns:a16="http://schemas.microsoft.com/office/drawing/2014/main" id="{38837DFC-2A59-4967-B34C-5E3F2EFD3B87}"/>
              </a:ext>
            </a:extLst>
          </p:cNvPr>
          <p:cNvSpPr txBox="1"/>
          <p:nvPr/>
        </p:nvSpPr>
        <p:spPr>
          <a:xfrm>
            <a:off x="1130924" y="3299754"/>
            <a:ext cx="513275" cy="300082"/>
          </a:xfrm>
          <a:prstGeom prst="rect">
            <a:avLst/>
          </a:prstGeom>
          <a:solidFill>
            <a:srgbClr val="FFFFFF"/>
          </a:solidFill>
        </p:spPr>
        <p:txBody>
          <a:bodyPr wrap="square" rtlCol="0">
            <a:spAutoFit/>
          </a:bodyPr>
          <a:lstStyle/>
          <a:p>
            <a:endParaRPr lang="en-GB" sz="1350" dirty="0"/>
          </a:p>
        </p:txBody>
      </p:sp>
      <p:sp>
        <p:nvSpPr>
          <p:cNvPr id="2" name="TextBox 1"/>
          <p:cNvSpPr txBox="1"/>
          <p:nvPr/>
        </p:nvSpPr>
        <p:spPr>
          <a:xfrm>
            <a:off x="220996" y="2178298"/>
            <a:ext cx="8652353" cy="1323439"/>
          </a:xfrm>
          <a:prstGeom prst="rect">
            <a:avLst/>
          </a:prstGeom>
          <a:noFill/>
        </p:spPr>
        <p:txBody>
          <a:bodyPr wrap="square" rtlCol="0">
            <a:spAutoFit/>
          </a:bodyPr>
          <a:lstStyle/>
          <a:p>
            <a:endParaRPr lang="en-GB" sz="2400" b="1" dirty="0"/>
          </a:p>
          <a:p>
            <a:pPr marL="457200" indent="-457200">
              <a:buFont typeface="Wingdings" panose="05000000000000000000" pitchFamily="2" charset="2"/>
              <a:buChar char="Ø"/>
            </a:pPr>
            <a:r>
              <a:rPr lang="en-GB" sz="2800" dirty="0"/>
              <a:t>To create a shared understanding you first need to know what someone thinks</a:t>
            </a:r>
            <a:r>
              <a:rPr lang="en-GB" sz="2800" b="1" dirty="0"/>
              <a:t>. </a:t>
            </a:r>
          </a:p>
        </p:txBody>
      </p:sp>
    </p:spTree>
    <p:extLst>
      <p:ext uri="{BB962C8B-B14F-4D97-AF65-F5344CB8AC3E}">
        <p14:creationId xmlns:p14="http://schemas.microsoft.com/office/powerpoint/2010/main" val="4174874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138070-9482-4518-A93A-B90F3E5D71BE}"/>
              </a:ext>
            </a:extLst>
          </p:cNvPr>
          <p:cNvSpPr>
            <a:spLocks noGrp="1"/>
          </p:cNvSpPr>
          <p:nvPr>
            <p:ph type="title"/>
          </p:nvPr>
        </p:nvSpPr>
        <p:spPr>
          <a:xfrm>
            <a:off x="107504" y="116752"/>
            <a:ext cx="2952328" cy="1080000"/>
          </a:xfrm>
          <a:prstGeom prst="roundRect">
            <a:avLst/>
          </a:prstGeom>
          <a:solidFill>
            <a:srgbClr val="6D3465"/>
          </a:solidFill>
          <a:ln>
            <a:solidFill>
              <a:schemeClr val="bg1"/>
            </a:solidFill>
          </a:ln>
        </p:spPr>
        <p:txBody>
          <a:bodyPr>
            <a:noAutofit/>
          </a:bodyPr>
          <a:lstStyle/>
          <a:p>
            <a:r>
              <a:rPr lang="en-GB" sz="4800" dirty="0">
                <a:solidFill>
                  <a:schemeClr val="bg1"/>
                </a:solidFill>
              </a:rPr>
              <a:t>D</a:t>
            </a:r>
            <a:r>
              <a:rPr lang="en-GB" sz="4050" dirty="0">
                <a:solidFill>
                  <a:schemeClr val="bg1"/>
                </a:solidFill>
              </a:rPr>
              <a:t>iagnosis</a:t>
            </a:r>
            <a:endParaRPr lang="en-GB" sz="3000" dirty="0">
              <a:solidFill>
                <a:schemeClr val="bg1"/>
              </a:solidFill>
            </a:endParaRPr>
          </a:p>
        </p:txBody>
      </p:sp>
      <p:pic>
        <p:nvPicPr>
          <p:cNvPr id="5" name="Picture 4">
            <a:extLst>
              <a:ext uri="{FF2B5EF4-FFF2-40B4-BE49-F238E27FC236}">
                <a16:creationId xmlns:a16="http://schemas.microsoft.com/office/drawing/2014/main" id="{FE67D195-0D9B-4D50-A0AC-6DAA5F22B0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7512" y="125760"/>
            <a:ext cx="1143000" cy="1143000"/>
          </a:xfrm>
          <a:prstGeom prst="rect">
            <a:avLst/>
          </a:prstGeom>
        </p:spPr>
      </p:pic>
      <p:sp>
        <p:nvSpPr>
          <p:cNvPr id="13" name="TextBox 12">
            <a:extLst>
              <a:ext uri="{FF2B5EF4-FFF2-40B4-BE49-F238E27FC236}">
                <a16:creationId xmlns:a16="http://schemas.microsoft.com/office/drawing/2014/main" id="{38837DFC-2A59-4967-B34C-5E3F2EFD3B87}"/>
              </a:ext>
            </a:extLst>
          </p:cNvPr>
          <p:cNvSpPr txBox="1"/>
          <p:nvPr/>
        </p:nvSpPr>
        <p:spPr>
          <a:xfrm>
            <a:off x="1130924" y="3299754"/>
            <a:ext cx="513275" cy="300082"/>
          </a:xfrm>
          <a:prstGeom prst="rect">
            <a:avLst/>
          </a:prstGeom>
          <a:solidFill>
            <a:srgbClr val="FFFFFF"/>
          </a:solidFill>
        </p:spPr>
        <p:txBody>
          <a:bodyPr wrap="square" rtlCol="0">
            <a:spAutoFit/>
          </a:bodyPr>
          <a:lstStyle/>
          <a:p>
            <a:endParaRPr lang="en-GB" sz="1350" dirty="0"/>
          </a:p>
        </p:txBody>
      </p:sp>
      <p:sp>
        <p:nvSpPr>
          <p:cNvPr id="2" name="TextBox 1"/>
          <p:cNvSpPr txBox="1"/>
          <p:nvPr/>
        </p:nvSpPr>
        <p:spPr>
          <a:xfrm>
            <a:off x="323528" y="1916832"/>
            <a:ext cx="8624170" cy="2392963"/>
          </a:xfrm>
          <a:prstGeom prst="rect">
            <a:avLst/>
          </a:prstGeom>
          <a:noFill/>
        </p:spPr>
        <p:txBody>
          <a:bodyPr wrap="square" rtlCol="0">
            <a:spAutoFit/>
          </a:bodyPr>
          <a:lstStyle/>
          <a:p>
            <a:r>
              <a:rPr lang="en-GB" sz="2800" dirty="0"/>
              <a:t>Create a shared understanding by saying what you know about a person’s health.</a:t>
            </a:r>
          </a:p>
          <a:p>
            <a:pPr>
              <a:buFont typeface="Wingdings" pitchFamily="2" charset="2"/>
              <a:buChar char="Ø"/>
            </a:pPr>
            <a:endParaRPr lang="en-GB" sz="2800" dirty="0"/>
          </a:p>
          <a:p>
            <a:r>
              <a:rPr lang="en-GB" sz="2800" dirty="0"/>
              <a:t>…. but be careful!</a:t>
            </a:r>
          </a:p>
          <a:p>
            <a:pPr>
              <a:buFont typeface="Wingdings" pitchFamily="2" charset="2"/>
              <a:buChar char="Ø"/>
            </a:pPr>
            <a:endParaRPr lang="en-GB" sz="2400" dirty="0"/>
          </a:p>
          <a:p>
            <a:endParaRPr lang="en-GB" sz="1350" dirty="0"/>
          </a:p>
        </p:txBody>
      </p:sp>
    </p:spTree>
    <p:extLst>
      <p:ext uri="{BB962C8B-B14F-4D97-AF65-F5344CB8AC3E}">
        <p14:creationId xmlns:p14="http://schemas.microsoft.com/office/powerpoint/2010/main" val="1420092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138070-9482-4518-A93A-B90F3E5D71BE}"/>
              </a:ext>
            </a:extLst>
          </p:cNvPr>
          <p:cNvSpPr>
            <a:spLocks noGrp="1"/>
          </p:cNvSpPr>
          <p:nvPr>
            <p:ph type="title"/>
          </p:nvPr>
        </p:nvSpPr>
        <p:spPr>
          <a:xfrm>
            <a:off x="251520" y="188640"/>
            <a:ext cx="6624736" cy="1080000"/>
          </a:xfrm>
          <a:prstGeom prst="roundRect">
            <a:avLst/>
          </a:prstGeom>
          <a:solidFill>
            <a:srgbClr val="0391BF"/>
          </a:solidFill>
          <a:ln>
            <a:solidFill>
              <a:schemeClr val="bg1"/>
            </a:solidFill>
          </a:ln>
        </p:spPr>
        <p:txBody>
          <a:bodyPr>
            <a:noAutofit/>
          </a:bodyPr>
          <a:lstStyle/>
          <a:p>
            <a:r>
              <a:rPr lang="en-GB" sz="4000" b="0" dirty="0">
                <a:solidFill>
                  <a:schemeClr val="bg1"/>
                </a:solidFill>
                <a:cs typeface="Calibri Light" panose="020F0302020204030204" pitchFamily="34" charset="0"/>
              </a:rPr>
              <a:t>What</a:t>
            </a:r>
            <a:r>
              <a:rPr lang="en-GB" sz="4000" dirty="0">
                <a:solidFill>
                  <a:schemeClr val="bg1"/>
                </a:solidFill>
                <a:cs typeface="Calibri Light" panose="020F0302020204030204" pitchFamily="34" charset="0"/>
              </a:rPr>
              <a:t> </a:t>
            </a:r>
            <a:r>
              <a:rPr lang="en-GB" sz="4800" dirty="0">
                <a:solidFill>
                  <a:schemeClr val="bg1"/>
                </a:solidFill>
                <a:cs typeface="Calibri Light" panose="020F0302020204030204" pitchFamily="34" charset="0"/>
              </a:rPr>
              <a:t>M</a:t>
            </a:r>
            <a:r>
              <a:rPr lang="en-GB" sz="4000" dirty="0">
                <a:solidFill>
                  <a:schemeClr val="bg1"/>
                </a:solidFill>
                <a:cs typeface="Calibri Light" panose="020F0302020204030204" pitchFamily="34" charset="0"/>
              </a:rPr>
              <a:t>atters </a:t>
            </a:r>
            <a:r>
              <a:rPr lang="en-GB" sz="4000" b="0" dirty="0">
                <a:solidFill>
                  <a:schemeClr val="bg1"/>
                </a:solidFill>
                <a:cs typeface="Calibri Light" panose="020F0302020204030204" pitchFamily="34" charset="0"/>
              </a:rPr>
              <a:t>to them?</a:t>
            </a:r>
          </a:p>
        </p:txBody>
      </p:sp>
      <p:pic>
        <p:nvPicPr>
          <p:cNvPr id="5" name="Picture 4">
            <a:extLst>
              <a:ext uri="{FF2B5EF4-FFF2-40B4-BE49-F238E27FC236}">
                <a16:creationId xmlns:a16="http://schemas.microsoft.com/office/drawing/2014/main" id="{349CB7A0-9E9C-41F3-BF7A-E439A47EA9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65504" y="197768"/>
            <a:ext cx="1143000" cy="1143000"/>
          </a:xfrm>
          <a:prstGeom prst="rect">
            <a:avLst/>
          </a:prstGeom>
        </p:spPr>
      </p:pic>
      <p:sp>
        <p:nvSpPr>
          <p:cNvPr id="13" name="TextBox 12">
            <a:extLst>
              <a:ext uri="{FF2B5EF4-FFF2-40B4-BE49-F238E27FC236}">
                <a16:creationId xmlns:a16="http://schemas.microsoft.com/office/drawing/2014/main" id="{38837DFC-2A59-4967-B34C-5E3F2EFD3B87}"/>
              </a:ext>
            </a:extLst>
          </p:cNvPr>
          <p:cNvSpPr txBox="1"/>
          <p:nvPr/>
        </p:nvSpPr>
        <p:spPr>
          <a:xfrm>
            <a:off x="375782" y="2397949"/>
            <a:ext cx="8614775" cy="1031051"/>
          </a:xfrm>
          <a:prstGeom prst="rect">
            <a:avLst/>
          </a:prstGeom>
          <a:solidFill>
            <a:srgbClr val="FFFFFF"/>
          </a:solidFill>
        </p:spPr>
        <p:txBody>
          <a:bodyPr wrap="square" rtlCol="0">
            <a:spAutoFit/>
          </a:bodyPr>
          <a:lstStyle/>
          <a:p>
            <a:pPr marL="457200" indent="-457200">
              <a:spcAft>
                <a:spcPts val="600"/>
              </a:spcAft>
              <a:buFont typeface="Wingdings" panose="05000000000000000000" pitchFamily="2" charset="2"/>
              <a:buChar char="ü"/>
            </a:pPr>
            <a:r>
              <a:rPr lang="en-GB" sz="2800" dirty="0"/>
              <a:t>What matters to the resident. </a:t>
            </a:r>
          </a:p>
          <a:p>
            <a:pPr marL="457200" indent="-457200">
              <a:spcAft>
                <a:spcPts val="600"/>
              </a:spcAft>
              <a:buFont typeface="Wingdings" panose="05000000000000000000" pitchFamily="2" charset="2"/>
              <a:buChar char="Ø"/>
            </a:pPr>
            <a:r>
              <a:rPr lang="en-GB" sz="2800" b="1" dirty="0"/>
              <a:t>Not . . .  w</a:t>
            </a:r>
            <a:r>
              <a:rPr lang="en-GB" sz="2800" dirty="0"/>
              <a:t>hat matters to the relatives</a:t>
            </a:r>
            <a:r>
              <a:rPr lang="en-GB" sz="2700" dirty="0"/>
              <a:t>.</a:t>
            </a:r>
          </a:p>
        </p:txBody>
      </p:sp>
    </p:spTree>
    <p:extLst>
      <p:ext uri="{BB962C8B-B14F-4D97-AF65-F5344CB8AC3E}">
        <p14:creationId xmlns:p14="http://schemas.microsoft.com/office/powerpoint/2010/main" val="99400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138070-9482-4518-A93A-B90F3E5D71BE}"/>
              </a:ext>
            </a:extLst>
          </p:cNvPr>
          <p:cNvSpPr>
            <a:spLocks noGrp="1"/>
          </p:cNvSpPr>
          <p:nvPr>
            <p:ph type="title"/>
          </p:nvPr>
        </p:nvSpPr>
        <p:spPr>
          <a:xfrm>
            <a:off x="179512" y="125760"/>
            <a:ext cx="2232248" cy="1143000"/>
          </a:xfrm>
          <a:prstGeom prst="roundRect">
            <a:avLst/>
          </a:prstGeom>
          <a:solidFill>
            <a:schemeClr val="accent4"/>
          </a:solidFill>
          <a:ln>
            <a:solidFill>
              <a:schemeClr val="bg1"/>
            </a:solidFill>
          </a:ln>
        </p:spPr>
        <p:txBody>
          <a:bodyPr>
            <a:noAutofit/>
          </a:bodyPr>
          <a:lstStyle/>
          <a:p>
            <a:r>
              <a:rPr lang="en-GB" sz="4800" b="1" dirty="0">
                <a:solidFill>
                  <a:schemeClr val="bg1"/>
                </a:solidFill>
              </a:rPr>
              <a:t>A</a:t>
            </a:r>
            <a:r>
              <a:rPr lang="en-GB" sz="4000" b="1" dirty="0">
                <a:solidFill>
                  <a:schemeClr val="bg1"/>
                </a:solidFill>
              </a:rPr>
              <a:t>ction</a:t>
            </a:r>
          </a:p>
        </p:txBody>
      </p:sp>
      <p:sp>
        <p:nvSpPr>
          <p:cNvPr id="17" name="Content Placeholder 16"/>
          <p:cNvSpPr>
            <a:spLocks noGrp="1"/>
          </p:cNvSpPr>
          <p:nvPr>
            <p:ph idx="1"/>
          </p:nvPr>
        </p:nvSpPr>
        <p:spPr>
          <a:xfrm>
            <a:off x="0" y="1412776"/>
            <a:ext cx="8686800" cy="4525963"/>
          </a:xfrm>
        </p:spPr>
        <p:txBody>
          <a:bodyPr>
            <a:noAutofit/>
          </a:bodyPr>
          <a:lstStyle/>
          <a:p>
            <a:pPr>
              <a:buFont typeface="Wingdings" pitchFamily="2" charset="2"/>
              <a:buChar char="Ø"/>
            </a:pPr>
            <a:r>
              <a:rPr lang="en-GB" sz="2800" dirty="0"/>
              <a:t>Many people feel that staying in their familiar care home to be looked after is the best place when they are very ill and may be dying. Being comfortable is what matters to them. We have medicines in the care home to help us manage any symptoms or discomfort, if we need them.</a:t>
            </a:r>
          </a:p>
          <a:p>
            <a:pPr>
              <a:buFont typeface="Wingdings" pitchFamily="2" charset="2"/>
              <a:buChar char="Ø"/>
            </a:pPr>
            <a:r>
              <a:rPr lang="en-GB" sz="2800" dirty="0"/>
              <a:t>Hospital treatment may be better in a few situations, like a hip fracture. Going to hospital has risks and benefits. We need to think about what would be the best place of care for them. </a:t>
            </a:r>
          </a:p>
          <a:p>
            <a:pPr>
              <a:buFont typeface="Wingdings" pitchFamily="2" charset="2"/>
              <a:buChar char="Ø"/>
            </a:pPr>
            <a:r>
              <a:rPr lang="en-GB" sz="2800" dirty="0"/>
              <a:t>Antibiotics, sometimes including by injection, and oxygen can be given in the home, if appropriate. </a:t>
            </a:r>
          </a:p>
        </p:txBody>
      </p:sp>
      <p:pic>
        <p:nvPicPr>
          <p:cNvPr id="16" name="Picture 15">
            <a:extLst>
              <a:ext uri="{FF2B5EF4-FFF2-40B4-BE49-F238E27FC236}">
                <a16:creationId xmlns:a16="http://schemas.microsoft.com/office/drawing/2014/main" id="{189A9392-B7CA-4949-95F3-455E20060E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125760"/>
            <a:ext cx="1143000" cy="1143000"/>
          </a:xfrm>
          <a:prstGeom prst="rect">
            <a:avLst/>
          </a:prstGeom>
        </p:spPr>
      </p:pic>
    </p:spTree>
    <p:extLst>
      <p:ext uri="{BB962C8B-B14F-4D97-AF65-F5344CB8AC3E}">
        <p14:creationId xmlns:p14="http://schemas.microsoft.com/office/powerpoint/2010/main" val="1583684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a:extLst>
              <a:ext uri="{FF2B5EF4-FFF2-40B4-BE49-F238E27FC236}">
                <a16:creationId xmlns:a16="http://schemas.microsoft.com/office/drawing/2014/main" id="{75619538-C04B-434E-A593-6972899DF09E}"/>
              </a:ext>
            </a:extLst>
          </p:cNvPr>
          <p:cNvSpPr>
            <a:spLocks noGrp="1"/>
          </p:cNvSpPr>
          <p:nvPr>
            <p:ph type="title"/>
          </p:nvPr>
        </p:nvSpPr>
        <p:spPr>
          <a:xfrm>
            <a:off x="83096" y="82690"/>
            <a:ext cx="5208984" cy="1042054"/>
          </a:xfrm>
          <a:prstGeom prst="roundRect">
            <a:avLst>
              <a:gd name="adj" fmla="val 16667"/>
            </a:avLst>
          </a:prstGeom>
          <a:solidFill>
            <a:srgbClr val="0391BF"/>
          </a:solidFill>
          <a:ln>
            <a:solidFill>
              <a:schemeClr val="bg1"/>
            </a:solidFill>
            <a:round/>
            <a:headEnd/>
            <a:tailEnd/>
          </a:ln>
        </p:spPr>
        <p:txBody>
          <a:bodyPr/>
          <a:lstStyle/>
          <a:p>
            <a:pPr eaLnBrk="1" hangingPunct="1"/>
            <a:r>
              <a:rPr lang="en-GB" altLang="en-US" sz="4050" dirty="0">
                <a:solidFill>
                  <a:schemeClr val="bg1"/>
                </a:solidFill>
              </a:rPr>
              <a:t>Who we are</a:t>
            </a:r>
            <a:endParaRPr lang="en-GB" altLang="en-US" b="1" dirty="0">
              <a:solidFill>
                <a:schemeClr val="bg1"/>
              </a:solidFill>
            </a:endParaRPr>
          </a:p>
        </p:txBody>
      </p:sp>
      <p:sp>
        <p:nvSpPr>
          <p:cNvPr id="5123" name="TextBox 12">
            <a:extLst>
              <a:ext uri="{FF2B5EF4-FFF2-40B4-BE49-F238E27FC236}">
                <a16:creationId xmlns:a16="http://schemas.microsoft.com/office/drawing/2014/main" id="{B1AD094F-A611-431C-99E5-892E06F5072F}"/>
              </a:ext>
            </a:extLst>
          </p:cNvPr>
          <p:cNvSpPr txBox="1">
            <a:spLocks noChangeArrowheads="1"/>
          </p:cNvSpPr>
          <p:nvPr/>
        </p:nvSpPr>
        <p:spPr bwMode="auto">
          <a:xfrm>
            <a:off x="1131094" y="3299222"/>
            <a:ext cx="513160" cy="3000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GB" altLang="en-US" sz="1350"/>
          </a:p>
        </p:txBody>
      </p:sp>
      <p:pic>
        <p:nvPicPr>
          <p:cNvPr id="5124" name="Picture 4">
            <a:extLst>
              <a:ext uri="{FF2B5EF4-FFF2-40B4-BE49-F238E27FC236}">
                <a16:creationId xmlns:a16="http://schemas.microsoft.com/office/drawing/2014/main" id="{7F4AF3DD-EE4B-4F32-B321-2CE926A9684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44624"/>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6BA16939-3250-4652-8722-E27CB58FF20E}"/>
              </a:ext>
            </a:extLst>
          </p:cNvPr>
          <p:cNvSpPr txBox="1"/>
          <p:nvPr/>
        </p:nvSpPr>
        <p:spPr>
          <a:xfrm>
            <a:off x="35496" y="1513522"/>
            <a:ext cx="8928992" cy="4262705"/>
          </a:xfrm>
          <a:prstGeom prst="rect">
            <a:avLst/>
          </a:prstGeom>
          <a:noFill/>
        </p:spPr>
        <p:txBody>
          <a:bodyPr wrap="square">
            <a:spAutoFit/>
          </a:bodyPr>
          <a:lstStyle/>
          <a:p>
            <a:pPr>
              <a:defRPr/>
            </a:pPr>
            <a:endParaRPr lang="en-GB" sz="1350" dirty="0"/>
          </a:p>
          <a:p>
            <a:pPr marL="342900" indent="-342900">
              <a:spcAft>
                <a:spcPts val="600"/>
              </a:spcAft>
              <a:buFont typeface="Wingdings" panose="05000000000000000000" pitchFamily="2" charset="2"/>
              <a:buChar char="Ø"/>
              <a:defRPr/>
            </a:pPr>
            <a:r>
              <a:rPr lang="en-GB" sz="2800" dirty="0">
                <a:cs typeface="Calibri" panose="020F0502020204030204" pitchFamily="34" charset="0"/>
              </a:rPr>
              <a:t>Edinburgh Health and Social care Partnership's Long Term Conditions Programme </a:t>
            </a:r>
          </a:p>
          <a:p>
            <a:pPr marL="342900" indent="-342900">
              <a:spcAft>
                <a:spcPts val="600"/>
              </a:spcAft>
              <a:buFont typeface="Wingdings" panose="05000000000000000000" pitchFamily="2" charset="2"/>
              <a:buChar char="Ø"/>
              <a:defRPr/>
            </a:pPr>
            <a:r>
              <a:rPr lang="en-GB" sz="2800" dirty="0">
                <a:cs typeface="Calibri" panose="020F0502020204030204" pitchFamily="34" charset="0"/>
              </a:rPr>
              <a:t>work in partnership with health and social care teams and voluntary organisations who support people living with long term conditions </a:t>
            </a:r>
          </a:p>
          <a:p>
            <a:pPr marL="342900" indent="-342900">
              <a:spcAft>
                <a:spcPts val="600"/>
              </a:spcAft>
              <a:buFont typeface="Wingdings" panose="05000000000000000000" pitchFamily="2" charset="2"/>
              <a:buChar char="Ø"/>
              <a:defRPr/>
            </a:pPr>
            <a:r>
              <a:rPr lang="en-GB" sz="2800" dirty="0">
                <a:cs typeface="Calibri" panose="020F0502020204030204" pitchFamily="34" charset="0"/>
              </a:rPr>
              <a:t>spread Anticipatory Care Planning (ACP) learning </a:t>
            </a:r>
          </a:p>
          <a:p>
            <a:pPr marL="342900" indent="-342900">
              <a:spcAft>
                <a:spcPts val="600"/>
              </a:spcAft>
              <a:buFont typeface="Wingdings" panose="05000000000000000000" pitchFamily="2" charset="2"/>
              <a:buChar char="Ø"/>
              <a:defRPr/>
            </a:pPr>
            <a:r>
              <a:rPr lang="en-GB" sz="2800" dirty="0">
                <a:cs typeface="Calibri" panose="020F0502020204030204" pitchFamily="34" charset="0"/>
              </a:rPr>
              <a:t>test improvements, embed ACP in integrated pathways </a:t>
            </a:r>
          </a:p>
          <a:p>
            <a:pPr>
              <a:defRPr/>
            </a:pPr>
            <a:r>
              <a:rPr lang="en-GB" sz="1350"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138070-9482-4518-A93A-B90F3E5D71BE}"/>
              </a:ext>
            </a:extLst>
          </p:cNvPr>
          <p:cNvSpPr>
            <a:spLocks noGrp="1"/>
          </p:cNvSpPr>
          <p:nvPr>
            <p:ph type="title"/>
          </p:nvPr>
        </p:nvSpPr>
        <p:spPr>
          <a:xfrm>
            <a:off x="107504" y="116752"/>
            <a:ext cx="4680520" cy="1080000"/>
          </a:xfrm>
          <a:prstGeom prst="roundRect">
            <a:avLst/>
          </a:prstGeom>
          <a:solidFill>
            <a:srgbClr val="00A15F"/>
          </a:solidFill>
          <a:ln>
            <a:solidFill>
              <a:schemeClr val="bg1"/>
            </a:solidFill>
          </a:ln>
        </p:spPr>
        <p:txBody>
          <a:bodyPr>
            <a:noAutofit/>
          </a:bodyPr>
          <a:lstStyle/>
          <a:p>
            <a:pPr algn="r"/>
            <a:r>
              <a:rPr lang="en-GB" sz="4050" b="0" dirty="0">
                <a:solidFill>
                  <a:schemeClr val="bg1"/>
                </a:solidFill>
              </a:rPr>
              <a:t>Let’s make a </a:t>
            </a:r>
            <a:r>
              <a:rPr lang="en-GB" sz="4800" dirty="0">
                <a:solidFill>
                  <a:schemeClr val="bg1"/>
                </a:solidFill>
              </a:rPr>
              <a:t>P</a:t>
            </a:r>
            <a:r>
              <a:rPr lang="en-GB" sz="4050" dirty="0">
                <a:solidFill>
                  <a:schemeClr val="bg1"/>
                </a:solidFill>
              </a:rPr>
              <a:t>lan</a:t>
            </a:r>
          </a:p>
        </p:txBody>
      </p:sp>
      <p:pic>
        <p:nvPicPr>
          <p:cNvPr id="5" name="Picture 4">
            <a:extLst>
              <a:ext uri="{FF2B5EF4-FFF2-40B4-BE49-F238E27FC236}">
                <a16:creationId xmlns:a16="http://schemas.microsoft.com/office/drawing/2014/main" id="{6A71B228-D488-4568-BBA7-E1A1C358D1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125760"/>
            <a:ext cx="1143000" cy="1143000"/>
          </a:xfrm>
          <a:prstGeom prst="rect">
            <a:avLst/>
          </a:prstGeom>
        </p:spPr>
      </p:pic>
      <p:sp>
        <p:nvSpPr>
          <p:cNvPr id="13" name="TextBox 12">
            <a:extLst>
              <a:ext uri="{FF2B5EF4-FFF2-40B4-BE49-F238E27FC236}">
                <a16:creationId xmlns:a16="http://schemas.microsoft.com/office/drawing/2014/main" id="{38837DFC-2A59-4967-B34C-5E3F2EFD3B87}"/>
              </a:ext>
            </a:extLst>
          </p:cNvPr>
          <p:cNvSpPr txBox="1"/>
          <p:nvPr/>
        </p:nvSpPr>
        <p:spPr>
          <a:xfrm>
            <a:off x="1130924" y="3299754"/>
            <a:ext cx="513275" cy="300082"/>
          </a:xfrm>
          <a:prstGeom prst="rect">
            <a:avLst/>
          </a:prstGeom>
          <a:solidFill>
            <a:srgbClr val="FFFFFF"/>
          </a:solidFill>
        </p:spPr>
        <p:txBody>
          <a:bodyPr wrap="square" rtlCol="0">
            <a:spAutoFit/>
          </a:bodyPr>
          <a:lstStyle/>
          <a:p>
            <a:endParaRPr lang="en-GB" sz="1350" dirty="0"/>
          </a:p>
        </p:txBody>
      </p:sp>
      <p:sp>
        <p:nvSpPr>
          <p:cNvPr id="2" name="TextBox 1"/>
          <p:cNvSpPr txBox="1"/>
          <p:nvPr/>
        </p:nvSpPr>
        <p:spPr>
          <a:xfrm>
            <a:off x="293004" y="1731000"/>
            <a:ext cx="3846948" cy="3570208"/>
          </a:xfrm>
          <a:prstGeom prst="rect">
            <a:avLst/>
          </a:prstGeom>
          <a:noFill/>
        </p:spPr>
        <p:txBody>
          <a:bodyPr wrap="square" rtlCol="0">
            <a:spAutoFit/>
          </a:bodyPr>
          <a:lstStyle/>
          <a:p>
            <a:endParaRPr lang="en-GB" sz="2400" dirty="0"/>
          </a:p>
          <a:p>
            <a:endParaRPr lang="en-GB" sz="2400" b="1" dirty="0"/>
          </a:p>
          <a:p>
            <a:pPr marL="342900" indent="-342900">
              <a:spcAft>
                <a:spcPts val="600"/>
              </a:spcAft>
              <a:buFont typeface="Wingdings" panose="05000000000000000000" pitchFamily="2" charset="2"/>
              <a:buChar char="Ø"/>
            </a:pPr>
            <a:r>
              <a:rPr lang="en-GB" sz="2800" dirty="0"/>
              <a:t>This is the last step.</a:t>
            </a:r>
          </a:p>
          <a:p>
            <a:pPr marL="342900" indent="-342900">
              <a:spcAft>
                <a:spcPts val="600"/>
              </a:spcAft>
              <a:buFont typeface="Wingdings" panose="05000000000000000000" pitchFamily="2" charset="2"/>
              <a:buChar char="Ø"/>
            </a:pPr>
            <a:r>
              <a:rPr lang="en-GB" sz="2800" dirty="0"/>
              <a:t>Record what matters most. </a:t>
            </a:r>
          </a:p>
          <a:p>
            <a:pPr marL="342900" indent="-342900">
              <a:spcAft>
                <a:spcPts val="600"/>
              </a:spcAft>
              <a:buFont typeface="Wingdings" panose="05000000000000000000" pitchFamily="2" charset="2"/>
              <a:buChar char="Ø"/>
            </a:pPr>
            <a:r>
              <a:rPr lang="en-GB" sz="2800" dirty="0"/>
              <a:t>Use the three questions on page 2 of document 3 or 4. </a:t>
            </a:r>
          </a:p>
        </p:txBody>
      </p:sp>
      <p:pic>
        <p:nvPicPr>
          <p:cNvPr id="6" name="Picture 5">
            <a:extLst>
              <a:ext uri="{FF2B5EF4-FFF2-40B4-BE49-F238E27FC236}">
                <a16:creationId xmlns:a16="http://schemas.microsoft.com/office/drawing/2014/main" id="{685B89A6-46D6-43E4-B787-F1F7E97E5D16}"/>
              </a:ext>
            </a:extLst>
          </p:cNvPr>
          <p:cNvPicPr>
            <a:picLocks noChangeAspect="1"/>
          </p:cNvPicPr>
          <p:nvPr/>
        </p:nvPicPr>
        <p:blipFill>
          <a:blip r:embed="rId4"/>
          <a:stretch>
            <a:fillRect/>
          </a:stretch>
        </p:blipFill>
        <p:spPr>
          <a:xfrm>
            <a:off x="4734247" y="1268760"/>
            <a:ext cx="4086225" cy="5553075"/>
          </a:xfrm>
          <a:prstGeom prst="rect">
            <a:avLst/>
          </a:prstGeom>
          <a:ln>
            <a:solidFill>
              <a:schemeClr val="tx1"/>
            </a:solidFill>
          </a:ln>
        </p:spPr>
      </p:pic>
    </p:spTree>
    <p:extLst>
      <p:ext uri="{BB962C8B-B14F-4D97-AF65-F5344CB8AC3E}">
        <p14:creationId xmlns:p14="http://schemas.microsoft.com/office/powerpoint/2010/main" val="4174874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138070-9482-4518-A93A-B90F3E5D71BE}"/>
              </a:ext>
            </a:extLst>
          </p:cNvPr>
          <p:cNvSpPr>
            <a:spLocks noGrp="1"/>
          </p:cNvSpPr>
          <p:nvPr>
            <p:ph type="title"/>
          </p:nvPr>
        </p:nvSpPr>
        <p:spPr>
          <a:xfrm>
            <a:off x="104456" y="188640"/>
            <a:ext cx="6627784" cy="1368152"/>
          </a:xfrm>
          <a:prstGeom prst="roundRect">
            <a:avLst/>
          </a:prstGeom>
          <a:solidFill>
            <a:srgbClr val="0391BF"/>
          </a:solidFill>
          <a:ln>
            <a:solidFill>
              <a:schemeClr val="bg1"/>
            </a:solidFill>
          </a:ln>
        </p:spPr>
        <p:txBody>
          <a:bodyPr>
            <a:noAutofit/>
          </a:bodyPr>
          <a:lstStyle/>
          <a:p>
            <a:r>
              <a:rPr lang="en-GB" sz="4050" dirty="0">
                <a:solidFill>
                  <a:schemeClr val="bg1"/>
                </a:solidFill>
                <a:cs typeface="Calibri Light" panose="020F0302020204030204" pitchFamily="34" charset="0"/>
              </a:rPr>
              <a:t>Step 5: acting on an ACP conversation</a:t>
            </a:r>
          </a:p>
        </p:txBody>
      </p:sp>
      <p:sp>
        <p:nvSpPr>
          <p:cNvPr id="13" name="TextBox 12">
            <a:extLst>
              <a:ext uri="{FF2B5EF4-FFF2-40B4-BE49-F238E27FC236}">
                <a16:creationId xmlns:a16="http://schemas.microsoft.com/office/drawing/2014/main" id="{38837DFC-2A59-4967-B34C-5E3F2EFD3B87}"/>
              </a:ext>
            </a:extLst>
          </p:cNvPr>
          <p:cNvSpPr txBox="1"/>
          <p:nvPr/>
        </p:nvSpPr>
        <p:spPr>
          <a:xfrm>
            <a:off x="375782" y="2492896"/>
            <a:ext cx="8614775" cy="1369606"/>
          </a:xfrm>
          <a:prstGeom prst="rect">
            <a:avLst/>
          </a:prstGeom>
          <a:solidFill>
            <a:srgbClr val="FFFFFF"/>
          </a:solidFill>
        </p:spPr>
        <p:txBody>
          <a:bodyPr wrap="square" rtlCol="0">
            <a:spAutoFit/>
          </a:bodyPr>
          <a:lstStyle/>
          <a:p>
            <a:pPr marL="457200" indent="-457200">
              <a:buFont typeface="Wingdings" panose="05000000000000000000" pitchFamily="2" charset="2"/>
              <a:buChar char="Ø"/>
            </a:pPr>
            <a:r>
              <a:rPr lang="en-GB" sz="2800" dirty="0"/>
              <a:t>Make a copy of the completed documents </a:t>
            </a:r>
          </a:p>
          <a:p>
            <a:r>
              <a:rPr lang="en-GB" sz="2800" dirty="0"/>
              <a:t>    and file them in the care plan</a:t>
            </a:r>
          </a:p>
          <a:p>
            <a:endParaRPr lang="en-GB" sz="2700" dirty="0"/>
          </a:p>
        </p:txBody>
      </p:sp>
    </p:spTree>
    <p:extLst>
      <p:ext uri="{BB962C8B-B14F-4D97-AF65-F5344CB8AC3E}">
        <p14:creationId xmlns:p14="http://schemas.microsoft.com/office/powerpoint/2010/main" val="99400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138070-9482-4518-A93A-B90F3E5D71BE}"/>
              </a:ext>
            </a:extLst>
          </p:cNvPr>
          <p:cNvSpPr>
            <a:spLocks noGrp="1"/>
          </p:cNvSpPr>
          <p:nvPr>
            <p:ph type="title"/>
          </p:nvPr>
        </p:nvSpPr>
        <p:spPr>
          <a:xfrm>
            <a:off x="107504" y="138367"/>
            <a:ext cx="7920880" cy="1058385"/>
          </a:xfrm>
          <a:prstGeom prst="roundRect">
            <a:avLst/>
          </a:prstGeom>
          <a:solidFill>
            <a:srgbClr val="6D3465"/>
          </a:solidFill>
          <a:ln>
            <a:solidFill>
              <a:schemeClr val="bg1"/>
            </a:solidFill>
          </a:ln>
        </p:spPr>
        <p:txBody>
          <a:bodyPr>
            <a:noAutofit/>
          </a:bodyPr>
          <a:lstStyle/>
          <a:p>
            <a:r>
              <a:rPr lang="en-GB" sz="4050" dirty="0">
                <a:solidFill>
                  <a:schemeClr val="bg1"/>
                </a:solidFill>
              </a:rPr>
              <a:t>Step 6: sharing the information</a:t>
            </a:r>
            <a:endParaRPr lang="en-GB" sz="3000" dirty="0">
              <a:solidFill>
                <a:schemeClr val="bg1"/>
              </a:solidFill>
            </a:endParaRPr>
          </a:p>
        </p:txBody>
      </p:sp>
      <p:sp>
        <p:nvSpPr>
          <p:cNvPr id="13" name="TextBox 12">
            <a:extLst>
              <a:ext uri="{FF2B5EF4-FFF2-40B4-BE49-F238E27FC236}">
                <a16:creationId xmlns:a16="http://schemas.microsoft.com/office/drawing/2014/main" id="{38837DFC-2A59-4967-B34C-5E3F2EFD3B87}"/>
              </a:ext>
            </a:extLst>
          </p:cNvPr>
          <p:cNvSpPr txBox="1"/>
          <p:nvPr/>
        </p:nvSpPr>
        <p:spPr>
          <a:xfrm>
            <a:off x="1130924" y="3299754"/>
            <a:ext cx="513275" cy="300082"/>
          </a:xfrm>
          <a:prstGeom prst="rect">
            <a:avLst/>
          </a:prstGeom>
          <a:solidFill>
            <a:srgbClr val="FFFFFF"/>
          </a:solidFill>
        </p:spPr>
        <p:txBody>
          <a:bodyPr wrap="square" rtlCol="0">
            <a:spAutoFit/>
          </a:bodyPr>
          <a:lstStyle/>
          <a:p>
            <a:endParaRPr lang="en-GB" sz="1350" dirty="0"/>
          </a:p>
        </p:txBody>
      </p:sp>
      <p:sp>
        <p:nvSpPr>
          <p:cNvPr id="2" name="TextBox 1"/>
          <p:cNvSpPr txBox="1"/>
          <p:nvPr/>
        </p:nvSpPr>
        <p:spPr>
          <a:xfrm>
            <a:off x="323528" y="1916832"/>
            <a:ext cx="8624170" cy="3793346"/>
          </a:xfrm>
          <a:prstGeom prst="rect">
            <a:avLst/>
          </a:prstGeom>
          <a:noFill/>
        </p:spPr>
        <p:txBody>
          <a:bodyPr wrap="square" rtlCol="0">
            <a:spAutoFit/>
          </a:bodyPr>
          <a:lstStyle/>
          <a:p>
            <a:pPr marL="342000" indent="-342000">
              <a:spcAft>
                <a:spcPts val="600"/>
              </a:spcAft>
              <a:buFont typeface="Wingdings" pitchFamily="2" charset="2"/>
              <a:buChar char="Ø"/>
            </a:pPr>
            <a:r>
              <a:rPr lang="en-GB" sz="2800" dirty="0"/>
              <a:t>The original documents should be sent to the GP practice.</a:t>
            </a:r>
          </a:p>
          <a:p>
            <a:pPr marL="342000" indent="-342000">
              <a:spcAft>
                <a:spcPts val="600"/>
              </a:spcAft>
              <a:buFont typeface="Wingdings" pitchFamily="2" charset="2"/>
              <a:buChar char="Ø"/>
            </a:pPr>
            <a:r>
              <a:rPr lang="en-GB" sz="2800" dirty="0"/>
              <a:t>They will then use the information to create a KIS.</a:t>
            </a:r>
          </a:p>
          <a:p>
            <a:pPr marL="342000" indent="-342000">
              <a:spcAft>
                <a:spcPts val="600"/>
              </a:spcAft>
              <a:buFont typeface="Wingdings" pitchFamily="2" charset="2"/>
              <a:buChar char="Ø"/>
            </a:pPr>
            <a:r>
              <a:rPr lang="en-GB" sz="2800" dirty="0"/>
              <a:t>Once completed they should return a paper copy     of the KIS to the care home.</a:t>
            </a:r>
          </a:p>
          <a:p>
            <a:pPr marL="342000" indent="-342000">
              <a:buFont typeface="Wingdings" pitchFamily="2" charset="2"/>
              <a:buChar char="Ø"/>
            </a:pPr>
            <a:endParaRPr lang="en-GB" sz="2400" dirty="0"/>
          </a:p>
          <a:p>
            <a:pPr>
              <a:buFont typeface="Wingdings" pitchFamily="2" charset="2"/>
              <a:buChar char="Ø"/>
            </a:pPr>
            <a:endParaRPr lang="en-GB" sz="2400" dirty="0"/>
          </a:p>
          <a:p>
            <a:pPr>
              <a:buFont typeface="Wingdings" pitchFamily="2" charset="2"/>
              <a:buChar char="Ø"/>
            </a:pPr>
            <a:endParaRPr lang="en-GB" sz="2400" dirty="0"/>
          </a:p>
          <a:p>
            <a:endParaRPr lang="en-GB" sz="1350" dirty="0"/>
          </a:p>
        </p:txBody>
      </p:sp>
    </p:spTree>
    <p:extLst>
      <p:ext uri="{BB962C8B-B14F-4D97-AF65-F5344CB8AC3E}">
        <p14:creationId xmlns:p14="http://schemas.microsoft.com/office/powerpoint/2010/main" val="1420092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138070-9482-4518-A93A-B90F3E5D71BE}"/>
              </a:ext>
            </a:extLst>
          </p:cNvPr>
          <p:cNvSpPr>
            <a:spLocks noGrp="1"/>
          </p:cNvSpPr>
          <p:nvPr>
            <p:ph type="title"/>
          </p:nvPr>
        </p:nvSpPr>
        <p:spPr>
          <a:xfrm>
            <a:off x="86816" y="125760"/>
            <a:ext cx="8517632" cy="1143000"/>
          </a:xfrm>
          <a:prstGeom prst="roundRect">
            <a:avLst/>
          </a:prstGeom>
          <a:solidFill>
            <a:schemeClr val="accent4"/>
          </a:solidFill>
          <a:ln>
            <a:solidFill>
              <a:schemeClr val="bg1"/>
            </a:solidFill>
          </a:ln>
        </p:spPr>
        <p:txBody>
          <a:bodyPr>
            <a:noAutofit/>
          </a:bodyPr>
          <a:lstStyle/>
          <a:p>
            <a:r>
              <a:rPr lang="en-GB" sz="4050" b="1" dirty="0">
                <a:solidFill>
                  <a:schemeClr val="bg1"/>
                </a:solidFill>
              </a:rPr>
              <a:t>Step 7: Get ready to use the ACP</a:t>
            </a:r>
          </a:p>
        </p:txBody>
      </p:sp>
      <p:sp>
        <p:nvSpPr>
          <p:cNvPr id="17" name="Content Placeholder 16"/>
          <p:cNvSpPr>
            <a:spLocks noGrp="1"/>
          </p:cNvSpPr>
          <p:nvPr>
            <p:ph idx="1"/>
          </p:nvPr>
        </p:nvSpPr>
        <p:spPr>
          <a:xfrm>
            <a:off x="457200" y="1135285"/>
            <a:ext cx="8229600" cy="4525963"/>
          </a:xfrm>
        </p:spPr>
        <p:txBody>
          <a:bodyPr>
            <a:normAutofit/>
          </a:bodyPr>
          <a:lstStyle/>
          <a:p>
            <a:pPr marL="0" indent="0">
              <a:buNone/>
            </a:pPr>
            <a:endParaRPr lang="en-GB" dirty="0"/>
          </a:p>
          <a:p>
            <a:pPr>
              <a:buFont typeface="Wingdings" pitchFamily="2" charset="2"/>
              <a:buChar char="Ø"/>
            </a:pPr>
            <a:endParaRPr lang="en-GB" sz="2800" dirty="0"/>
          </a:p>
          <a:p>
            <a:pPr>
              <a:buFont typeface="Wingdings" pitchFamily="2" charset="2"/>
              <a:buChar char="Ø"/>
            </a:pPr>
            <a:r>
              <a:rPr lang="en-GB" sz="2800" dirty="0"/>
              <a:t>File KIS with DNACPR (where appropriate) </a:t>
            </a:r>
          </a:p>
          <a:p>
            <a:pPr>
              <a:buFont typeface="Wingdings" pitchFamily="2" charset="2"/>
              <a:buChar char="Ø"/>
            </a:pPr>
            <a:r>
              <a:rPr lang="en-GB" sz="2800" dirty="0"/>
              <a:t>Review regularly: </a:t>
            </a:r>
          </a:p>
          <a:p>
            <a:pPr lvl="1">
              <a:buFont typeface="Wingdings" pitchFamily="2" charset="2"/>
              <a:buChar char="Ø"/>
            </a:pPr>
            <a:r>
              <a:rPr lang="en-GB" sz="2600" dirty="0"/>
              <a:t>during reviews with family,</a:t>
            </a:r>
          </a:p>
          <a:p>
            <a:pPr lvl="1">
              <a:buFont typeface="Wingdings" pitchFamily="2" charset="2"/>
              <a:buChar char="Ø"/>
            </a:pPr>
            <a:r>
              <a:rPr lang="en-GB" sz="2600" dirty="0"/>
              <a:t>during reviews with GP team,</a:t>
            </a:r>
          </a:p>
          <a:p>
            <a:pPr lvl="1">
              <a:buFont typeface="Wingdings" pitchFamily="2" charset="2"/>
              <a:buChar char="Ø"/>
            </a:pPr>
            <a:r>
              <a:rPr lang="en-GB" sz="2600" dirty="0"/>
              <a:t>after significant health events. </a:t>
            </a:r>
          </a:p>
          <a:p>
            <a:pPr>
              <a:buFont typeface="Wingdings" pitchFamily="2" charset="2"/>
              <a:buChar char="Ø"/>
            </a:pPr>
            <a:endParaRPr lang="en-GB" sz="2800" dirty="0"/>
          </a:p>
        </p:txBody>
      </p:sp>
    </p:spTree>
    <p:extLst>
      <p:ext uri="{BB962C8B-B14F-4D97-AF65-F5344CB8AC3E}">
        <p14:creationId xmlns:p14="http://schemas.microsoft.com/office/powerpoint/2010/main" val="1583684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C192775-1B21-477D-8A1A-39F0511A9B10}"/>
              </a:ext>
            </a:extLst>
          </p:cNvPr>
          <p:cNvSpPr>
            <a:spLocks noGrp="1"/>
          </p:cNvSpPr>
          <p:nvPr>
            <p:ph type="title"/>
          </p:nvPr>
        </p:nvSpPr>
        <p:spPr>
          <a:xfrm>
            <a:off x="35496" y="107035"/>
            <a:ext cx="8175271" cy="945701"/>
          </a:xfrm>
          <a:prstGeom prst="roundRect">
            <a:avLst/>
          </a:prstGeom>
          <a:solidFill>
            <a:srgbClr val="00A15F"/>
          </a:solidFill>
          <a:ln>
            <a:solidFill>
              <a:schemeClr val="bg1"/>
            </a:solidFill>
          </a:ln>
        </p:spPr>
        <p:txBody>
          <a:bodyPr>
            <a:noAutofit/>
          </a:bodyPr>
          <a:lstStyle/>
          <a:p>
            <a:pPr>
              <a:defRPr/>
            </a:pPr>
            <a:r>
              <a:rPr lang="en-GB" sz="4050" dirty="0">
                <a:solidFill>
                  <a:schemeClr val="bg1"/>
                </a:solidFill>
              </a:rPr>
              <a:t>ACP resources for practitioners</a:t>
            </a:r>
          </a:p>
        </p:txBody>
      </p:sp>
      <p:pic>
        <p:nvPicPr>
          <p:cNvPr id="33795" name="Picture 4" descr="Chart, bubble chart&#10;&#10;Description automatically generated">
            <a:extLst>
              <a:ext uri="{FF2B5EF4-FFF2-40B4-BE49-F238E27FC236}">
                <a16:creationId xmlns:a16="http://schemas.microsoft.com/office/drawing/2014/main" id="{31303521-9C5B-4E7B-A6E8-6C26EFC9288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86750" y="44624"/>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FAECD175-20BF-4117-A91F-0AD9055FD067}"/>
              </a:ext>
            </a:extLst>
          </p:cNvPr>
          <p:cNvSpPr txBox="1"/>
          <p:nvPr/>
        </p:nvSpPr>
        <p:spPr>
          <a:xfrm>
            <a:off x="1990725" y="3332560"/>
            <a:ext cx="385763" cy="248209"/>
          </a:xfrm>
          <a:prstGeom prst="rect">
            <a:avLst/>
          </a:prstGeom>
          <a:solidFill>
            <a:srgbClr val="FFFFFF"/>
          </a:solidFill>
        </p:spPr>
        <p:txBody>
          <a:bodyPr>
            <a:spAutoFit/>
          </a:bodyPr>
          <a:lstStyle/>
          <a:p>
            <a:pPr>
              <a:defRPr/>
            </a:pPr>
            <a:endParaRPr lang="en-GB" sz="1013" dirty="0"/>
          </a:p>
        </p:txBody>
      </p:sp>
      <p:sp>
        <p:nvSpPr>
          <p:cNvPr id="10" name="TextBox 9">
            <a:extLst>
              <a:ext uri="{FF2B5EF4-FFF2-40B4-BE49-F238E27FC236}">
                <a16:creationId xmlns:a16="http://schemas.microsoft.com/office/drawing/2014/main" id="{72DED602-F2B6-4CC3-B652-5B750BAEFA76}"/>
              </a:ext>
            </a:extLst>
          </p:cNvPr>
          <p:cNvSpPr txBox="1"/>
          <p:nvPr/>
        </p:nvSpPr>
        <p:spPr>
          <a:xfrm>
            <a:off x="611560" y="1857018"/>
            <a:ext cx="8064896" cy="707886"/>
          </a:xfrm>
          <a:prstGeom prst="rect">
            <a:avLst/>
          </a:prstGeom>
          <a:noFill/>
        </p:spPr>
        <p:txBody>
          <a:bodyPr wrap="square">
            <a:spAutoFit/>
          </a:bodyPr>
          <a:lstStyle/>
          <a:p>
            <a:pPr algn="ctr">
              <a:defRPr/>
            </a:pPr>
            <a:r>
              <a:rPr lang="en-GB" sz="2000" b="1" dirty="0">
                <a:solidFill>
                  <a:schemeClr val="accent1"/>
                </a:solidFill>
                <a:hlinkClick r:id="rId4">
                  <a:extLst>
                    <a:ext uri="{A12FA001-AC4F-418D-AE19-62706E023703}">
                      <ahyp:hlinkClr xmlns:ahyp="http://schemas.microsoft.com/office/drawing/2018/hyperlinkcolor" val="tx"/>
                    </a:ext>
                  </a:extLst>
                </a:hlinkClick>
              </a:rPr>
              <a:t>NHS Lothian Anticipatory Care Planning for Care Homes</a:t>
            </a:r>
            <a:endParaRPr lang="en-GB" sz="2000" b="1" dirty="0">
              <a:solidFill>
                <a:schemeClr val="accent1"/>
              </a:solidFill>
            </a:endParaRPr>
          </a:p>
          <a:p>
            <a:pPr algn="ctr">
              <a:defRPr/>
            </a:pPr>
            <a:r>
              <a:rPr lang="en-GB" sz="2000" dirty="0">
                <a:solidFill>
                  <a:schemeClr val="tx1"/>
                </a:solidFill>
              </a:rPr>
              <a:t>7 steps to ACP for Care Homes implementation guide and resources </a:t>
            </a:r>
          </a:p>
        </p:txBody>
      </p:sp>
      <p:sp>
        <p:nvSpPr>
          <p:cNvPr id="14" name="TextBox 13">
            <a:extLst>
              <a:ext uri="{FF2B5EF4-FFF2-40B4-BE49-F238E27FC236}">
                <a16:creationId xmlns:a16="http://schemas.microsoft.com/office/drawing/2014/main" id="{E9E9C1FC-4471-408B-8E7F-F4435745DEB8}"/>
              </a:ext>
            </a:extLst>
          </p:cNvPr>
          <p:cNvSpPr txBox="1"/>
          <p:nvPr/>
        </p:nvSpPr>
        <p:spPr>
          <a:xfrm>
            <a:off x="899592" y="3226826"/>
            <a:ext cx="7128792" cy="707886"/>
          </a:xfrm>
          <a:prstGeom prst="rect">
            <a:avLst/>
          </a:prstGeom>
          <a:noFill/>
        </p:spPr>
        <p:txBody>
          <a:bodyPr wrap="square">
            <a:spAutoFit/>
          </a:bodyPr>
          <a:lstStyle/>
          <a:p>
            <a:pPr lvl="0" algn="ctr"/>
            <a:r>
              <a:rPr lang="en-GB" sz="2000" dirty="0">
                <a:solidFill>
                  <a:schemeClr val="tx1"/>
                </a:solidFill>
                <a:hlinkClick r:id="rId5"/>
              </a:rPr>
              <a:t>ACP Community Bundle </a:t>
            </a:r>
            <a:endParaRPr lang="en-GB" sz="2000" dirty="0">
              <a:solidFill>
                <a:schemeClr val="tx1"/>
              </a:solidFill>
            </a:endParaRPr>
          </a:p>
          <a:p>
            <a:pPr lvl="0" algn="ctr"/>
            <a:r>
              <a:rPr lang="en-GB" sz="2000" b="0" dirty="0">
                <a:solidFill>
                  <a:schemeClr val="tx1"/>
                </a:solidFill>
              </a:rPr>
              <a:t>Toolkit for preparing, discussing, recording and sharing ACPs</a:t>
            </a:r>
            <a:r>
              <a:rPr lang="en-GB" sz="2000" b="1" dirty="0">
                <a:solidFill>
                  <a:schemeClr val="tx1"/>
                </a:solidFill>
              </a:rPr>
              <a:t> </a:t>
            </a:r>
            <a:endParaRPr lang="en-US" sz="2000" b="1" dirty="0">
              <a:solidFill>
                <a:schemeClr val="tx1"/>
              </a:solidFill>
            </a:endParaRPr>
          </a:p>
        </p:txBody>
      </p:sp>
      <p:sp>
        <p:nvSpPr>
          <p:cNvPr id="16" name="TextBox 15">
            <a:extLst>
              <a:ext uri="{FF2B5EF4-FFF2-40B4-BE49-F238E27FC236}">
                <a16:creationId xmlns:a16="http://schemas.microsoft.com/office/drawing/2014/main" id="{9907B389-2DE4-47A6-BABE-249D3F033253}"/>
              </a:ext>
            </a:extLst>
          </p:cNvPr>
          <p:cNvSpPr txBox="1"/>
          <p:nvPr/>
        </p:nvSpPr>
        <p:spPr>
          <a:xfrm>
            <a:off x="1007604" y="4619118"/>
            <a:ext cx="7128792" cy="1631216"/>
          </a:xfrm>
          <a:prstGeom prst="rect">
            <a:avLst/>
          </a:prstGeom>
          <a:noFill/>
        </p:spPr>
        <p:txBody>
          <a:bodyPr wrap="square">
            <a:spAutoFit/>
          </a:bodyPr>
          <a:lstStyle/>
          <a:p>
            <a:pPr marL="214313" indent="-214313" algn="ctr">
              <a:buFont typeface="Arial" panose="020B0604020202020204" pitchFamily="34" charset="0"/>
              <a:buChar char="•"/>
              <a:defRPr/>
            </a:pPr>
            <a:r>
              <a:rPr lang="en-GB" sz="2000" dirty="0">
                <a:solidFill>
                  <a:srgbClr val="FBCA98"/>
                </a:solidFill>
                <a:hlinkClick r:id="rId6"/>
              </a:rPr>
              <a:t>Healthcare Improvement Scotland – ACP Toolkit 2021, SPICT</a:t>
            </a:r>
            <a:endParaRPr lang="en-GB" sz="2000" dirty="0">
              <a:solidFill>
                <a:srgbClr val="FBCA98"/>
              </a:solidFill>
            </a:endParaRPr>
          </a:p>
          <a:p>
            <a:pPr algn="ctr">
              <a:defRPr/>
            </a:pPr>
            <a:r>
              <a:rPr lang="en-GB" sz="2000" dirty="0">
                <a:solidFill>
                  <a:srgbClr val="954F72"/>
                </a:solidFill>
                <a:hlinkClick r:id="rId7"/>
              </a:rPr>
              <a:t>ihub Future Care Planning (Anticipatory Care Planning) Toolkit</a:t>
            </a:r>
            <a:endParaRPr lang="en-GB" sz="2000" dirty="0">
              <a:solidFill>
                <a:srgbClr val="954F72"/>
              </a:solidFill>
            </a:endParaRPr>
          </a:p>
          <a:p>
            <a:pPr algn="ctr">
              <a:defRPr/>
            </a:pPr>
            <a:r>
              <a:rPr lang="en-GB" sz="2000" dirty="0">
                <a:solidFill>
                  <a:schemeClr val="tx1"/>
                </a:solidFill>
              </a:rPr>
              <a:t>National ACP guidance and resources </a:t>
            </a:r>
            <a:endParaRPr lang="en-GB"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138070-9482-4518-A93A-B90F3E5D71BE}"/>
              </a:ext>
            </a:extLst>
          </p:cNvPr>
          <p:cNvSpPr>
            <a:spLocks noGrp="1"/>
          </p:cNvSpPr>
          <p:nvPr>
            <p:ph type="title"/>
          </p:nvPr>
        </p:nvSpPr>
        <p:spPr>
          <a:xfrm>
            <a:off x="107504" y="188640"/>
            <a:ext cx="4464496" cy="1080120"/>
          </a:xfrm>
          <a:prstGeom prst="roundRect">
            <a:avLst/>
          </a:prstGeom>
          <a:solidFill>
            <a:srgbClr val="0391BF"/>
          </a:solidFill>
          <a:ln>
            <a:solidFill>
              <a:schemeClr val="bg1"/>
            </a:solidFill>
          </a:ln>
        </p:spPr>
        <p:txBody>
          <a:bodyPr>
            <a:noAutofit/>
          </a:bodyPr>
          <a:lstStyle/>
          <a:p>
            <a:r>
              <a:rPr lang="en-GB" sz="4050" dirty="0">
                <a:solidFill>
                  <a:schemeClr val="bg1"/>
                </a:solidFill>
                <a:cs typeface="Calibri Light" panose="020F0302020204030204" pitchFamily="34" charset="0"/>
              </a:rPr>
              <a:t>Any questions?</a:t>
            </a:r>
          </a:p>
        </p:txBody>
      </p:sp>
      <p:pic>
        <p:nvPicPr>
          <p:cNvPr id="5" name="Picture 4">
            <a:extLst>
              <a:ext uri="{FF2B5EF4-FFF2-40B4-BE49-F238E27FC236}">
                <a16:creationId xmlns:a16="http://schemas.microsoft.com/office/drawing/2014/main" id="{349CB7A0-9E9C-41F3-BF7A-E439A47EA9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65504" y="197768"/>
            <a:ext cx="1143000" cy="1143000"/>
          </a:xfrm>
          <a:prstGeom prst="rect">
            <a:avLst/>
          </a:prstGeom>
        </p:spPr>
      </p:pic>
      <p:sp>
        <p:nvSpPr>
          <p:cNvPr id="13" name="TextBox 12">
            <a:extLst>
              <a:ext uri="{FF2B5EF4-FFF2-40B4-BE49-F238E27FC236}">
                <a16:creationId xmlns:a16="http://schemas.microsoft.com/office/drawing/2014/main" id="{38837DFC-2A59-4967-B34C-5E3F2EFD3B87}"/>
              </a:ext>
            </a:extLst>
          </p:cNvPr>
          <p:cNvSpPr txBox="1"/>
          <p:nvPr/>
        </p:nvSpPr>
        <p:spPr>
          <a:xfrm>
            <a:off x="375782" y="1844825"/>
            <a:ext cx="8614775" cy="507831"/>
          </a:xfrm>
          <a:prstGeom prst="rect">
            <a:avLst/>
          </a:prstGeom>
          <a:solidFill>
            <a:srgbClr val="FFFFFF"/>
          </a:solidFill>
        </p:spPr>
        <p:txBody>
          <a:bodyPr wrap="square" rtlCol="0">
            <a:spAutoFit/>
          </a:bodyPr>
          <a:lstStyle/>
          <a:p>
            <a:endParaRPr lang="en-GB" sz="2700" dirty="0"/>
          </a:p>
        </p:txBody>
      </p:sp>
      <p:pic>
        <p:nvPicPr>
          <p:cNvPr id="6" name="Picture 4" descr="diverse-hands-painting[1]"/>
          <p:cNvPicPr>
            <a:picLocks noChangeAspect="1" noChangeArrowheads="1"/>
          </p:cNvPicPr>
          <p:nvPr/>
        </p:nvPicPr>
        <p:blipFill>
          <a:blip r:embed="rId4" cstate="print"/>
          <a:srcRect/>
          <a:stretch>
            <a:fillRect/>
          </a:stretch>
        </p:blipFill>
        <p:spPr bwMode="auto">
          <a:xfrm>
            <a:off x="971600" y="2060848"/>
            <a:ext cx="7610475" cy="3324225"/>
          </a:xfrm>
          <a:prstGeom prst="rect">
            <a:avLst/>
          </a:prstGeom>
          <a:noFill/>
          <a:ln w="9525">
            <a:noFill/>
            <a:miter lim="800000"/>
            <a:headEnd/>
            <a:tailEnd/>
          </a:ln>
        </p:spPr>
      </p:pic>
    </p:spTree>
    <p:extLst>
      <p:ext uri="{BB962C8B-B14F-4D97-AF65-F5344CB8AC3E}">
        <p14:creationId xmlns:p14="http://schemas.microsoft.com/office/powerpoint/2010/main" val="994009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generated with very high confidence">
            <a:extLst>
              <a:ext uri="{FF2B5EF4-FFF2-40B4-BE49-F238E27FC236}">
                <a16:creationId xmlns:a16="http://schemas.microsoft.com/office/drawing/2014/main" id="{F3216251-20DF-4EAB-95B4-2FE58E1425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340613"/>
            <a:ext cx="9144000" cy="176774"/>
          </a:xfrm>
          <a:prstGeom prst="rect">
            <a:avLst/>
          </a:prstGeom>
        </p:spPr>
      </p:pic>
      <p:pic>
        <p:nvPicPr>
          <p:cNvPr id="6" name="Picture 5">
            <a:extLst>
              <a:ext uri="{FF2B5EF4-FFF2-40B4-BE49-F238E27FC236}">
                <a16:creationId xmlns:a16="http://schemas.microsoft.com/office/drawing/2014/main" id="{1DFDBB83-BC68-4317-BE6F-1A029C8205A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01000" y="989856"/>
            <a:ext cx="1143000" cy="1143000"/>
          </a:xfrm>
          <a:prstGeom prst="rect">
            <a:avLst/>
          </a:prstGeom>
        </p:spPr>
      </p:pic>
      <p:pic>
        <p:nvPicPr>
          <p:cNvPr id="4" name="Picture 3" descr="A close up of a logo&#10;&#10;Description generated with very high confidence">
            <a:extLst>
              <a:ext uri="{FF2B5EF4-FFF2-40B4-BE49-F238E27FC236}">
                <a16:creationId xmlns:a16="http://schemas.microsoft.com/office/drawing/2014/main" id="{E0655B65-9226-431C-9A7B-35446244A6B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12592" y="4253592"/>
            <a:ext cx="3901102" cy="1424212"/>
          </a:xfrm>
          <a:prstGeom prst="rect">
            <a:avLst/>
          </a:prstGeom>
        </p:spPr>
      </p:pic>
      <p:sp>
        <p:nvSpPr>
          <p:cNvPr id="2" name="TextBox 1"/>
          <p:cNvSpPr txBox="1"/>
          <p:nvPr/>
        </p:nvSpPr>
        <p:spPr>
          <a:xfrm>
            <a:off x="755575" y="1242425"/>
            <a:ext cx="7474025" cy="1338828"/>
          </a:xfrm>
          <a:prstGeom prst="rect">
            <a:avLst/>
          </a:prstGeom>
          <a:noFill/>
        </p:spPr>
        <p:txBody>
          <a:bodyPr wrap="square" rtlCol="0">
            <a:spAutoFit/>
          </a:bodyPr>
          <a:lstStyle/>
          <a:p>
            <a:r>
              <a:rPr lang="en-GB" sz="2700" dirty="0">
                <a:hlinkClick r:id="rId6"/>
              </a:rPr>
              <a:t>LongTermConditions@nhslothian.scot.nhs.uk</a:t>
            </a:r>
            <a:endParaRPr lang="en-GB" sz="2700" dirty="0"/>
          </a:p>
          <a:p>
            <a:endParaRPr lang="en-GB" sz="2700" dirty="0"/>
          </a:p>
          <a:p>
            <a:endParaRPr lang="en-GB" sz="2700" dirty="0"/>
          </a:p>
        </p:txBody>
      </p:sp>
    </p:spTree>
    <p:extLst>
      <p:ext uri="{BB962C8B-B14F-4D97-AF65-F5344CB8AC3E}">
        <p14:creationId xmlns:p14="http://schemas.microsoft.com/office/powerpoint/2010/main" val="3091760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5206107-ACEB-4D3D-A197-652D922532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7512" y="125760"/>
            <a:ext cx="1143000" cy="1143000"/>
          </a:xfrm>
          <a:prstGeom prst="rect">
            <a:avLst/>
          </a:prstGeom>
        </p:spPr>
      </p:pic>
      <p:sp>
        <p:nvSpPr>
          <p:cNvPr id="4" name="Title 3">
            <a:extLst>
              <a:ext uri="{FF2B5EF4-FFF2-40B4-BE49-F238E27FC236}">
                <a16:creationId xmlns:a16="http://schemas.microsoft.com/office/drawing/2014/main" id="{23138070-9482-4518-A93A-B90F3E5D71BE}"/>
              </a:ext>
            </a:extLst>
          </p:cNvPr>
          <p:cNvSpPr>
            <a:spLocks noGrp="1"/>
          </p:cNvSpPr>
          <p:nvPr>
            <p:ph type="title"/>
          </p:nvPr>
        </p:nvSpPr>
        <p:spPr>
          <a:xfrm>
            <a:off x="100270" y="188760"/>
            <a:ext cx="4615746" cy="1080000"/>
          </a:xfrm>
          <a:prstGeom prst="roundRect">
            <a:avLst/>
          </a:prstGeom>
          <a:solidFill>
            <a:schemeClr val="accent4"/>
          </a:solidFill>
        </p:spPr>
        <p:txBody>
          <a:bodyPr>
            <a:noAutofit/>
          </a:bodyPr>
          <a:lstStyle/>
          <a:p>
            <a:r>
              <a:rPr lang="en-GB" sz="4050" dirty="0">
                <a:solidFill>
                  <a:schemeClr val="bg1"/>
                </a:solidFill>
              </a:rPr>
              <a:t>Training content</a:t>
            </a:r>
          </a:p>
        </p:txBody>
      </p:sp>
      <p:sp>
        <p:nvSpPr>
          <p:cNvPr id="6" name="Text Placeholder 5">
            <a:extLst>
              <a:ext uri="{FF2B5EF4-FFF2-40B4-BE49-F238E27FC236}">
                <a16:creationId xmlns:a16="http://schemas.microsoft.com/office/drawing/2014/main" id="{B4A1A483-D210-4A86-A47F-381466DD448B}"/>
              </a:ext>
            </a:extLst>
          </p:cNvPr>
          <p:cNvSpPr>
            <a:spLocks noGrp="1"/>
          </p:cNvSpPr>
          <p:nvPr>
            <p:ph type="body" sz="half" idx="2"/>
          </p:nvPr>
        </p:nvSpPr>
        <p:spPr>
          <a:xfrm>
            <a:off x="3707905" y="2175062"/>
            <a:ext cx="5220942" cy="4206266"/>
          </a:xfrm>
        </p:spPr>
        <p:txBody>
          <a:bodyPr>
            <a:normAutofit/>
          </a:bodyPr>
          <a:lstStyle/>
          <a:p>
            <a:pPr marL="342900" indent="-342900">
              <a:buFont typeface="Wingdings" panose="05000000000000000000" pitchFamily="2" charset="2"/>
              <a:buChar char="Ø"/>
            </a:pPr>
            <a:r>
              <a:rPr lang="en-GB" sz="2100" dirty="0">
                <a:cs typeface="Calibri" panose="020F0502020204030204" pitchFamily="34" charset="0"/>
              </a:rPr>
              <a:t>Learning outcomes</a:t>
            </a:r>
          </a:p>
          <a:p>
            <a:pPr marL="342900" indent="-342900">
              <a:buFont typeface="Wingdings" panose="05000000000000000000" pitchFamily="2" charset="2"/>
              <a:buChar char="Ø"/>
            </a:pPr>
            <a:r>
              <a:rPr lang="en-GB" sz="2100" dirty="0">
                <a:cs typeface="Calibri" panose="020F0502020204030204" pitchFamily="34" charset="0"/>
              </a:rPr>
              <a:t>What is ACP?</a:t>
            </a:r>
          </a:p>
          <a:p>
            <a:pPr marL="342900" indent="-342900">
              <a:buFont typeface="Wingdings" panose="05000000000000000000" pitchFamily="2" charset="2"/>
              <a:buChar char="Ø"/>
            </a:pPr>
            <a:r>
              <a:rPr lang="en-GB" sz="2100" dirty="0">
                <a:cs typeface="Calibri" panose="020F0502020204030204" pitchFamily="34" charset="0"/>
              </a:rPr>
              <a:t>Why ACP is important?</a:t>
            </a:r>
          </a:p>
          <a:p>
            <a:pPr marL="342900" indent="-342900">
              <a:buFont typeface="Wingdings" panose="05000000000000000000" pitchFamily="2" charset="2"/>
              <a:buChar char="Ø"/>
            </a:pPr>
            <a:r>
              <a:rPr lang="en-GB" sz="2100" dirty="0">
                <a:cs typeface="Calibri" panose="020F0502020204030204" pitchFamily="34" charset="0"/>
              </a:rPr>
              <a:t>How to complete an ACP</a:t>
            </a:r>
          </a:p>
          <a:p>
            <a:pPr marL="342900" indent="-342900"/>
            <a:r>
              <a:rPr lang="en-GB" sz="1950" dirty="0">
                <a:cs typeface="Calibri" panose="020F0502020204030204" pitchFamily="34" charset="0"/>
              </a:rPr>
              <a:t>		When to initiate an ACP conversation</a:t>
            </a:r>
          </a:p>
          <a:p>
            <a:pPr marL="342900" indent="-342900"/>
            <a:r>
              <a:rPr lang="en-GB" sz="1950" dirty="0">
                <a:solidFill>
                  <a:srgbClr val="FF0000"/>
                </a:solidFill>
                <a:cs typeface="Calibri" panose="020F0502020204030204" pitchFamily="34" charset="0"/>
              </a:rPr>
              <a:t>		</a:t>
            </a:r>
            <a:r>
              <a:rPr lang="en-GB" sz="1950" dirty="0">
                <a:cs typeface="Calibri" panose="020F0502020204030204" pitchFamily="34" charset="0"/>
              </a:rPr>
              <a:t>How to initiate an ACP conversation</a:t>
            </a:r>
          </a:p>
          <a:p>
            <a:pPr marL="342900" indent="-342900"/>
            <a:r>
              <a:rPr lang="en-GB" sz="1950" dirty="0">
                <a:cs typeface="Calibri" panose="020F0502020204030204" pitchFamily="34" charset="0"/>
              </a:rPr>
              <a:t>	   	How to have an ACP conversation</a:t>
            </a:r>
          </a:p>
          <a:p>
            <a:pPr marL="342900" indent="-342900">
              <a:buFont typeface="Wingdings" panose="05000000000000000000" pitchFamily="2" charset="2"/>
              <a:buChar char="Ø"/>
            </a:pPr>
            <a:r>
              <a:rPr lang="en-GB" sz="2100" dirty="0">
                <a:cs typeface="Calibri" panose="020F0502020204030204" pitchFamily="34" charset="0"/>
              </a:rPr>
              <a:t>Using the updated 7 steps forms</a:t>
            </a:r>
          </a:p>
          <a:p>
            <a:pPr marL="342900" indent="-342900">
              <a:buFont typeface="Wingdings" panose="05000000000000000000" pitchFamily="2" charset="2"/>
              <a:buChar char="Ø"/>
            </a:pPr>
            <a:r>
              <a:rPr lang="en-GB" sz="2100" dirty="0">
                <a:cs typeface="Calibri" panose="020F0502020204030204" pitchFamily="34" charset="0"/>
              </a:rPr>
              <a:t>Discuss any challenges with the process of getting a KIS available in the home.</a:t>
            </a:r>
          </a:p>
          <a:p>
            <a:pPr marL="685800" lvl="1" indent="-342900"/>
            <a:endParaRPr lang="en-GB" sz="1950" dirty="0">
              <a:cs typeface="Calibri" panose="020F0502020204030204" pitchFamily="34" charset="0"/>
            </a:endParaRPr>
          </a:p>
        </p:txBody>
      </p:sp>
      <p:sp>
        <p:nvSpPr>
          <p:cNvPr id="5" name="Text Placeholder 5">
            <a:extLst>
              <a:ext uri="{FF2B5EF4-FFF2-40B4-BE49-F238E27FC236}">
                <a16:creationId xmlns:a16="http://schemas.microsoft.com/office/drawing/2014/main" id="{57C9DF1E-9E05-449B-AF90-9F98883C3AD3}"/>
              </a:ext>
            </a:extLst>
          </p:cNvPr>
          <p:cNvSpPr txBox="1">
            <a:spLocks/>
          </p:cNvSpPr>
          <p:nvPr/>
        </p:nvSpPr>
        <p:spPr>
          <a:xfrm>
            <a:off x="89300" y="2565026"/>
            <a:ext cx="3222358" cy="3153336"/>
          </a:xfrm>
          <a:prstGeom prst="rect">
            <a:avLst/>
          </a:prstGeom>
        </p:spPr>
        <p:txBody>
          <a:bodyPr vert="horz" lIns="68580" tIns="34290" rIns="68580" bIns="3429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endParaRPr lang="en-GB" sz="2100" dirty="0">
              <a:cs typeface="Calibri" panose="020F0502020204030204" pitchFamily="34" charset="0"/>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5255" y="2322795"/>
            <a:ext cx="3502650" cy="2724179"/>
          </a:xfrm>
          <a:prstGeom prst="rect">
            <a:avLst/>
          </a:prstGeom>
        </p:spPr>
      </p:pic>
    </p:spTree>
    <p:extLst>
      <p:ext uri="{BB962C8B-B14F-4D97-AF65-F5344CB8AC3E}">
        <p14:creationId xmlns:p14="http://schemas.microsoft.com/office/powerpoint/2010/main" val="2127008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138070-9482-4518-A93A-B90F3E5D71BE}"/>
              </a:ext>
            </a:extLst>
          </p:cNvPr>
          <p:cNvSpPr>
            <a:spLocks noGrp="1"/>
          </p:cNvSpPr>
          <p:nvPr>
            <p:ph type="title"/>
          </p:nvPr>
        </p:nvSpPr>
        <p:spPr>
          <a:xfrm>
            <a:off x="61610" y="116632"/>
            <a:ext cx="5086454" cy="1080000"/>
          </a:xfrm>
          <a:prstGeom prst="roundRect">
            <a:avLst/>
          </a:prstGeom>
          <a:solidFill>
            <a:srgbClr val="00B050"/>
          </a:solidFill>
        </p:spPr>
        <p:txBody>
          <a:bodyPr>
            <a:normAutofit fontScale="90000"/>
          </a:bodyPr>
          <a:lstStyle/>
          <a:p>
            <a:r>
              <a:rPr lang="en-GB" sz="4500" dirty="0">
                <a:solidFill>
                  <a:schemeClr val="bg1"/>
                </a:solidFill>
              </a:rPr>
              <a:t>Learning</a:t>
            </a:r>
            <a:r>
              <a:rPr lang="en-GB" sz="4050" dirty="0">
                <a:solidFill>
                  <a:schemeClr val="bg1"/>
                </a:solidFill>
              </a:rPr>
              <a:t> outcomes</a:t>
            </a:r>
          </a:p>
        </p:txBody>
      </p:sp>
      <p:pic>
        <p:nvPicPr>
          <p:cNvPr id="5" name="Picture 4">
            <a:extLst>
              <a:ext uri="{FF2B5EF4-FFF2-40B4-BE49-F238E27FC236}">
                <a16:creationId xmlns:a16="http://schemas.microsoft.com/office/drawing/2014/main" id="{D981B96E-C0F1-40D0-B4A6-E724BC8935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53752"/>
            <a:ext cx="1143000" cy="1143000"/>
          </a:xfrm>
          <a:prstGeom prst="rect">
            <a:avLst/>
          </a:prstGeom>
        </p:spPr>
      </p:pic>
      <p:sp>
        <p:nvSpPr>
          <p:cNvPr id="2" name="TextBox 1">
            <a:extLst>
              <a:ext uri="{FF2B5EF4-FFF2-40B4-BE49-F238E27FC236}">
                <a16:creationId xmlns:a16="http://schemas.microsoft.com/office/drawing/2014/main" id="{9E4136C6-916A-44A5-B584-05076CAAFD59}"/>
              </a:ext>
            </a:extLst>
          </p:cNvPr>
          <p:cNvSpPr txBox="1"/>
          <p:nvPr/>
        </p:nvSpPr>
        <p:spPr>
          <a:xfrm>
            <a:off x="198482" y="2094857"/>
            <a:ext cx="8646460" cy="3116238"/>
          </a:xfrm>
          <a:prstGeom prst="rect">
            <a:avLst/>
          </a:prstGeom>
          <a:noFill/>
        </p:spPr>
        <p:txBody>
          <a:bodyPr wrap="square" rtlCol="0">
            <a:spAutoFit/>
          </a:bodyPr>
          <a:lstStyle/>
          <a:p>
            <a:pPr marL="342900" indent="-342900">
              <a:spcAft>
                <a:spcPts val="600"/>
              </a:spcAft>
              <a:buFont typeface="+mj-lt"/>
              <a:buAutoNum type="arabicPeriod"/>
            </a:pPr>
            <a:r>
              <a:rPr lang="en-GB" sz="2800" dirty="0"/>
              <a:t>Be able to describe what Anticipatory Care Planning is &amp; why ACP is important.</a:t>
            </a:r>
          </a:p>
          <a:p>
            <a:pPr marL="342900" indent="-342900">
              <a:spcAft>
                <a:spcPts val="600"/>
              </a:spcAft>
              <a:buFont typeface="+mj-lt"/>
              <a:buAutoNum type="arabicPeriod"/>
            </a:pPr>
            <a:r>
              <a:rPr lang="en-GB" sz="2800" dirty="0"/>
              <a:t>Be confident to initiate, discuss and record an ACP conversation.</a:t>
            </a:r>
          </a:p>
          <a:p>
            <a:pPr marL="342900" indent="-342900">
              <a:spcAft>
                <a:spcPts val="600"/>
              </a:spcAft>
              <a:buFont typeface="+mj-lt"/>
              <a:buAutoNum type="arabicPeriod"/>
            </a:pPr>
            <a:r>
              <a:rPr lang="en-GB" sz="2800" dirty="0"/>
              <a:t>Be confident with the using forms in the 7 steps process.</a:t>
            </a:r>
            <a:endParaRPr lang="en-GB" sz="1350" dirty="0"/>
          </a:p>
          <a:p>
            <a:endParaRPr lang="en-GB" sz="1350" dirty="0"/>
          </a:p>
        </p:txBody>
      </p:sp>
    </p:spTree>
    <p:extLst>
      <p:ext uri="{BB962C8B-B14F-4D97-AF65-F5344CB8AC3E}">
        <p14:creationId xmlns:p14="http://schemas.microsoft.com/office/powerpoint/2010/main" val="2503632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5243253-FCC1-4845-B060-B59591105E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7512" y="125760"/>
            <a:ext cx="1143000" cy="1143000"/>
          </a:xfrm>
          <a:prstGeom prst="rect">
            <a:avLst/>
          </a:prstGeom>
        </p:spPr>
      </p:pic>
      <p:sp>
        <p:nvSpPr>
          <p:cNvPr id="4" name="Title 3">
            <a:extLst>
              <a:ext uri="{FF2B5EF4-FFF2-40B4-BE49-F238E27FC236}">
                <a16:creationId xmlns:a16="http://schemas.microsoft.com/office/drawing/2014/main" id="{23138070-9482-4518-A93A-B90F3E5D71BE}"/>
              </a:ext>
            </a:extLst>
          </p:cNvPr>
          <p:cNvSpPr>
            <a:spLocks noGrp="1"/>
          </p:cNvSpPr>
          <p:nvPr>
            <p:ph type="title"/>
          </p:nvPr>
        </p:nvSpPr>
        <p:spPr>
          <a:xfrm>
            <a:off x="96830" y="139063"/>
            <a:ext cx="4259146" cy="1057689"/>
          </a:xfrm>
          <a:prstGeom prst="roundRect">
            <a:avLst/>
          </a:prstGeom>
          <a:solidFill>
            <a:srgbClr val="6D3465"/>
          </a:solidFill>
        </p:spPr>
        <p:txBody>
          <a:bodyPr>
            <a:noAutofit/>
          </a:bodyPr>
          <a:lstStyle/>
          <a:p>
            <a:r>
              <a:rPr lang="en-GB" sz="4050" dirty="0">
                <a:solidFill>
                  <a:schemeClr val="bg1"/>
                </a:solidFill>
              </a:rPr>
              <a:t>What is ACP?</a:t>
            </a:r>
          </a:p>
        </p:txBody>
      </p:sp>
      <p:sp>
        <p:nvSpPr>
          <p:cNvPr id="13" name="TextBox 12">
            <a:extLst>
              <a:ext uri="{FF2B5EF4-FFF2-40B4-BE49-F238E27FC236}">
                <a16:creationId xmlns:a16="http://schemas.microsoft.com/office/drawing/2014/main" id="{38837DFC-2A59-4967-B34C-5E3F2EFD3B87}"/>
              </a:ext>
            </a:extLst>
          </p:cNvPr>
          <p:cNvSpPr txBox="1"/>
          <p:nvPr/>
        </p:nvSpPr>
        <p:spPr>
          <a:xfrm>
            <a:off x="1130924" y="3299754"/>
            <a:ext cx="513275" cy="300082"/>
          </a:xfrm>
          <a:prstGeom prst="rect">
            <a:avLst/>
          </a:prstGeom>
          <a:solidFill>
            <a:srgbClr val="FFFFFF"/>
          </a:solidFill>
        </p:spPr>
        <p:txBody>
          <a:bodyPr wrap="square" rtlCol="0">
            <a:spAutoFit/>
          </a:bodyPr>
          <a:lstStyle/>
          <a:p>
            <a:endParaRPr lang="en-GB" sz="1350" dirty="0"/>
          </a:p>
        </p:txBody>
      </p:sp>
      <p:sp>
        <p:nvSpPr>
          <p:cNvPr id="3" name="TextBox 2"/>
          <p:cNvSpPr txBox="1"/>
          <p:nvPr/>
        </p:nvSpPr>
        <p:spPr>
          <a:xfrm>
            <a:off x="53752" y="2221684"/>
            <a:ext cx="9036496" cy="3093154"/>
          </a:xfrm>
          <a:prstGeom prst="rect">
            <a:avLst/>
          </a:prstGeom>
          <a:noFill/>
        </p:spPr>
        <p:txBody>
          <a:bodyPr wrap="square" rtlCol="0">
            <a:spAutoFit/>
          </a:bodyPr>
          <a:lstStyle/>
          <a:p>
            <a:r>
              <a:rPr lang="en-GB" sz="3000" dirty="0"/>
              <a:t>Anticipatory Care Planning (ACP) means: </a:t>
            </a:r>
          </a:p>
          <a:p>
            <a:endParaRPr lang="en-GB" sz="3000" dirty="0"/>
          </a:p>
          <a:p>
            <a:pPr marL="514350" indent="-514350">
              <a:spcBef>
                <a:spcPts val="600"/>
              </a:spcBef>
              <a:buFont typeface="+mj-lt"/>
              <a:buAutoNum type="arabicPeriod"/>
            </a:pPr>
            <a:r>
              <a:rPr lang="en-GB" sz="3000" dirty="0"/>
              <a:t>having a shared understanding, and then...</a:t>
            </a:r>
          </a:p>
          <a:p>
            <a:pPr marL="514350" indent="-514350">
              <a:spcBef>
                <a:spcPts val="600"/>
              </a:spcBef>
              <a:buFont typeface="+mj-lt"/>
              <a:buAutoNum type="arabicPeriod"/>
            </a:pPr>
            <a:r>
              <a:rPr lang="en-GB" sz="3000" dirty="0"/>
              <a:t>thinking and planning ahead, and then…</a:t>
            </a:r>
          </a:p>
          <a:p>
            <a:pPr marL="514350" indent="-514350">
              <a:spcBef>
                <a:spcPts val="600"/>
              </a:spcBef>
              <a:buFont typeface="+mj-lt"/>
              <a:buAutoNum type="arabicPeriod"/>
            </a:pPr>
            <a:r>
              <a:rPr lang="en-GB" sz="3000" dirty="0"/>
              <a:t>documenting, sharing, and accessing these plans</a:t>
            </a:r>
          </a:p>
          <a:p>
            <a:pPr marL="428625" indent="-428625"/>
            <a:r>
              <a:rPr lang="en-GB" sz="3000" dirty="0"/>
              <a:t> </a:t>
            </a:r>
          </a:p>
        </p:txBody>
      </p:sp>
    </p:spTree>
    <p:extLst>
      <p:ext uri="{BB962C8B-B14F-4D97-AF65-F5344CB8AC3E}">
        <p14:creationId xmlns:p14="http://schemas.microsoft.com/office/powerpoint/2010/main" val="2781712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138070-9482-4518-A93A-B90F3E5D71BE}"/>
              </a:ext>
            </a:extLst>
          </p:cNvPr>
          <p:cNvSpPr>
            <a:spLocks noGrp="1"/>
          </p:cNvSpPr>
          <p:nvPr>
            <p:ph type="title"/>
          </p:nvPr>
        </p:nvSpPr>
        <p:spPr>
          <a:xfrm>
            <a:off x="107504" y="188760"/>
            <a:ext cx="5760640" cy="1080000"/>
          </a:xfrm>
          <a:prstGeom prst="roundRect">
            <a:avLst/>
          </a:prstGeom>
          <a:solidFill>
            <a:srgbClr val="0391BF"/>
          </a:solidFill>
          <a:ln>
            <a:solidFill>
              <a:schemeClr val="bg1"/>
            </a:solidFill>
          </a:ln>
        </p:spPr>
        <p:txBody>
          <a:bodyPr>
            <a:normAutofit fontScale="90000"/>
          </a:bodyPr>
          <a:lstStyle/>
          <a:p>
            <a:r>
              <a:rPr lang="en-GB" sz="4050" dirty="0">
                <a:solidFill>
                  <a:schemeClr val="bg1"/>
                </a:solidFill>
              </a:rPr>
              <a:t>Why </a:t>
            </a:r>
            <a:r>
              <a:rPr lang="en-GB" sz="4500" dirty="0">
                <a:solidFill>
                  <a:schemeClr val="bg1"/>
                </a:solidFill>
              </a:rPr>
              <a:t>ACP</a:t>
            </a:r>
            <a:r>
              <a:rPr lang="en-GB" sz="4050" dirty="0">
                <a:solidFill>
                  <a:schemeClr val="bg1"/>
                </a:solidFill>
              </a:rPr>
              <a:t> is important?</a:t>
            </a:r>
            <a:endParaRPr lang="en-GB" b="1" dirty="0">
              <a:solidFill>
                <a:schemeClr val="bg1"/>
              </a:solidFill>
            </a:endParaRPr>
          </a:p>
        </p:txBody>
      </p:sp>
      <p:sp>
        <p:nvSpPr>
          <p:cNvPr id="13" name="TextBox 12">
            <a:extLst>
              <a:ext uri="{FF2B5EF4-FFF2-40B4-BE49-F238E27FC236}">
                <a16:creationId xmlns:a16="http://schemas.microsoft.com/office/drawing/2014/main" id="{38837DFC-2A59-4967-B34C-5E3F2EFD3B87}"/>
              </a:ext>
            </a:extLst>
          </p:cNvPr>
          <p:cNvSpPr txBox="1"/>
          <p:nvPr/>
        </p:nvSpPr>
        <p:spPr>
          <a:xfrm>
            <a:off x="1130924" y="3299754"/>
            <a:ext cx="513275" cy="300082"/>
          </a:xfrm>
          <a:prstGeom prst="rect">
            <a:avLst/>
          </a:prstGeom>
          <a:solidFill>
            <a:srgbClr val="FFFFFF"/>
          </a:solidFill>
        </p:spPr>
        <p:txBody>
          <a:bodyPr wrap="square" rtlCol="0">
            <a:spAutoFit/>
          </a:bodyPr>
          <a:lstStyle/>
          <a:p>
            <a:endParaRPr lang="en-GB" sz="1350" dirty="0"/>
          </a:p>
        </p:txBody>
      </p:sp>
      <p:pic>
        <p:nvPicPr>
          <p:cNvPr id="5" name="Picture 4">
            <a:extLst>
              <a:ext uri="{FF2B5EF4-FFF2-40B4-BE49-F238E27FC236}">
                <a16:creationId xmlns:a16="http://schemas.microsoft.com/office/drawing/2014/main" id="{0A977E8A-CE54-49DC-B504-96F5D7576A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125760"/>
            <a:ext cx="1143000" cy="1143000"/>
          </a:xfrm>
          <a:prstGeom prst="rect">
            <a:avLst/>
          </a:prstGeom>
        </p:spPr>
      </p:pic>
      <p:sp>
        <p:nvSpPr>
          <p:cNvPr id="2" name="TextBox 1"/>
          <p:cNvSpPr txBox="1"/>
          <p:nvPr/>
        </p:nvSpPr>
        <p:spPr>
          <a:xfrm>
            <a:off x="395536" y="2329881"/>
            <a:ext cx="7863214" cy="2262158"/>
          </a:xfrm>
          <a:prstGeom prst="rect">
            <a:avLst/>
          </a:prstGeom>
          <a:noFill/>
        </p:spPr>
        <p:txBody>
          <a:bodyPr wrap="square" rtlCol="0">
            <a:spAutoFit/>
          </a:bodyPr>
          <a:lstStyle/>
          <a:p>
            <a:endParaRPr lang="en-GB" sz="1350" dirty="0"/>
          </a:p>
          <a:p>
            <a:pPr marL="342900" indent="-342900">
              <a:spcBef>
                <a:spcPts val="600"/>
              </a:spcBef>
              <a:spcAft>
                <a:spcPts val="600"/>
              </a:spcAft>
              <a:buFont typeface="Wingdings" panose="05000000000000000000" pitchFamily="2" charset="2"/>
              <a:buChar char="Ø"/>
            </a:pPr>
            <a:r>
              <a:rPr lang="en-GB" sz="2800" dirty="0"/>
              <a:t>Captures a person’s wishes. </a:t>
            </a:r>
          </a:p>
          <a:p>
            <a:pPr marL="342900" indent="-342900">
              <a:spcBef>
                <a:spcPts val="600"/>
              </a:spcBef>
              <a:spcAft>
                <a:spcPts val="600"/>
              </a:spcAft>
              <a:buFont typeface="Wingdings" panose="05000000000000000000" pitchFamily="2" charset="2"/>
              <a:buChar char="Ø"/>
            </a:pPr>
            <a:r>
              <a:rPr lang="en-GB" sz="2800" dirty="0"/>
              <a:t>Person-centred care. </a:t>
            </a:r>
          </a:p>
          <a:p>
            <a:pPr marL="342900" indent="-342900">
              <a:spcBef>
                <a:spcPts val="600"/>
              </a:spcBef>
              <a:spcAft>
                <a:spcPts val="600"/>
              </a:spcAft>
              <a:buFont typeface="Wingdings" panose="05000000000000000000" pitchFamily="2" charset="2"/>
              <a:buChar char="Ø"/>
            </a:pPr>
            <a:r>
              <a:rPr lang="en-GB" sz="2800" dirty="0"/>
              <a:t>Helps people get the right treatment. </a:t>
            </a:r>
          </a:p>
          <a:p>
            <a:r>
              <a:rPr lang="en-GB" sz="1350" dirty="0"/>
              <a:t> </a:t>
            </a:r>
          </a:p>
        </p:txBody>
      </p:sp>
    </p:spTree>
    <p:extLst>
      <p:ext uri="{BB962C8B-B14F-4D97-AF65-F5344CB8AC3E}">
        <p14:creationId xmlns:p14="http://schemas.microsoft.com/office/powerpoint/2010/main" val="2245740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138070-9482-4518-A93A-B90F3E5D71BE}"/>
              </a:ext>
            </a:extLst>
          </p:cNvPr>
          <p:cNvSpPr>
            <a:spLocks noGrp="1"/>
          </p:cNvSpPr>
          <p:nvPr>
            <p:ph type="title"/>
          </p:nvPr>
        </p:nvSpPr>
        <p:spPr>
          <a:xfrm>
            <a:off x="62880" y="188760"/>
            <a:ext cx="7821488" cy="1080000"/>
          </a:xfrm>
          <a:prstGeom prst="roundRect">
            <a:avLst/>
          </a:prstGeom>
          <a:solidFill>
            <a:srgbClr val="6D3465"/>
          </a:solidFill>
          <a:ln>
            <a:solidFill>
              <a:schemeClr val="bg1"/>
            </a:solidFill>
          </a:ln>
        </p:spPr>
        <p:txBody>
          <a:bodyPr>
            <a:noAutofit/>
          </a:bodyPr>
          <a:lstStyle/>
          <a:p>
            <a:r>
              <a:rPr lang="en-GB" sz="4050" dirty="0">
                <a:solidFill>
                  <a:schemeClr val="bg1"/>
                </a:solidFill>
              </a:rPr>
              <a:t>Who benefits from an ACP?</a:t>
            </a:r>
            <a:endParaRPr lang="en-GB" sz="3000" dirty="0">
              <a:solidFill>
                <a:schemeClr val="bg1"/>
              </a:solidFill>
            </a:endParaRPr>
          </a:p>
        </p:txBody>
      </p:sp>
      <p:pic>
        <p:nvPicPr>
          <p:cNvPr id="5" name="Picture 4">
            <a:extLst>
              <a:ext uri="{FF2B5EF4-FFF2-40B4-BE49-F238E27FC236}">
                <a16:creationId xmlns:a16="http://schemas.microsoft.com/office/drawing/2014/main" id="{FE67D195-0D9B-4D50-A0AC-6DAA5F22B0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7548" y="125760"/>
            <a:ext cx="1143000" cy="1143000"/>
          </a:xfrm>
          <a:prstGeom prst="rect">
            <a:avLst/>
          </a:prstGeom>
        </p:spPr>
      </p:pic>
      <p:sp>
        <p:nvSpPr>
          <p:cNvPr id="13" name="TextBox 12">
            <a:extLst>
              <a:ext uri="{FF2B5EF4-FFF2-40B4-BE49-F238E27FC236}">
                <a16:creationId xmlns:a16="http://schemas.microsoft.com/office/drawing/2014/main" id="{38837DFC-2A59-4967-B34C-5E3F2EFD3B87}"/>
              </a:ext>
            </a:extLst>
          </p:cNvPr>
          <p:cNvSpPr txBox="1"/>
          <p:nvPr/>
        </p:nvSpPr>
        <p:spPr>
          <a:xfrm>
            <a:off x="1130924" y="3299754"/>
            <a:ext cx="513275" cy="300082"/>
          </a:xfrm>
          <a:prstGeom prst="rect">
            <a:avLst/>
          </a:prstGeom>
          <a:solidFill>
            <a:srgbClr val="FFFFFF"/>
          </a:solidFill>
        </p:spPr>
        <p:txBody>
          <a:bodyPr wrap="square" rtlCol="0">
            <a:spAutoFit/>
          </a:bodyPr>
          <a:lstStyle/>
          <a:p>
            <a:endParaRPr lang="en-GB" sz="1350" dirty="0"/>
          </a:p>
        </p:txBody>
      </p:sp>
      <p:sp>
        <p:nvSpPr>
          <p:cNvPr id="2" name="TextBox 1"/>
          <p:cNvSpPr txBox="1"/>
          <p:nvPr/>
        </p:nvSpPr>
        <p:spPr>
          <a:xfrm>
            <a:off x="395536" y="2166865"/>
            <a:ext cx="8624170" cy="1592744"/>
          </a:xfrm>
          <a:prstGeom prst="rect">
            <a:avLst/>
          </a:prstGeom>
          <a:noFill/>
        </p:spPr>
        <p:txBody>
          <a:bodyPr wrap="square" rtlCol="0">
            <a:spAutoFit/>
          </a:bodyPr>
          <a:lstStyle/>
          <a:p>
            <a:r>
              <a:rPr lang="en-GB" sz="2800" dirty="0"/>
              <a:t>Anyone with unstable or deteriorating health:</a:t>
            </a:r>
          </a:p>
          <a:p>
            <a:pPr marL="342900" indent="-342900"/>
            <a:endParaRPr lang="en-GB" sz="2800" dirty="0"/>
          </a:p>
          <a:p>
            <a:pPr marL="457200" indent="-457200">
              <a:buFont typeface="Wingdings" panose="05000000000000000000" pitchFamily="2" charset="2"/>
              <a:buChar char="Ø"/>
            </a:pPr>
            <a:r>
              <a:rPr lang="en-GB" sz="2800" dirty="0"/>
              <a:t>everyone living in a care home. </a:t>
            </a:r>
          </a:p>
          <a:p>
            <a:endParaRPr lang="en-GB" sz="1350" dirty="0"/>
          </a:p>
        </p:txBody>
      </p:sp>
    </p:spTree>
    <p:extLst>
      <p:ext uri="{BB962C8B-B14F-4D97-AF65-F5344CB8AC3E}">
        <p14:creationId xmlns:p14="http://schemas.microsoft.com/office/powerpoint/2010/main" val="1420092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5243253-FCC1-4845-B060-B59591105E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72751"/>
            <a:ext cx="1143000" cy="1143000"/>
          </a:xfrm>
          <a:prstGeom prst="rect">
            <a:avLst/>
          </a:prstGeom>
        </p:spPr>
      </p:pic>
      <p:sp>
        <p:nvSpPr>
          <p:cNvPr id="4" name="Title 3">
            <a:extLst>
              <a:ext uri="{FF2B5EF4-FFF2-40B4-BE49-F238E27FC236}">
                <a16:creationId xmlns:a16="http://schemas.microsoft.com/office/drawing/2014/main" id="{23138070-9482-4518-A93A-B90F3E5D71BE}"/>
              </a:ext>
            </a:extLst>
          </p:cNvPr>
          <p:cNvSpPr>
            <a:spLocks noGrp="1"/>
          </p:cNvSpPr>
          <p:nvPr>
            <p:ph type="title"/>
          </p:nvPr>
        </p:nvSpPr>
        <p:spPr>
          <a:xfrm>
            <a:off x="66829" y="135751"/>
            <a:ext cx="7934171" cy="1080000"/>
          </a:xfrm>
          <a:prstGeom prst="roundRect">
            <a:avLst/>
          </a:prstGeom>
          <a:solidFill>
            <a:srgbClr val="00A15F"/>
          </a:solidFill>
        </p:spPr>
        <p:txBody>
          <a:bodyPr>
            <a:noAutofit/>
          </a:bodyPr>
          <a:lstStyle/>
          <a:p>
            <a:r>
              <a:rPr lang="en-GB" sz="4050" dirty="0">
                <a:solidFill>
                  <a:schemeClr val="bg1"/>
                </a:solidFill>
                <a:cs typeface="Calibri Light" panose="020F0302020204030204" pitchFamily="34" charset="0"/>
              </a:rPr>
              <a:t>Triggers for ACP discussions</a:t>
            </a:r>
          </a:p>
        </p:txBody>
      </p:sp>
      <p:sp>
        <p:nvSpPr>
          <p:cNvPr id="13" name="TextBox 12">
            <a:extLst>
              <a:ext uri="{FF2B5EF4-FFF2-40B4-BE49-F238E27FC236}">
                <a16:creationId xmlns:a16="http://schemas.microsoft.com/office/drawing/2014/main" id="{38837DFC-2A59-4967-B34C-5E3F2EFD3B87}"/>
              </a:ext>
            </a:extLst>
          </p:cNvPr>
          <p:cNvSpPr txBox="1"/>
          <p:nvPr/>
        </p:nvSpPr>
        <p:spPr>
          <a:xfrm>
            <a:off x="1130924" y="3299754"/>
            <a:ext cx="513275" cy="300082"/>
          </a:xfrm>
          <a:prstGeom prst="rect">
            <a:avLst/>
          </a:prstGeom>
          <a:solidFill>
            <a:srgbClr val="FFFFFF"/>
          </a:solidFill>
        </p:spPr>
        <p:txBody>
          <a:bodyPr wrap="square" rtlCol="0">
            <a:spAutoFit/>
          </a:bodyPr>
          <a:lstStyle/>
          <a:p>
            <a:endParaRPr lang="en-GB" sz="1350" dirty="0"/>
          </a:p>
        </p:txBody>
      </p:sp>
      <p:sp>
        <p:nvSpPr>
          <p:cNvPr id="14" name="Speech Bubble: Oval 13">
            <a:extLst>
              <a:ext uri="{FF2B5EF4-FFF2-40B4-BE49-F238E27FC236}">
                <a16:creationId xmlns:a16="http://schemas.microsoft.com/office/drawing/2014/main" id="{3C7A3B0A-4F39-440E-9743-D42F07586D38}"/>
              </a:ext>
            </a:extLst>
          </p:cNvPr>
          <p:cNvSpPr/>
          <p:nvPr/>
        </p:nvSpPr>
        <p:spPr>
          <a:xfrm rot="10955386" flipV="1">
            <a:off x="6727200" y="1901367"/>
            <a:ext cx="2254050" cy="1651168"/>
          </a:xfrm>
          <a:prstGeom prst="wedgeEllipseCallout">
            <a:avLst>
              <a:gd name="adj1" fmla="val 48702"/>
              <a:gd name="adj2" fmla="val 48122"/>
            </a:avLst>
          </a:prstGeom>
          <a:solidFill>
            <a:srgbClr val="0391BF"/>
          </a:solidFill>
          <a:ln>
            <a:solidFill>
              <a:srgbClr val="0391BF"/>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b="1" i="1" dirty="0">
                <a:solidFill>
                  <a:schemeClr val="bg1"/>
                </a:solidFill>
                <a:latin typeface="Calibri Light" panose="020F0302020204030204" pitchFamily="34" charset="0"/>
                <a:ea typeface="Times New Roman" panose="02020603050405020304" pitchFamily="18" charset="0"/>
                <a:cs typeface="Calibri Light" panose="020F0302020204030204" pitchFamily="34" charset="0"/>
              </a:rPr>
              <a:t>“unplanned hospital admissions”</a:t>
            </a:r>
            <a:endParaRPr lang="en-GB" b="1" i="1" dirty="0">
              <a:solidFill>
                <a:schemeClr val="bg1"/>
              </a:solidFill>
              <a:latin typeface="Calibri Light" panose="020F0302020204030204" pitchFamily="34" charset="0"/>
              <a:ea typeface="Calibri" panose="020F0502020204030204" pitchFamily="34" charset="0"/>
              <a:cs typeface="Calibri Light" panose="020F0302020204030204" pitchFamily="34" charset="0"/>
            </a:endParaRPr>
          </a:p>
        </p:txBody>
      </p:sp>
      <p:sp>
        <p:nvSpPr>
          <p:cNvPr id="15" name="Speech Bubble: Oval 14">
            <a:extLst>
              <a:ext uri="{FF2B5EF4-FFF2-40B4-BE49-F238E27FC236}">
                <a16:creationId xmlns:a16="http://schemas.microsoft.com/office/drawing/2014/main" id="{9FD5A0E5-698F-4C36-9944-3801A602CB61}"/>
              </a:ext>
            </a:extLst>
          </p:cNvPr>
          <p:cNvSpPr/>
          <p:nvPr/>
        </p:nvSpPr>
        <p:spPr>
          <a:xfrm rot="10800000" flipV="1">
            <a:off x="4345521" y="1626892"/>
            <a:ext cx="1910517" cy="1677645"/>
          </a:xfrm>
          <a:prstGeom prst="wedgeEllipseCallout">
            <a:avLst>
              <a:gd name="adj1" fmla="val -46495"/>
              <a:gd name="adj2" fmla="val 47568"/>
            </a:avLst>
          </a:prstGeom>
          <a:solidFill>
            <a:srgbClr val="00A15F"/>
          </a:solidFill>
          <a:ln>
            <a:solidFill>
              <a:srgbClr val="00A15F"/>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b="1" i="1" dirty="0">
                <a:solidFill>
                  <a:schemeClr val="bg1"/>
                </a:solidFill>
                <a:latin typeface="Calibri Light" panose="020F0302020204030204" pitchFamily="34" charset="0"/>
                <a:ea typeface="Times New Roman" panose="02020603050405020304" pitchFamily="18" charset="0"/>
                <a:cs typeface="Calibri Light" panose="020F0302020204030204" pitchFamily="34" charset="0"/>
              </a:rPr>
              <a:t>“Multiple NHS24 or A&amp;E contacts” </a:t>
            </a:r>
          </a:p>
        </p:txBody>
      </p:sp>
      <p:sp>
        <p:nvSpPr>
          <p:cNvPr id="17" name="Speech Bubble: Rectangle with Corners Rounded 16">
            <a:extLst>
              <a:ext uri="{FF2B5EF4-FFF2-40B4-BE49-F238E27FC236}">
                <a16:creationId xmlns:a16="http://schemas.microsoft.com/office/drawing/2014/main" id="{68BA047C-971F-4402-B5F3-86FD9B8A5BFC}"/>
              </a:ext>
            </a:extLst>
          </p:cNvPr>
          <p:cNvSpPr/>
          <p:nvPr/>
        </p:nvSpPr>
        <p:spPr>
          <a:xfrm>
            <a:off x="6226713" y="4134010"/>
            <a:ext cx="2757490" cy="1677646"/>
          </a:xfrm>
          <a:prstGeom prst="wedgeRoundRectCallout">
            <a:avLst>
              <a:gd name="adj1" fmla="val 1076"/>
              <a:gd name="adj2" fmla="val 73729"/>
              <a:gd name="adj3" fmla="val 16667"/>
            </a:avLst>
          </a:prstGeom>
          <a:solidFill>
            <a:srgbClr val="6D3465"/>
          </a:solidFill>
          <a:ln>
            <a:solidFill>
              <a:srgbClr val="B800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i="1" dirty="0">
                <a:solidFill>
                  <a:schemeClr val="bg1"/>
                </a:solidFill>
                <a:latin typeface="Calibri Light" panose="020F0302020204030204" pitchFamily="34" charset="0"/>
                <a:ea typeface="Times New Roman" panose="02020603050405020304" pitchFamily="18" charset="0"/>
                <a:cs typeface="Calibri Light" panose="020F0302020204030204" pitchFamily="34" charset="0"/>
              </a:rPr>
              <a:t>“Notable decline in function, abilities or general health”</a:t>
            </a:r>
          </a:p>
          <a:p>
            <a:endParaRPr lang="en-GB" sz="1500" dirty="0">
              <a:solidFill>
                <a:schemeClr val="bg1"/>
              </a:solidFill>
              <a:latin typeface="Calibri Light" panose="020F0302020204030204" pitchFamily="34" charset="0"/>
              <a:ea typeface="Times New Roman" panose="02020603050405020304" pitchFamily="18" charset="0"/>
              <a:cs typeface="Calibri Light" panose="020F0302020204030204" pitchFamily="34" charset="0"/>
            </a:endParaRPr>
          </a:p>
        </p:txBody>
      </p:sp>
      <p:sp>
        <p:nvSpPr>
          <p:cNvPr id="18" name="Speech Bubble: Oval 17">
            <a:extLst>
              <a:ext uri="{FF2B5EF4-FFF2-40B4-BE49-F238E27FC236}">
                <a16:creationId xmlns:a16="http://schemas.microsoft.com/office/drawing/2014/main" id="{DDDF46A4-FCB2-4A17-A603-C6A213945871}"/>
              </a:ext>
            </a:extLst>
          </p:cNvPr>
          <p:cNvSpPr/>
          <p:nvPr/>
        </p:nvSpPr>
        <p:spPr>
          <a:xfrm rot="10581723" flipV="1">
            <a:off x="24434" y="1708019"/>
            <a:ext cx="2436712" cy="1605985"/>
          </a:xfrm>
          <a:prstGeom prst="wedgeEllipseCallout">
            <a:avLst>
              <a:gd name="adj1" fmla="val -19392"/>
              <a:gd name="adj2" fmla="val 62568"/>
            </a:avLst>
          </a:prstGeom>
          <a:ln>
            <a:solidFill>
              <a:srgbClr val="B80068"/>
            </a:solidFill>
          </a:ln>
        </p:spPr>
        <p:style>
          <a:lnRef idx="2">
            <a:schemeClr val="accent2"/>
          </a:lnRef>
          <a:fillRef idx="1">
            <a:schemeClr val="lt1"/>
          </a:fillRef>
          <a:effectRef idx="0">
            <a:schemeClr val="accent2"/>
          </a:effectRef>
          <a:fontRef idx="minor">
            <a:schemeClr val="dk1"/>
          </a:fontRef>
        </p:style>
        <p:txBody>
          <a:bodyPr lIns="0" tIns="0" rIns="0" bIns="0" rtlCol="0" anchor="t" anchorCtr="0"/>
          <a:lstStyle/>
          <a:p>
            <a:pPr algn="ctr"/>
            <a:r>
              <a:rPr lang="en-GB" b="1" i="1" dirty="0">
                <a:solidFill>
                  <a:srgbClr val="B80068"/>
                </a:solidFill>
              </a:rPr>
              <a:t>“</a:t>
            </a:r>
            <a:r>
              <a:rPr lang="en-GB" sz="2400" b="1" i="1" dirty="0">
                <a:solidFill>
                  <a:srgbClr val="B80068"/>
                </a:solidFill>
              </a:rPr>
              <a:t>Admission to a care home”</a:t>
            </a:r>
            <a:endParaRPr lang="en-GB" sz="2400" b="1" dirty="0">
              <a:solidFill>
                <a:srgbClr val="B80068"/>
              </a:solidFill>
            </a:endParaRPr>
          </a:p>
        </p:txBody>
      </p:sp>
      <p:sp>
        <p:nvSpPr>
          <p:cNvPr id="19" name="Speech Bubble: Oval 18">
            <a:extLst>
              <a:ext uri="{FF2B5EF4-FFF2-40B4-BE49-F238E27FC236}">
                <a16:creationId xmlns:a16="http://schemas.microsoft.com/office/drawing/2014/main" id="{9772E264-4F90-42E2-8DF2-632FD1FACA74}"/>
              </a:ext>
            </a:extLst>
          </p:cNvPr>
          <p:cNvSpPr/>
          <p:nvPr/>
        </p:nvSpPr>
        <p:spPr>
          <a:xfrm rot="11047706" flipV="1">
            <a:off x="2507159" y="2485263"/>
            <a:ext cx="1835545" cy="1308053"/>
          </a:xfrm>
          <a:prstGeom prst="wedgeEllipseCallout">
            <a:avLst>
              <a:gd name="adj1" fmla="val 31875"/>
              <a:gd name="adj2" fmla="val 72180"/>
            </a:avLst>
          </a:prstGeom>
          <a:solidFill>
            <a:schemeClr val="bg1"/>
          </a:solidFill>
          <a:ln>
            <a:solidFill>
              <a:srgbClr val="00A15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GB" b="1" dirty="0">
                <a:solidFill>
                  <a:srgbClr val="00A15F"/>
                </a:solidFill>
                <a:latin typeface="Calibri Light" panose="020F0302020204030204" pitchFamily="34" charset="0"/>
                <a:cs typeface="Calibri Light" panose="020F0302020204030204" pitchFamily="34" charset="0"/>
              </a:rPr>
              <a:t>“Planned reviews of care plan”</a:t>
            </a:r>
            <a:endParaRPr lang="en-GB" b="1" i="1" dirty="0">
              <a:solidFill>
                <a:srgbClr val="00A15F"/>
              </a:solidFill>
              <a:latin typeface="Calibri Light" panose="020F0302020204030204" pitchFamily="34" charset="0"/>
              <a:cs typeface="Calibri Light" panose="020F0302020204030204" pitchFamily="34" charset="0"/>
            </a:endParaRPr>
          </a:p>
        </p:txBody>
      </p:sp>
      <p:sp>
        <p:nvSpPr>
          <p:cNvPr id="20" name="Speech Bubble: Oval 19">
            <a:extLst>
              <a:ext uri="{FF2B5EF4-FFF2-40B4-BE49-F238E27FC236}">
                <a16:creationId xmlns:a16="http://schemas.microsoft.com/office/drawing/2014/main" id="{A990ED8A-61B7-4709-AFAA-C862EA2A7B1B}"/>
              </a:ext>
            </a:extLst>
          </p:cNvPr>
          <p:cNvSpPr/>
          <p:nvPr/>
        </p:nvSpPr>
        <p:spPr>
          <a:xfrm rot="10581723" flipV="1">
            <a:off x="30374" y="3949356"/>
            <a:ext cx="2053914" cy="1227149"/>
          </a:xfrm>
          <a:prstGeom prst="wedgeEllipseCallout">
            <a:avLst>
              <a:gd name="adj1" fmla="val -19392"/>
              <a:gd name="adj2" fmla="val 62568"/>
            </a:avLst>
          </a:prstGeom>
          <a:solidFill>
            <a:schemeClr val="bg1"/>
          </a:solidFill>
          <a:ln>
            <a:solidFill>
              <a:srgbClr val="0391B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GB" b="1" i="1" dirty="0">
                <a:solidFill>
                  <a:srgbClr val="0391BF"/>
                </a:solidFill>
                <a:latin typeface="Calibri Light" panose="020F0302020204030204" pitchFamily="34" charset="0"/>
                <a:cs typeface="Calibri Light" panose="020F0302020204030204" pitchFamily="34" charset="0"/>
              </a:rPr>
              <a:t>“After Hospital admission”</a:t>
            </a:r>
            <a:endParaRPr lang="en-GB" b="1" dirty="0">
              <a:solidFill>
                <a:srgbClr val="0391BF"/>
              </a:solidFill>
              <a:latin typeface="Calibri Light" panose="020F0302020204030204" pitchFamily="34" charset="0"/>
              <a:cs typeface="Calibri Light" panose="020F0302020204030204" pitchFamily="34" charset="0"/>
            </a:endParaRPr>
          </a:p>
        </p:txBody>
      </p:sp>
      <p:sp>
        <p:nvSpPr>
          <p:cNvPr id="21" name="Speech Bubble: Oval 20">
            <a:extLst>
              <a:ext uri="{FF2B5EF4-FFF2-40B4-BE49-F238E27FC236}">
                <a16:creationId xmlns:a16="http://schemas.microsoft.com/office/drawing/2014/main" id="{04F64E5F-546C-4898-8547-A63BC8BBD7E0}"/>
              </a:ext>
            </a:extLst>
          </p:cNvPr>
          <p:cNvSpPr/>
          <p:nvPr/>
        </p:nvSpPr>
        <p:spPr>
          <a:xfrm rot="11047706" flipV="1">
            <a:off x="2021636" y="4586404"/>
            <a:ext cx="1835545" cy="1308053"/>
          </a:xfrm>
          <a:prstGeom prst="wedgeEllipseCallout">
            <a:avLst>
              <a:gd name="adj1" fmla="val 31875"/>
              <a:gd name="adj2" fmla="val 72180"/>
            </a:avLst>
          </a:prstGeom>
          <a:solidFill>
            <a:schemeClr val="bg1"/>
          </a:solidFill>
          <a:ln>
            <a:solidFill>
              <a:srgbClr val="6D346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GB" b="1" dirty="0">
                <a:solidFill>
                  <a:srgbClr val="6D3465"/>
                </a:solidFill>
                <a:latin typeface="Calibri Light" panose="020F0302020204030204" pitchFamily="34" charset="0"/>
                <a:cs typeface="Calibri Light" panose="020F0302020204030204" pitchFamily="34" charset="0"/>
              </a:rPr>
              <a:t>“Significant new diagnosis”</a:t>
            </a:r>
            <a:endParaRPr lang="en-GB" b="1" i="1" dirty="0">
              <a:solidFill>
                <a:srgbClr val="6D3465"/>
              </a:solidFill>
              <a:latin typeface="Calibri Light" panose="020F0302020204030204" pitchFamily="34" charset="0"/>
              <a:cs typeface="Calibri Light" panose="020F0302020204030204" pitchFamily="34" charset="0"/>
            </a:endParaRPr>
          </a:p>
        </p:txBody>
      </p:sp>
      <p:sp>
        <p:nvSpPr>
          <p:cNvPr id="22" name="Speech Bubble: Oval 21">
            <a:extLst>
              <a:ext uri="{FF2B5EF4-FFF2-40B4-BE49-F238E27FC236}">
                <a16:creationId xmlns:a16="http://schemas.microsoft.com/office/drawing/2014/main" id="{5AFC34CD-EC01-4CC6-AFA2-9CA432A98729}"/>
              </a:ext>
            </a:extLst>
          </p:cNvPr>
          <p:cNvSpPr/>
          <p:nvPr/>
        </p:nvSpPr>
        <p:spPr>
          <a:xfrm rot="10800000" flipV="1">
            <a:off x="3901885" y="3635260"/>
            <a:ext cx="2097835" cy="1677645"/>
          </a:xfrm>
          <a:prstGeom prst="wedgeEllipseCallout">
            <a:avLst>
              <a:gd name="adj1" fmla="val -48819"/>
              <a:gd name="adj2" fmla="val 41957"/>
            </a:avLst>
          </a:prstGeom>
          <a:solidFill>
            <a:srgbClr val="B80068"/>
          </a:solidFill>
          <a:ln>
            <a:solidFill>
              <a:srgbClr val="B80068"/>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b="1" i="1" dirty="0">
                <a:solidFill>
                  <a:schemeClr val="bg1"/>
                </a:solidFill>
                <a:latin typeface="Calibri Light" panose="020F0302020204030204" pitchFamily="34" charset="0"/>
                <a:ea typeface="Times New Roman" panose="02020603050405020304" pitchFamily="18" charset="0"/>
                <a:cs typeface="Calibri Light" panose="020F0302020204030204" pitchFamily="34" charset="0"/>
              </a:rPr>
              <a:t>“Frailty screening (</a:t>
            </a:r>
            <a:r>
              <a:rPr lang="en-GB" b="1" i="1" dirty="0" err="1">
                <a:solidFill>
                  <a:schemeClr val="bg1"/>
                </a:solidFill>
                <a:latin typeface="Calibri Light" panose="020F0302020204030204" pitchFamily="34" charset="0"/>
                <a:ea typeface="Times New Roman" panose="02020603050405020304" pitchFamily="18" charset="0"/>
                <a:cs typeface="Calibri Light" panose="020F0302020204030204" pitchFamily="34" charset="0"/>
              </a:rPr>
              <a:t>eFI</a:t>
            </a:r>
            <a:r>
              <a:rPr lang="en-GB" b="1" i="1" dirty="0">
                <a:solidFill>
                  <a:schemeClr val="bg1"/>
                </a:solidFill>
                <a:latin typeface="Calibri Light" panose="020F0302020204030204" pitchFamily="34" charset="0"/>
                <a:ea typeface="Times New Roman" panose="02020603050405020304" pitchFamily="18" charset="0"/>
                <a:cs typeface="Calibri Light" panose="020F0302020204030204" pitchFamily="34" charset="0"/>
              </a:rPr>
              <a:t> Rockwood)</a:t>
            </a:r>
          </a:p>
        </p:txBody>
      </p:sp>
    </p:spTree>
    <p:extLst>
      <p:ext uri="{BB962C8B-B14F-4D97-AF65-F5344CB8AC3E}">
        <p14:creationId xmlns:p14="http://schemas.microsoft.com/office/powerpoint/2010/main" val="1173348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138070-9482-4518-A93A-B90F3E5D71BE}"/>
              </a:ext>
            </a:extLst>
          </p:cNvPr>
          <p:cNvSpPr>
            <a:spLocks noGrp="1"/>
          </p:cNvSpPr>
          <p:nvPr>
            <p:ph type="title"/>
          </p:nvPr>
        </p:nvSpPr>
        <p:spPr>
          <a:xfrm>
            <a:off x="107504" y="106018"/>
            <a:ext cx="7858000" cy="1109734"/>
          </a:xfrm>
          <a:prstGeom prst="roundRect">
            <a:avLst/>
          </a:prstGeom>
          <a:solidFill>
            <a:srgbClr val="0391BF"/>
          </a:solidFill>
          <a:ln>
            <a:solidFill>
              <a:schemeClr val="bg1"/>
            </a:solidFill>
          </a:ln>
        </p:spPr>
        <p:txBody>
          <a:bodyPr>
            <a:noAutofit/>
          </a:bodyPr>
          <a:lstStyle/>
          <a:p>
            <a:r>
              <a:rPr lang="en-GB" sz="4050" dirty="0">
                <a:solidFill>
                  <a:schemeClr val="bg1"/>
                </a:solidFill>
              </a:rPr>
              <a:t>7 Steps to ACP in Care Homes</a:t>
            </a:r>
            <a:endParaRPr lang="en-GB" sz="4050" b="1" dirty="0">
              <a:solidFill>
                <a:schemeClr val="bg1"/>
              </a:solidFill>
            </a:endParaRPr>
          </a:p>
        </p:txBody>
      </p:sp>
      <p:sp>
        <p:nvSpPr>
          <p:cNvPr id="13" name="TextBox 12">
            <a:extLst>
              <a:ext uri="{FF2B5EF4-FFF2-40B4-BE49-F238E27FC236}">
                <a16:creationId xmlns:a16="http://schemas.microsoft.com/office/drawing/2014/main" id="{38837DFC-2A59-4967-B34C-5E3F2EFD3B87}"/>
              </a:ext>
            </a:extLst>
          </p:cNvPr>
          <p:cNvSpPr txBox="1"/>
          <p:nvPr/>
        </p:nvSpPr>
        <p:spPr>
          <a:xfrm>
            <a:off x="1130924" y="3299754"/>
            <a:ext cx="513275" cy="300082"/>
          </a:xfrm>
          <a:prstGeom prst="rect">
            <a:avLst/>
          </a:prstGeom>
          <a:solidFill>
            <a:srgbClr val="FFFFFF"/>
          </a:solidFill>
        </p:spPr>
        <p:txBody>
          <a:bodyPr wrap="square" rtlCol="0">
            <a:spAutoFit/>
          </a:bodyPr>
          <a:lstStyle/>
          <a:p>
            <a:endParaRPr lang="en-GB" sz="1350" dirty="0"/>
          </a:p>
        </p:txBody>
      </p:sp>
      <p:pic>
        <p:nvPicPr>
          <p:cNvPr id="5" name="Picture 4">
            <a:extLst>
              <a:ext uri="{FF2B5EF4-FFF2-40B4-BE49-F238E27FC236}">
                <a16:creationId xmlns:a16="http://schemas.microsoft.com/office/drawing/2014/main" id="{0A977E8A-CE54-49DC-B504-96F5D7576A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7512" y="125760"/>
            <a:ext cx="1143000" cy="1143000"/>
          </a:xfrm>
          <a:prstGeom prst="rect">
            <a:avLst/>
          </a:prstGeom>
        </p:spPr>
      </p:pic>
      <p:sp>
        <p:nvSpPr>
          <p:cNvPr id="2" name="TextBox 1"/>
          <p:cNvSpPr txBox="1"/>
          <p:nvPr/>
        </p:nvSpPr>
        <p:spPr>
          <a:xfrm>
            <a:off x="395536" y="2276872"/>
            <a:ext cx="7863214" cy="954107"/>
          </a:xfrm>
          <a:prstGeom prst="rect">
            <a:avLst/>
          </a:prstGeom>
          <a:noFill/>
        </p:spPr>
        <p:txBody>
          <a:bodyPr wrap="square" rtlCol="0">
            <a:spAutoFit/>
          </a:bodyPr>
          <a:lstStyle/>
          <a:p>
            <a:pPr marL="457200" indent="-457200">
              <a:buFont typeface="Wingdings" panose="05000000000000000000" pitchFamily="2" charset="2"/>
              <a:buChar char="Ø"/>
            </a:pPr>
            <a:r>
              <a:rPr lang="en-GB" sz="2800" dirty="0"/>
              <a:t>The process for creating, maintaining and using a high quality ACP/KIS in a care home.   </a:t>
            </a:r>
          </a:p>
        </p:txBody>
      </p:sp>
    </p:spTree>
    <p:extLst>
      <p:ext uri="{BB962C8B-B14F-4D97-AF65-F5344CB8AC3E}">
        <p14:creationId xmlns:p14="http://schemas.microsoft.com/office/powerpoint/2010/main" val="2245740652"/>
      </p:ext>
    </p:extLst>
  </p:cSld>
  <p:clrMapOvr>
    <a:masterClrMapping/>
  </p:clrMapOvr>
</p:sld>
</file>

<file path=ppt/theme/theme1.xml><?xml version="1.0" encoding="utf-8"?>
<a:theme xmlns:a="http://schemas.openxmlformats.org/drawingml/2006/main" name="Health  Social Care Partnership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Health  Social Care Partnership Powerpoint Template</Template>
  <TotalTime>3844</TotalTime>
  <Words>2664</Words>
  <Application>Microsoft Office PowerPoint</Application>
  <PresentationFormat>On-screen Show (4:3)</PresentationFormat>
  <Paragraphs>215</Paragraphs>
  <Slides>26</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Health  Social Care Partnership Powerpoint Template</vt:lpstr>
      <vt:lpstr>PowerPoint Presentation</vt:lpstr>
      <vt:lpstr>Who we are</vt:lpstr>
      <vt:lpstr>Training content</vt:lpstr>
      <vt:lpstr>Learning outcomes</vt:lpstr>
      <vt:lpstr>What is ACP?</vt:lpstr>
      <vt:lpstr>Why ACP is important?</vt:lpstr>
      <vt:lpstr>Who benefits from an ACP?</vt:lpstr>
      <vt:lpstr>Triggers for ACP discussions</vt:lpstr>
      <vt:lpstr>7 Steps to ACP in Care Homes</vt:lpstr>
      <vt:lpstr>PowerPoint Presentation</vt:lpstr>
      <vt:lpstr>PowerPoint Presentation</vt:lpstr>
      <vt:lpstr>Step 2: preparing yourself for the ACP conversation </vt:lpstr>
      <vt:lpstr>Step 3: complete document 2</vt:lpstr>
      <vt:lpstr>Step 4: complete document 3 or 4</vt:lpstr>
      <vt:lpstr>Are you Ready?</vt:lpstr>
      <vt:lpstr>What do they Expect?</vt:lpstr>
      <vt:lpstr>Diagnosis</vt:lpstr>
      <vt:lpstr>What Matters to them?</vt:lpstr>
      <vt:lpstr>Action</vt:lpstr>
      <vt:lpstr>Let’s make a Plan</vt:lpstr>
      <vt:lpstr>Step 5: acting on an ACP conversation</vt:lpstr>
      <vt:lpstr>Step 6: sharing the information</vt:lpstr>
      <vt:lpstr>Step 7: Get ready to use the ACP</vt:lpstr>
      <vt:lpstr>ACP resources for practitioners</vt:lpstr>
      <vt:lpstr>Any questions?</vt:lpstr>
      <vt:lpstr>PowerPoint Presentation</vt:lpstr>
    </vt:vector>
  </TitlesOfParts>
  <Company>City of Edinburgh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Maggie Scrugham</dc:creator>
  <cp:lastModifiedBy>Rogers, Tracey</cp:lastModifiedBy>
  <cp:revision>325</cp:revision>
  <dcterms:created xsi:type="dcterms:W3CDTF">2016-04-11T14:29:19Z</dcterms:created>
  <dcterms:modified xsi:type="dcterms:W3CDTF">2024-02-07T10:59:21Z</dcterms:modified>
</cp:coreProperties>
</file>