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82" r:id="rId2"/>
    <p:sldId id="291" r:id="rId3"/>
    <p:sldId id="257" r:id="rId4"/>
    <p:sldId id="256" r:id="rId5"/>
    <p:sldId id="287" r:id="rId6"/>
    <p:sldId id="301" r:id="rId7"/>
    <p:sldId id="302" r:id="rId8"/>
    <p:sldId id="303"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Gemma K" initials="BGK" lastIdx="26" clrIdx="0">
    <p:extLst>
      <p:ext uri="{19B8F6BF-5375-455C-9EA6-DF929625EA0E}">
        <p15:presenceInfo xmlns:p15="http://schemas.microsoft.com/office/powerpoint/2012/main" userId="S::Gemma.K.Brown@nhslothian.scot.nhs.uk::542e2ce4-ccb6-4353-8198-7cfaa6914e2f" providerId="AD"/>
      </p:ext>
    </p:extLst>
  </p:cmAuthor>
  <p:cmAuthor id="2" name="Johncock, Suzie" initials="JS" lastIdx="25" clrIdx="1">
    <p:extLst>
      <p:ext uri="{19B8F6BF-5375-455C-9EA6-DF929625EA0E}">
        <p15:presenceInfo xmlns:p15="http://schemas.microsoft.com/office/powerpoint/2012/main" userId="S::Suzie.Johncock@nhslothian.scot.nhs.uk::247d56cd-ea30-4513-aeb5-918a3fd3f002" providerId="AD"/>
      </p:ext>
    </p:extLst>
  </p:cmAuthor>
  <p:cmAuthor id="3" name="Wells, Laura" initials="WL" lastIdx="9" clrIdx="2">
    <p:extLst>
      <p:ext uri="{19B8F6BF-5375-455C-9EA6-DF929625EA0E}">
        <p15:presenceInfo xmlns:p15="http://schemas.microsoft.com/office/powerpoint/2012/main" userId="S::Laura.Wells@nhslothian.scot.nhs.uk::c7687820-2a07-40fb-ab33-c2d594d0b644" providerId="AD"/>
      </p:ext>
    </p:extLst>
  </p:cmAuthor>
  <p:cmAuthor id="4" name="Kolte, Isabelle" initials="KI" lastIdx="1" clrIdx="3">
    <p:extLst>
      <p:ext uri="{19B8F6BF-5375-455C-9EA6-DF929625EA0E}">
        <p15:presenceInfo xmlns:p15="http://schemas.microsoft.com/office/powerpoint/2012/main" userId="Kolte, Isabel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E98"/>
    <a:srgbClr val="DA5800"/>
    <a:srgbClr val="FAB300"/>
    <a:srgbClr val="FFCC00"/>
    <a:srgbClr val="ED7D31"/>
    <a:srgbClr val="481F67"/>
    <a:srgbClr val="009999"/>
    <a:srgbClr val="F3FBFB"/>
    <a:srgbClr val="F3F5F1"/>
    <a:srgbClr val="EE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79" autoAdjust="0"/>
    <p:restoredTop sz="93792" autoAdjust="0"/>
  </p:normalViewPr>
  <p:slideViewPr>
    <p:cSldViewPr snapToGrid="0">
      <p:cViewPr varScale="1">
        <p:scale>
          <a:sx n="46" d="100"/>
          <a:sy n="46" d="100"/>
        </p:scale>
        <p:origin x="2540" y="52"/>
      </p:cViewPr>
      <p:guideLst/>
    </p:cSldViewPr>
  </p:slideViewPr>
  <p:notesTextViewPr>
    <p:cViewPr>
      <p:scale>
        <a:sx n="1" d="1"/>
        <a:sy n="1" d="1"/>
      </p:scale>
      <p:origin x="0" y="0"/>
    </p:cViewPr>
  </p:notesTextViewPr>
  <p:sorterViewPr>
    <p:cViewPr>
      <p:scale>
        <a:sx n="120" d="100"/>
        <a:sy n="120" d="100"/>
      </p:scale>
      <p:origin x="0" y="-104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C5004-7EA7-4816-BC25-3F4A8F4A68C2}" type="datetimeFigureOut">
              <a:rPr lang="en-GB" smtClean="0"/>
              <a:t>08/04/2022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40215F-0688-4673-B384-0C8E93B864F5}" type="slidenum">
              <a:rPr lang="en-GB" smtClean="0"/>
              <a:t>‹#›</a:t>
            </a:fld>
            <a:endParaRPr lang="en-GB"/>
          </a:p>
        </p:txBody>
      </p:sp>
    </p:spTree>
    <p:extLst>
      <p:ext uri="{BB962C8B-B14F-4D97-AF65-F5344CB8AC3E}">
        <p14:creationId xmlns:p14="http://schemas.microsoft.com/office/powerpoint/2010/main" val="2057500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225744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71118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3078106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33524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88783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726759-68F7-4A33-9472-1849A9724D27}"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248055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726759-68F7-4A33-9472-1849A9724D27}" type="datetimeFigureOut">
              <a:rPr lang="en-GB" smtClean="0"/>
              <a:t>08/04/2022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291620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726759-68F7-4A33-9472-1849A9724D27}" type="datetimeFigureOut">
              <a:rPr lang="en-GB" smtClean="0"/>
              <a:t>08/04/2022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1315325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26759-68F7-4A33-9472-1849A9724D27}" type="datetimeFigureOut">
              <a:rPr lang="en-GB" smtClean="0"/>
              <a:t>08/04/2022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161667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726759-68F7-4A33-9472-1849A9724D27}"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1534530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726759-68F7-4A33-9472-1849A9724D27}"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3694590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9726759-68F7-4A33-9472-1849A9724D27}" type="datetimeFigureOut">
              <a:rPr lang="en-GB" smtClean="0"/>
              <a:t>08/04/2022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B8EF744-AD78-45B0-A17B-311FC666097B}" type="slidenum">
              <a:rPr lang="en-GB" smtClean="0"/>
              <a:t>‹#›</a:t>
            </a:fld>
            <a:endParaRPr lang="en-GB"/>
          </a:p>
        </p:txBody>
      </p:sp>
    </p:spTree>
    <p:extLst>
      <p:ext uri="{BB962C8B-B14F-4D97-AF65-F5344CB8AC3E}">
        <p14:creationId xmlns:p14="http://schemas.microsoft.com/office/powerpoint/2010/main" val="4072721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annafreud.org/parents-and-carers/self-care-for-parents-and-carers/" TargetMode="External"/><Relationship Id="rId7" Type="http://schemas.openxmlformats.org/officeDocument/2006/relationships/image" Target="../media/image5.svg"/><Relationship Id="rId2" Type="http://schemas.openxmlformats.org/officeDocument/2006/relationships/hyperlink" Target="https://www.annafreud.org/media/12208/selfcarepc-final.pdf"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4.png"/><Relationship Id="rId3" Type="http://schemas.openxmlformats.org/officeDocument/2006/relationships/hyperlink" Target="https://www.wellbeinglothian.scot/" TargetMode="External"/><Relationship Id="rId7" Type="http://schemas.openxmlformats.org/officeDocument/2006/relationships/image" Target="../media/image8.png"/><Relationship Id="rId12" Type="http://schemas.openxmlformats.org/officeDocument/2006/relationships/hyperlink" Target="https://www.parentclub.scot/family-support-directory" TargetMode="External"/><Relationship Id="rId2" Type="http://schemas.openxmlformats.org/officeDocument/2006/relationships/hyperlink" Target="https://www.nhsinform.scot/healthy-living/mental-wellbeing" TargetMode="External"/><Relationship Id="rId1" Type="http://schemas.openxmlformats.org/officeDocument/2006/relationships/slideLayout" Target="../slideLayouts/slideLayout1.xml"/><Relationship Id="rId6" Type="http://schemas.openxmlformats.org/officeDocument/2006/relationships/image" Target="../media/image7.svg"/><Relationship Id="rId11" Type="http://schemas.openxmlformats.org/officeDocument/2006/relationships/hyperlink" Target="https://services.nhslothian.scot/camhs/Resources/Online/Pages/default.aspx" TargetMode="External"/><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hyperlink" Target="https://services.nhslothian.scot/stresscontrol/Pages/default.aspx" TargetMode="External"/><Relationship Id="rId9" Type="http://schemas.openxmlformats.org/officeDocument/2006/relationships/image" Target="../media/image10.png"/><Relationship Id="rId14" Type="http://schemas.openxmlformats.org/officeDocument/2006/relationships/image" Target="../media/image5.svg"/></Relationships>
</file>

<file path=ppt/slides/_rels/slide5.xml.rels><?xml version="1.0" encoding="UTF-8" standalone="yes"?>
<Relationships xmlns="http://schemas.openxmlformats.org/package/2006/relationships"><Relationship Id="rId8" Type="http://schemas.openxmlformats.org/officeDocument/2006/relationships/hyperlink" Target="https://www.moodjuice.scot.nhs.uk/anxiety.asp" TargetMode="External"/><Relationship Id="rId13" Type="http://schemas.openxmlformats.org/officeDocument/2006/relationships/hyperlink" Target="http://www.penumbra.org.uk/" TargetMode="External"/><Relationship Id="rId18" Type="http://schemas.openxmlformats.org/officeDocument/2006/relationships/image" Target="../media/image14.svg"/><Relationship Id="rId3" Type="http://schemas.openxmlformats.org/officeDocument/2006/relationships/hyperlink" Target="https://www.anxietyuk.org.uk/" TargetMode="External"/><Relationship Id="rId7" Type="http://schemas.openxmlformats.org/officeDocument/2006/relationships/hyperlink" Target="https://www.mentalhealth.org.uk/a-to-z/s/stress" TargetMode="External"/><Relationship Id="rId12" Type="http://schemas.openxmlformats.org/officeDocument/2006/relationships/hyperlink" Target="https://services.nhslothian.scot/camhs/Resources/Documents/EBSR%20Parents%20Version%20V2.pdf" TargetMode="External"/><Relationship Id="rId17" Type="http://schemas.openxmlformats.org/officeDocument/2006/relationships/image" Target="../media/image13.svg"/><Relationship Id="rId2" Type="http://schemas.openxmlformats.org/officeDocument/2006/relationships/hyperlink" Target="https://www.anxietycanada.com/" TargetMode="External"/><Relationship Id="rId16"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hyperlink" Target="http://handsonscotland.co.uk/" TargetMode="External"/><Relationship Id="rId11" Type="http://schemas.openxmlformats.org/officeDocument/2006/relationships/hyperlink" Target="https://services.nhslothian.scot/camhs/resources/" TargetMode="External"/><Relationship Id="rId5" Type="http://schemas.openxmlformats.org/officeDocument/2006/relationships/hyperlink" Target="http://www.getselfhelp.co.uk/stress.htm" TargetMode="External"/><Relationship Id="rId15" Type="http://schemas.openxmlformats.org/officeDocument/2006/relationships/hyperlink" Target="https://young.scot/campaigns/national/aye-feel" TargetMode="External"/><Relationship Id="rId10" Type="http://schemas.openxmlformats.org/officeDocument/2006/relationships/hyperlink" Target="http://www.moodcafe.co.uk/mental-health-info/stress.aspx" TargetMode="External"/><Relationship Id="rId4" Type="http://schemas.openxmlformats.org/officeDocument/2006/relationships/hyperlink" Target="http://breathingspace.scot/" TargetMode="External"/><Relationship Id="rId9" Type="http://schemas.openxmlformats.org/officeDocument/2006/relationships/hyperlink" Target="http://www.nhs.uk/Conditions/stress-anxiety-depression/Pages/low-mood-stress-anxiety.aspx" TargetMode="External"/><Relationship Id="rId14" Type="http://schemas.openxmlformats.org/officeDocument/2006/relationships/hyperlink" Target="https://youngminds.org.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hyperlink" Target="https://learn.nes.nhs.scot/34128/psychosocial-mental-health-and-wellbeing-support/taking-care-of-other-people/working-with-young-people-and-families/back-to-school-resource-pack" TargetMode="External"/><Relationship Id="rId7" Type="http://schemas.openxmlformats.org/officeDocument/2006/relationships/hyperlink" Target="https://learn.nes.nhs.scot/35081/psychosocial-mental-health-and-wellbeing-support/taking-care-of-other-people/working-with-young-people-and-families/coming-out-of-lockdown-managing-worries-a-guide-for-parents-carers-of-children-and-young-people-with-long-term-health-conditions" TargetMode="External"/><Relationship Id="rId2" Type="http://schemas.openxmlformats.org/officeDocument/2006/relationships/hyperlink" Target="https://learn.nes.nhs.scot/34127/psychosocial-mental-health-and-wellbeing-support/taking-care-of-other-people/working-with-young-people-and-families/back-to-school-activity-pack" TargetMode="External"/><Relationship Id="rId1" Type="http://schemas.openxmlformats.org/officeDocument/2006/relationships/slideLayout" Target="../slideLayouts/slideLayout2.xml"/><Relationship Id="rId6" Type="http://schemas.openxmlformats.org/officeDocument/2006/relationships/hyperlink" Target="https://learn.nes.nhs.scot/34131/psychosocial-mental-health-and-wellbeing-support/taking-care-of-other-people/working-with-young-people-and-families/it-s-ok-to-worry-about-going-back-to-school-after-coronavirus-resource-pack-for-teenagers" TargetMode="External"/><Relationship Id="rId5" Type="http://schemas.openxmlformats.org/officeDocument/2006/relationships/hyperlink" Target="https://learn.nes.nhs.scot/34130/psychosocial-mental-health-and-wellbeing-support/taking-care-of-other-people/working-with-young-people-and-families/it-s-ok-to-worry-about-going-back-to-school-resource-pack-for-parents-of-neurodiverse-children" TargetMode="External"/><Relationship Id="rId4" Type="http://schemas.openxmlformats.org/officeDocument/2006/relationships/hyperlink" Target="https://learn.nes.nhs.scot/34129/psychosocial-mental-health-and-wellbeing-support/taking-care-of-other-people/working-with-young-people-and-families/it-s-ok-to-worry-about-going-back-to-school-resource-pack-for-parents" TargetMode="External"/><Relationship Id="rId9" Type="http://schemas.openxmlformats.org/officeDocument/2006/relationships/image" Target="../media/image20.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020D1BA-509E-431D-B88C-F69987FEFD80}"/>
              </a:ext>
            </a:extLst>
          </p:cNvPr>
          <p:cNvSpPr/>
          <p:nvPr/>
        </p:nvSpPr>
        <p:spPr>
          <a:xfrm>
            <a:off x="1403202" y="0"/>
            <a:ext cx="5454798" cy="9906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798CCAFA-CC4E-48DC-B65A-E4E0D18EA1A0}"/>
              </a:ext>
            </a:extLst>
          </p:cNvPr>
          <p:cNvSpPr txBox="1"/>
          <p:nvPr/>
        </p:nvSpPr>
        <p:spPr>
          <a:xfrm>
            <a:off x="1745148" y="2790321"/>
            <a:ext cx="4387998" cy="6709529"/>
          </a:xfrm>
          <a:prstGeom prst="rect">
            <a:avLst/>
          </a:prstGeom>
          <a:noFill/>
        </p:spPr>
        <p:txBody>
          <a:bodyPr wrap="square" rtlCol="0">
            <a:spAutoFit/>
          </a:bodyPr>
          <a:lstStyle/>
          <a:p>
            <a:r>
              <a:rPr lang="en-GB" sz="2800" dirty="0">
                <a:solidFill>
                  <a:schemeClr val="bg1"/>
                </a:solidFill>
              </a:rPr>
              <a:t>Supporting Your Child With Anxiety and Worries</a:t>
            </a:r>
          </a:p>
          <a:p>
            <a:endParaRPr lang="en-GB" sz="2800" dirty="0">
              <a:solidFill>
                <a:schemeClr val="bg1"/>
              </a:solidFill>
            </a:endParaRPr>
          </a:p>
          <a:p>
            <a:endParaRPr lang="en-GB" sz="2800" dirty="0">
              <a:solidFill>
                <a:schemeClr val="bg1"/>
              </a:solidFill>
            </a:endParaRPr>
          </a:p>
          <a:p>
            <a:r>
              <a:rPr lang="en-GB" sz="2800" dirty="0">
                <a:solidFill>
                  <a:schemeClr val="bg1"/>
                </a:solidFill>
              </a:rPr>
              <a:t>Information for</a:t>
            </a:r>
          </a:p>
          <a:p>
            <a:r>
              <a:rPr lang="en-GB" sz="2800" dirty="0">
                <a:solidFill>
                  <a:schemeClr val="bg1"/>
                </a:solidFill>
              </a:rPr>
              <a:t>Parents / Carers</a:t>
            </a:r>
          </a:p>
          <a:p>
            <a:endParaRPr lang="en-GB" sz="2800"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r>
              <a:rPr lang="en-GB" dirty="0">
                <a:solidFill>
                  <a:schemeClr val="bg1"/>
                </a:solidFill>
              </a:rPr>
              <a:t>Child and Adolescent Mental Health Service (CAMHS), NHS Lothian</a:t>
            </a:r>
          </a:p>
        </p:txBody>
      </p:sp>
      <p:sp>
        <p:nvSpPr>
          <p:cNvPr id="17" name="Rectangle 16">
            <a:extLst>
              <a:ext uri="{FF2B5EF4-FFF2-40B4-BE49-F238E27FC236}">
                <a16:creationId xmlns:a16="http://schemas.microsoft.com/office/drawing/2014/main" id="{CF942206-768C-412E-AD78-CFAB5C64EB90}"/>
              </a:ext>
            </a:extLst>
          </p:cNvPr>
          <p:cNvSpPr/>
          <p:nvPr/>
        </p:nvSpPr>
        <p:spPr>
          <a:xfrm>
            <a:off x="1474425" y="6751"/>
            <a:ext cx="45719"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See the source image">
            <a:extLst>
              <a:ext uri="{FF2B5EF4-FFF2-40B4-BE49-F238E27FC236}">
                <a16:creationId xmlns:a16="http://schemas.microsoft.com/office/drawing/2014/main" id="{7FCEF59E-DB2F-48B4-917C-F917CC782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21" y="203054"/>
            <a:ext cx="1229536" cy="1229536"/>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9A39E4CD-F4D8-4787-8258-AF9421A6A316}"/>
              </a:ext>
            </a:extLst>
          </p:cNvPr>
          <p:cNvSpPr/>
          <p:nvPr/>
        </p:nvSpPr>
        <p:spPr>
          <a:xfrm>
            <a:off x="1307510" y="0"/>
            <a:ext cx="45719" cy="992001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1054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020D1BA-509E-431D-B88C-F69987FEFD80}"/>
              </a:ext>
            </a:extLst>
          </p:cNvPr>
          <p:cNvSpPr/>
          <p:nvPr/>
        </p:nvSpPr>
        <p:spPr>
          <a:xfrm>
            <a:off x="1403202" y="0"/>
            <a:ext cx="5454798" cy="9906000"/>
          </a:xfrm>
          <a:prstGeom prst="rect">
            <a:avLst/>
          </a:prstGeom>
          <a:solidFill>
            <a:srgbClr val="481F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798CCAFA-CC4E-48DC-B65A-E4E0D18EA1A0}"/>
              </a:ext>
            </a:extLst>
          </p:cNvPr>
          <p:cNvSpPr txBox="1"/>
          <p:nvPr/>
        </p:nvSpPr>
        <p:spPr>
          <a:xfrm>
            <a:off x="1745148" y="2790321"/>
            <a:ext cx="4387998" cy="7017306"/>
          </a:xfrm>
          <a:prstGeom prst="rect">
            <a:avLst/>
          </a:prstGeom>
          <a:noFill/>
        </p:spPr>
        <p:txBody>
          <a:bodyPr wrap="square" rtlCol="0">
            <a:spAutoFit/>
          </a:bodyPr>
          <a:lstStyle/>
          <a:p>
            <a:r>
              <a:rPr lang="en-GB" sz="2800" dirty="0">
                <a:solidFill>
                  <a:schemeClr val="bg1"/>
                </a:solidFill>
              </a:rPr>
              <a:t>Part 4</a:t>
            </a:r>
          </a:p>
          <a:p>
            <a:endParaRPr lang="en-GB" sz="2800" dirty="0">
              <a:solidFill>
                <a:schemeClr val="bg1"/>
              </a:solidFill>
            </a:endParaRPr>
          </a:p>
          <a:p>
            <a:r>
              <a:rPr lang="en-GB" sz="2800" b="1" dirty="0">
                <a:solidFill>
                  <a:schemeClr val="bg1"/>
                </a:solidFill>
              </a:rPr>
              <a:t>Looking After Yourself </a:t>
            </a:r>
          </a:p>
          <a:p>
            <a:r>
              <a:rPr lang="en-GB" sz="2800" b="1" dirty="0">
                <a:solidFill>
                  <a:schemeClr val="bg1"/>
                </a:solidFill>
              </a:rPr>
              <a:t>&amp; Further Information</a:t>
            </a:r>
          </a:p>
          <a:p>
            <a:endParaRPr lang="en-GB" sz="2800" dirty="0">
              <a:solidFill>
                <a:schemeClr val="bg1"/>
              </a:solidFill>
            </a:endParaRPr>
          </a:p>
          <a:p>
            <a:r>
              <a:rPr lang="en-GB" sz="2800" dirty="0">
                <a:solidFill>
                  <a:schemeClr val="bg1"/>
                </a:solidFill>
              </a:rPr>
              <a:t>Information for </a:t>
            </a:r>
          </a:p>
          <a:p>
            <a:r>
              <a:rPr lang="en-GB" sz="2800" dirty="0">
                <a:solidFill>
                  <a:schemeClr val="bg1"/>
                </a:solidFill>
              </a:rPr>
              <a:t>Parents / Carers</a:t>
            </a:r>
          </a:p>
          <a:p>
            <a:endParaRPr lang="en-GB" sz="2800" dirty="0">
              <a:solidFill>
                <a:schemeClr val="bg1"/>
              </a:solidFill>
            </a:endParaRPr>
          </a:p>
          <a:p>
            <a:endParaRPr lang="en-GB" sz="2800"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r>
              <a:rPr lang="en-GB" dirty="0">
                <a:solidFill>
                  <a:schemeClr val="bg1"/>
                </a:solidFill>
              </a:rPr>
              <a:t>Child and Adolescent Mental Health Service (CAMHS), NHS Lothian</a:t>
            </a:r>
          </a:p>
        </p:txBody>
      </p:sp>
      <p:sp>
        <p:nvSpPr>
          <p:cNvPr id="17" name="Rectangle 16">
            <a:extLst>
              <a:ext uri="{FF2B5EF4-FFF2-40B4-BE49-F238E27FC236}">
                <a16:creationId xmlns:a16="http://schemas.microsoft.com/office/drawing/2014/main" id="{CF942206-768C-412E-AD78-CFAB5C64EB90}"/>
              </a:ext>
            </a:extLst>
          </p:cNvPr>
          <p:cNvSpPr/>
          <p:nvPr/>
        </p:nvSpPr>
        <p:spPr>
          <a:xfrm>
            <a:off x="1474425" y="6751"/>
            <a:ext cx="45719"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See the source image">
            <a:extLst>
              <a:ext uri="{FF2B5EF4-FFF2-40B4-BE49-F238E27FC236}">
                <a16:creationId xmlns:a16="http://schemas.microsoft.com/office/drawing/2014/main" id="{7FCEF59E-DB2F-48B4-917C-F917CC782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21" y="203054"/>
            <a:ext cx="1229536" cy="1229536"/>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9A39E4CD-F4D8-4787-8258-AF9421A6A316}"/>
              </a:ext>
            </a:extLst>
          </p:cNvPr>
          <p:cNvSpPr/>
          <p:nvPr/>
        </p:nvSpPr>
        <p:spPr>
          <a:xfrm>
            <a:off x="1307510" y="0"/>
            <a:ext cx="45719" cy="9920011"/>
          </a:xfrm>
          <a:prstGeom prst="rect">
            <a:avLst/>
          </a:prstGeom>
          <a:solidFill>
            <a:srgbClr val="481F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4658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14C5584-7759-4A8A-BA50-EDB0FA0C041F}"/>
              </a:ext>
            </a:extLst>
          </p:cNvPr>
          <p:cNvSpPr/>
          <p:nvPr/>
        </p:nvSpPr>
        <p:spPr>
          <a:xfrm>
            <a:off x="184681" y="701900"/>
            <a:ext cx="6286546" cy="4255332"/>
          </a:xfrm>
          <a:prstGeom prst="rect">
            <a:avLst/>
          </a:prstGeom>
        </p:spPr>
        <p:txBody>
          <a:bodyPr wrap="square">
            <a:spAutoFit/>
          </a:bodyPr>
          <a:lstStyle/>
          <a:p>
            <a:pPr algn="just">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Parenting a child who is anxious can be hard. It can make you feel stressed or anxious too. Sometimes when adults feel stressed, it is hard to react in the same way that we would when calm, or to cope with everyday life. </a:t>
            </a:r>
          </a:p>
          <a:p>
            <a:pPr algn="just">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It is really important to look after yourself too. Some ideas for doing this include:</a:t>
            </a:r>
          </a:p>
          <a:p>
            <a:pPr marL="285750" indent="-285750" algn="just">
              <a:lnSpc>
                <a:spcPct val="107000"/>
              </a:lnSpc>
              <a:spcAft>
                <a:spcPts val="800"/>
              </a:spcAft>
              <a:buFont typeface="Arial" panose="020B060402020202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Be kind to yourself</a:t>
            </a:r>
          </a:p>
          <a:p>
            <a:pPr marL="285750" indent="-285750" algn="just">
              <a:lnSpc>
                <a:spcPct val="107000"/>
              </a:lnSpc>
              <a:spcAft>
                <a:spcPts val="800"/>
              </a:spcAft>
              <a:buFont typeface="Arial" panose="020B060402020202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Find moments of alone time</a:t>
            </a:r>
          </a:p>
          <a:p>
            <a:pPr marL="285750" indent="-285750" algn="just">
              <a:lnSpc>
                <a:spcPct val="107000"/>
              </a:lnSpc>
              <a:spcAft>
                <a:spcPts val="800"/>
              </a:spcAft>
              <a:buFont typeface="Arial" panose="020B060402020202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Connect with others</a:t>
            </a:r>
          </a:p>
          <a:p>
            <a:pPr marL="285750" indent="-285750" algn="just">
              <a:lnSpc>
                <a:spcPct val="107000"/>
              </a:lnSpc>
              <a:spcAft>
                <a:spcPts val="800"/>
              </a:spcAft>
              <a:buFont typeface="Arial" panose="020B060402020202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Maintain energy levels</a:t>
            </a:r>
          </a:p>
          <a:p>
            <a:pPr marL="285750" indent="-285750">
              <a:lnSpc>
                <a:spcPct val="107000"/>
              </a:lnSpc>
              <a:spcAft>
                <a:spcPts val="800"/>
              </a:spcAft>
              <a:buFont typeface="Arial" panose="020B060402020202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Give yourself permission to </a:t>
            </a:r>
            <a:br>
              <a:rPr lang="en-GB" sz="1600" dirty="0">
                <a:latin typeface="Calibri" panose="020F0502020204030204" pitchFamily="34" charset="0"/>
                <a:ea typeface="Calibri" panose="020F0502020204030204" pitchFamily="34" charset="0"/>
                <a:cs typeface="Times New Roman" panose="02020603050405020304" pitchFamily="18" charset="0"/>
              </a:rPr>
            </a:br>
            <a:r>
              <a:rPr lang="en-GB" sz="1600" dirty="0">
                <a:latin typeface="Calibri" panose="020F0502020204030204" pitchFamily="34" charset="0"/>
                <a:ea typeface="Calibri" panose="020F0502020204030204" pitchFamily="34" charset="0"/>
                <a:cs typeface="Times New Roman" panose="02020603050405020304" pitchFamily="18" charset="0"/>
              </a:rPr>
              <a:t>take a break</a:t>
            </a:r>
          </a:p>
          <a:p>
            <a:pPr marL="285750" indent="-285750" algn="just">
              <a:lnSpc>
                <a:spcPct val="107000"/>
              </a:lnSpc>
              <a:spcAft>
                <a:spcPts val="8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913B0F64-53B0-436E-92DE-F84BA4816786}"/>
              </a:ext>
            </a:extLst>
          </p:cNvPr>
          <p:cNvSpPr/>
          <p:nvPr/>
        </p:nvSpPr>
        <p:spPr>
          <a:xfrm>
            <a:off x="3509434" y="2494017"/>
            <a:ext cx="2995400" cy="2604816"/>
          </a:xfrm>
          <a:prstGeom prst="rect">
            <a:avLst/>
          </a:prstGeom>
        </p:spPr>
        <p:txBody>
          <a:bodyPr wrap="square">
            <a:spAutoFit/>
          </a:bodyPr>
          <a:lstStyle/>
          <a:p>
            <a:pPr marL="285750" indent="-285750" algn="just">
              <a:lnSpc>
                <a:spcPct val="107000"/>
              </a:lnSpc>
              <a:spcAft>
                <a:spcPts val="800"/>
              </a:spcAft>
              <a:buFont typeface="Arial" panose="020B060402020202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Take a social media break</a:t>
            </a:r>
          </a:p>
          <a:p>
            <a:pPr marL="285750" indent="-285750" algn="just">
              <a:lnSpc>
                <a:spcPct val="107000"/>
              </a:lnSpc>
              <a:spcAft>
                <a:spcPts val="800"/>
              </a:spcAft>
              <a:buFont typeface="Arial" panose="020B060402020202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Get outside in nature</a:t>
            </a:r>
          </a:p>
          <a:p>
            <a:pPr marL="285750" indent="-285750" algn="just">
              <a:lnSpc>
                <a:spcPct val="107000"/>
              </a:lnSpc>
              <a:spcAft>
                <a:spcPts val="800"/>
              </a:spcAft>
              <a:buFont typeface="Arial" panose="020B060402020202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Move your body</a:t>
            </a:r>
          </a:p>
          <a:p>
            <a:pPr marL="285750" indent="-285750" algn="just">
              <a:lnSpc>
                <a:spcPct val="107000"/>
              </a:lnSpc>
              <a:spcAft>
                <a:spcPts val="800"/>
              </a:spcAft>
              <a:buFont typeface="Arial" panose="020B060402020202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Use to-do lists</a:t>
            </a:r>
          </a:p>
          <a:p>
            <a:pPr marL="285750" indent="-285750" algn="just">
              <a:lnSpc>
                <a:spcPct val="107000"/>
              </a:lnSpc>
              <a:spcAft>
                <a:spcPts val="800"/>
              </a:spcAft>
              <a:buFont typeface="Arial" panose="020B060402020202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Treat yourself.</a:t>
            </a:r>
          </a:p>
          <a:p>
            <a:pPr marL="285750" indent="-285750" algn="just">
              <a:lnSpc>
                <a:spcPct val="107000"/>
              </a:lnSpc>
              <a:spcAft>
                <a:spcPts val="8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2CF82564-AE7E-4B16-B2C6-52DC9E717462}"/>
              </a:ext>
            </a:extLst>
          </p:cNvPr>
          <p:cNvSpPr/>
          <p:nvPr/>
        </p:nvSpPr>
        <p:spPr>
          <a:xfrm>
            <a:off x="0" y="8289699"/>
            <a:ext cx="6857999" cy="1223874"/>
          </a:xfrm>
          <a:prstGeom prst="rect">
            <a:avLst/>
          </a:prstGeom>
          <a:solidFill>
            <a:srgbClr val="E5E5FF"/>
          </a:solidFill>
          <a:ln w="28575">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2FDF419A-7A1A-4730-9087-0AA04F7586E0}"/>
              </a:ext>
            </a:extLst>
          </p:cNvPr>
          <p:cNvSpPr/>
          <p:nvPr/>
        </p:nvSpPr>
        <p:spPr>
          <a:xfrm>
            <a:off x="1473777" y="8527567"/>
            <a:ext cx="4997450" cy="671915"/>
          </a:xfrm>
          <a:prstGeom prst="rect">
            <a:avLst/>
          </a:prstGeom>
        </p:spPr>
        <p:txBody>
          <a:bodyPr wrap="square">
            <a:spAutoFit/>
          </a:bodyPr>
          <a:lstStyle/>
          <a:p>
            <a:pPr algn="just">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You can find further information on self-care </a:t>
            </a:r>
            <a:r>
              <a:rPr lang="en-GB" dirty="0">
                <a:solidFill>
                  <a:srgbClr val="481F67"/>
                </a:solidFill>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here</a:t>
            </a:r>
            <a:r>
              <a:rPr lang="en-GB" dirty="0">
                <a:solidFill>
                  <a:srgbClr val="481F67"/>
                </a:solidFill>
                <a:latin typeface="Calibri" panose="020F0502020204030204" pitchFamily="34" charset="0"/>
                <a:ea typeface="Calibri" panose="020F0502020204030204" pitchFamily="34" charset="0"/>
                <a:cs typeface="Times New Roman" panose="02020603050405020304" pitchFamily="18" charset="0"/>
              </a:rPr>
              <a:t>: </a:t>
            </a:r>
            <a:r>
              <a:rPr lang="en-GB" u="sng" dirty="0">
                <a:solidFill>
                  <a:srgbClr val="481F67"/>
                </a:solidFill>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Self-care for parents and carers (annafreud.org)</a:t>
            </a:r>
            <a:endParaRPr lang="en-GB" dirty="0">
              <a:solidFill>
                <a:srgbClr val="481F67"/>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0" name="Graphic 9" descr="Heart">
            <a:extLst>
              <a:ext uri="{FF2B5EF4-FFF2-40B4-BE49-F238E27FC236}">
                <a16:creationId xmlns:a16="http://schemas.microsoft.com/office/drawing/2014/main" id="{FF8DEE44-5AEB-4B4C-99BF-4CEC1ACD7F9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9377" y="8432913"/>
            <a:ext cx="914400" cy="914400"/>
          </a:xfrm>
          <a:prstGeom prst="rect">
            <a:avLst/>
          </a:prstGeom>
        </p:spPr>
      </p:pic>
      <p:sp>
        <p:nvSpPr>
          <p:cNvPr id="11" name="Rectangle 10">
            <a:extLst>
              <a:ext uri="{FF2B5EF4-FFF2-40B4-BE49-F238E27FC236}">
                <a16:creationId xmlns:a16="http://schemas.microsoft.com/office/drawing/2014/main" id="{9E73DC80-1641-4929-A000-D5BE0EC261B1}"/>
              </a:ext>
            </a:extLst>
          </p:cNvPr>
          <p:cNvSpPr/>
          <p:nvPr/>
        </p:nvSpPr>
        <p:spPr>
          <a:xfrm>
            <a:off x="184681" y="5050274"/>
            <a:ext cx="6488638" cy="2988855"/>
          </a:xfrm>
          <a:prstGeom prst="rect">
            <a:avLst/>
          </a:prstGeom>
          <a:noFill/>
          <a:ln w="38100">
            <a:solidFill>
              <a:srgbClr val="481F67"/>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TextBox 11">
            <a:extLst>
              <a:ext uri="{FF2B5EF4-FFF2-40B4-BE49-F238E27FC236}">
                <a16:creationId xmlns:a16="http://schemas.microsoft.com/office/drawing/2014/main" id="{4952180B-8B00-40D2-8629-C9FD88FE5B0B}"/>
              </a:ext>
            </a:extLst>
          </p:cNvPr>
          <p:cNvSpPr txBox="1"/>
          <p:nvPr/>
        </p:nvSpPr>
        <p:spPr>
          <a:xfrm>
            <a:off x="338594" y="5098833"/>
            <a:ext cx="5251487" cy="338554"/>
          </a:xfrm>
          <a:prstGeom prst="rect">
            <a:avLst/>
          </a:prstGeom>
          <a:noFill/>
        </p:spPr>
        <p:txBody>
          <a:bodyPr wrap="square" rtlCol="0">
            <a:spAutoFit/>
          </a:bodyPr>
          <a:lstStyle/>
          <a:p>
            <a:r>
              <a:rPr lang="en-GB" sz="1600" b="1" dirty="0">
                <a:solidFill>
                  <a:srgbClr val="481F67"/>
                </a:solidFill>
              </a:rPr>
              <a:t>Ideas to help me look after myself:</a:t>
            </a:r>
          </a:p>
        </p:txBody>
      </p:sp>
      <p:sp>
        <p:nvSpPr>
          <p:cNvPr id="14" name="Rectangle 13">
            <a:extLst>
              <a:ext uri="{FF2B5EF4-FFF2-40B4-BE49-F238E27FC236}">
                <a16:creationId xmlns:a16="http://schemas.microsoft.com/office/drawing/2014/main" id="{91404552-FCFE-427E-9839-857727B74037}"/>
              </a:ext>
            </a:extLst>
          </p:cNvPr>
          <p:cNvSpPr/>
          <p:nvPr/>
        </p:nvSpPr>
        <p:spPr>
          <a:xfrm>
            <a:off x="549" y="0"/>
            <a:ext cx="2963789" cy="421963"/>
          </a:xfrm>
          <a:prstGeom prst="rect">
            <a:avLst/>
          </a:prstGeom>
          <a:solidFill>
            <a:srgbClr val="481F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LOOKING AFTER YOURSELF</a:t>
            </a:r>
            <a:endParaRPr lang="x-none" sz="1200" dirty="0"/>
          </a:p>
        </p:txBody>
      </p:sp>
      <p:pic>
        <p:nvPicPr>
          <p:cNvPr id="15" name="Graphic 14" descr="Pencil outline">
            <a:extLst>
              <a:ext uri="{FF2B5EF4-FFF2-40B4-BE49-F238E27FC236}">
                <a16:creationId xmlns:a16="http://schemas.microsoft.com/office/drawing/2014/main" id="{CD3B0F9B-A7BB-48E8-8FC9-1B812C895C4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2472857">
            <a:off x="4904358" y="4647039"/>
            <a:ext cx="1460669" cy="1338802"/>
          </a:xfrm>
          <a:prstGeom prst="rect">
            <a:avLst/>
          </a:prstGeom>
        </p:spPr>
      </p:pic>
      <p:sp>
        <p:nvSpPr>
          <p:cNvPr id="16" name="Footer Placeholder 3">
            <a:extLst>
              <a:ext uri="{FF2B5EF4-FFF2-40B4-BE49-F238E27FC236}">
                <a16:creationId xmlns:a16="http://schemas.microsoft.com/office/drawing/2014/main" id="{9A076DCF-B9A7-4138-A1DE-20AB6095ABBA}"/>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1989796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85C4EA0-C2F0-4BEE-A5CD-6765C5D2F9D4}"/>
              </a:ext>
            </a:extLst>
          </p:cNvPr>
          <p:cNvSpPr/>
          <p:nvPr/>
        </p:nvSpPr>
        <p:spPr>
          <a:xfrm>
            <a:off x="0" y="8526669"/>
            <a:ext cx="6858000" cy="1107259"/>
          </a:xfrm>
          <a:prstGeom prst="rect">
            <a:avLst/>
          </a:prstGeom>
          <a:solidFill>
            <a:srgbClr val="E5E5FF"/>
          </a:solidFill>
          <a:ln w="28575">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7" name="Rectangle 26">
            <a:extLst>
              <a:ext uri="{FF2B5EF4-FFF2-40B4-BE49-F238E27FC236}">
                <a16:creationId xmlns:a16="http://schemas.microsoft.com/office/drawing/2014/main" id="{9FECBBC5-5747-4D53-9C7F-EE5580D89FF8}"/>
              </a:ext>
            </a:extLst>
          </p:cNvPr>
          <p:cNvSpPr/>
          <p:nvPr/>
        </p:nvSpPr>
        <p:spPr>
          <a:xfrm>
            <a:off x="-1" y="7307554"/>
            <a:ext cx="6858001" cy="1107259"/>
          </a:xfrm>
          <a:prstGeom prst="rect">
            <a:avLst/>
          </a:prstGeom>
          <a:solidFill>
            <a:srgbClr val="E5E5FF"/>
          </a:solidFill>
          <a:ln w="28575">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6" name="Rectangle 25">
            <a:extLst>
              <a:ext uri="{FF2B5EF4-FFF2-40B4-BE49-F238E27FC236}">
                <a16:creationId xmlns:a16="http://schemas.microsoft.com/office/drawing/2014/main" id="{6616B3C6-10D9-48D8-A98B-0DD44DD740D7}"/>
              </a:ext>
            </a:extLst>
          </p:cNvPr>
          <p:cNvSpPr/>
          <p:nvPr/>
        </p:nvSpPr>
        <p:spPr>
          <a:xfrm>
            <a:off x="-1" y="5694005"/>
            <a:ext cx="6858001" cy="1520885"/>
          </a:xfrm>
          <a:prstGeom prst="rect">
            <a:avLst/>
          </a:prstGeom>
          <a:solidFill>
            <a:srgbClr val="E5E5FF"/>
          </a:solidFill>
          <a:ln w="28575">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3955CC21-C3A9-4265-9505-7E9B4485A1A6}"/>
              </a:ext>
            </a:extLst>
          </p:cNvPr>
          <p:cNvSpPr/>
          <p:nvPr/>
        </p:nvSpPr>
        <p:spPr>
          <a:xfrm>
            <a:off x="1287227" y="5692687"/>
            <a:ext cx="5691090" cy="1477328"/>
          </a:xfrm>
          <a:prstGeom prst="rect">
            <a:avLst/>
          </a:prstGeom>
          <a:noFill/>
          <a:ln>
            <a:noFill/>
          </a:ln>
        </p:spPr>
        <p:txBody>
          <a:bodyPr wrap="square">
            <a:spAutoFit/>
          </a:bodyPr>
          <a:lstStyle/>
          <a:p>
            <a:r>
              <a:rPr lang="en-GB" dirty="0"/>
              <a:t>For more advice about adult mental health and well-being:</a:t>
            </a:r>
          </a:p>
          <a:p>
            <a:pPr marL="285750" indent="-285750">
              <a:buFont typeface="Arial" panose="020B0604020202020204" pitchFamily="34" charset="0"/>
              <a:buChar char="•"/>
            </a:pPr>
            <a:r>
              <a:rPr lang="en-GB" dirty="0">
                <a:solidFill>
                  <a:srgbClr val="481F67"/>
                </a:solidFill>
                <a:hlinkClick r:id="rId2">
                  <a:extLst>
                    <a:ext uri="{A12FA001-AC4F-418D-AE19-62706E023703}">
                      <ahyp:hlinkClr xmlns:ahyp="http://schemas.microsoft.com/office/drawing/2018/hyperlinkcolor" val="tx"/>
                    </a:ext>
                  </a:extLst>
                </a:hlinkClick>
              </a:rPr>
              <a:t>Mental wellbeing | NHS inform</a:t>
            </a:r>
            <a:endParaRPr lang="en-GB" dirty="0">
              <a:solidFill>
                <a:srgbClr val="481F67"/>
              </a:solidFill>
            </a:endParaRPr>
          </a:p>
          <a:p>
            <a:pPr marL="285750" indent="-285750">
              <a:buFont typeface="Arial" panose="020B0604020202020204" pitchFamily="34" charset="0"/>
              <a:buChar char="•"/>
            </a:pPr>
            <a:r>
              <a:rPr lang="en-GB" dirty="0">
                <a:solidFill>
                  <a:srgbClr val="481F67"/>
                </a:solidFill>
                <a:hlinkClick r:id="rId3">
                  <a:extLst>
                    <a:ext uri="{A12FA001-AC4F-418D-AE19-62706E023703}">
                      <ahyp:hlinkClr xmlns:ahyp="http://schemas.microsoft.com/office/drawing/2018/hyperlinkcolor" val="tx"/>
                    </a:ext>
                  </a:extLst>
                </a:hlinkClick>
              </a:rPr>
              <a:t>Wellbeing Lothian</a:t>
            </a:r>
            <a:endParaRPr lang="en-GB" dirty="0">
              <a:solidFill>
                <a:srgbClr val="481F67"/>
              </a:solidFill>
            </a:endParaRPr>
          </a:p>
          <a:p>
            <a:pPr marL="285750" indent="-285750">
              <a:buFont typeface="Arial" panose="020B0604020202020204" pitchFamily="34" charset="0"/>
              <a:buChar char="•"/>
            </a:pPr>
            <a:r>
              <a:rPr lang="en-GB" dirty="0">
                <a:solidFill>
                  <a:srgbClr val="481F67"/>
                </a:solidFill>
                <a:hlinkClick r:id="rId4">
                  <a:extLst>
                    <a:ext uri="{A12FA001-AC4F-418D-AE19-62706E023703}">
                      <ahyp:hlinkClr xmlns:ahyp="http://schemas.microsoft.com/office/drawing/2018/hyperlinkcolor" val="tx"/>
                    </a:ext>
                  </a:extLst>
                </a:hlinkClick>
              </a:rPr>
              <a:t>Stress Control classes (</a:t>
            </a:r>
            <a:r>
              <a:rPr lang="en-GB" dirty="0" err="1">
                <a:solidFill>
                  <a:srgbClr val="481F67"/>
                </a:solidFill>
                <a:hlinkClick r:id="rId4">
                  <a:extLst>
                    <a:ext uri="{A12FA001-AC4F-418D-AE19-62706E023703}">
                      <ahyp:hlinkClr xmlns:ahyp="http://schemas.microsoft.com/office/drawing/2018/hyperlinkcolor" val="tx"/>
                    </a:ext>
                  </a:extLst>
                </a:hlinkClick>
              </a:rPr>
              <a:t>nhslothian.scot</a:t>
            </a:r>
            <a:r>
              <a:rPr lang="en-GB" dirty="0">
                <a:solidFill>
                  <a:srgbClr val="481F67"/>
                </a:solidFill>
                <a:hlinkClick r:id="rId4">
                  <a:extLst>
                    <a:ext uri="{A12FA001-AC4F-418D-AE19-62706E023703}">
                      <ahyp:hlinkClr xmlns:ahyp="http://schemas.microsoft.com/office/drawing/2018/hyperlinkcolor" val="tx"/>
                    </a:ext>
                  </a:extLst>
                </a:hlinkClick>
              </a:rPr>
              <a:t>)</a:t>
            </a:r>
            <a:endParaRPr lang="en-GB" dirty="0">
              <a:solidFill>
                <a:srgbClr val="481F67"/>
              </a:solidFill>
            </a:endParaRPr>
          </a:p>
          <a:p>
            <a:pPr marL="285750" indent="-285750">
              <a:buFont typeface="Arial" panose="020B0604020202020204" pitchFamily="34" charset="0"/>
              <a:buChar char="•"/>
            </a:pPr>
            <a:r>
              <a:rPr lang="en-GB" dirty="0"/>
              <a:t>Speak to your GP about how you are feeling</a:t>
            </a:r>
          </a:p>
        </p:txBody>
      </p:sp>
      <p:pic>
        <p:nvPicPr>
          <p:cNvPr id="13" name="Graphic 12" descr="Head with gears">
            <a:extLst>
              <a:ext uri="{FF2B5EF4-FFF2-40B4-BE49-F238E27FC236}">
                <a16:creationId xmlns:a16="http://schemas.microsoft.com/office/drawing/2014/main" id="{D2BBBFEE-097B-46AA-ACA8-9070173FEBA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2707" y="5893777"/>
            <a:ext cx="914400" cy="914400"/>
          </a:xfrm>
          <a:prstGeom prst="rect">
            <a:avLst/>
          </a:prstGeom>
        </p:spPr>
      </p:pic>
      <p:pic>
        <p:nvPicPr>
          <p:cNvPr id="15" name="Graphic 14" descr="List">
            <a:extLst>
              <a:ext uri="{FF2B5EF4-FFF2-40B4-BE49-F238E27FC236}">
                <a16:creationId xmlns:a16="http://schemas.microsoft.com/office/drawing/2014/main" id="{BCD932B0-E59B-452C-AF0E-DD314116E6F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4500" y="8612867"/>
            <a:ext cx="914400" cy="914400"/>
          </a:xfrm>
          <a:prstGeom prst="rect">
            <a:avLst/>
          </a:prstGeom>
        </p:spPr>
      </p:pic>
      <p:pic>
        <p:nvPicPr>
          <p:cNvPr id="17" name="Graphic 16" descr="Man with kid">
            <a:extLst>
              <a:ext uri="{FF2B5EF4-FFF2-40B4-BE49-F238E27FC236}">
                <a16:creationId xmlns:a16="http://schemas.microsoft.com/office/drawing/2014/main" id="{EF08B1BB-6937-47B3-872E-7CB561B5C3F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3955" y="7411838"/>
            <a:ext cx="914400" cy="914400"/>
          </a:xfrm>
          <a:prstGeom prst="rect">
            <a:avLst/>
          </a:prstGeom>
        </p:spPr>
      </p:pic>
      <p:sp>
        <p:nvSpPr>
          <p:cNvPr id="19" name="Rectangle 18">
            <a:extLst>
              <a:ext uri="{FF2B5EF4-FFF2-40B4-BE49-F238E27FC236}">
                <a16:creationId xmlns:a16="http://schemas.microsoft.com/office/drawing/2014/main" id="{03F41B7B-6A93-461D-AC37-197765DD019A}"/>
              </a:ext>
            </a:extLst>
          </p:cNvPr>
          <p:cNvSpPr/>
          <p:nvPr/>
        </p:nvSpPr>
        <p:spPr>
          <a:xfrm>
            <a:off x="1365250" y="7376878"/>
            <a:ext cx="4902200" cy="923330"/>
          </a:xfrm>
          <a:prstGeom prst="rect">
            <a:avLst/>
          </a:prstGeom>
        </p:spPr>
        <p:txBody>
          <a:bodyPr wrap="square">
            <a:spAutoFit/>
          </a:bodyPr>
          <a:lstStyle/>
          <a:p>
            <a:pPr algn="just"/>
            <a:r>
              <a:rPr lang="en-GB" dirty="0"/>
              <a:t>More hints and tips about parenting can be found under ‘Parenting’ at the NHS Lothian CAMHS </a:t>
            </a:r>
            <a:r>
              <a:rPr lang="en-GB" dirty="0">
                <a:solidFill>
                  <a:srgbClr val="481F67"/>
                </a:solidFill>
                <a:hlinkClick r:id="rId11">
                  <a:extLst>
                    <a:ext uri="{A12FA001-AC4F-418D-AE19-62706E023703}">
                      <ahyp:hlinkClr xmlns:ahyp="http://schemas.microsoft.com/office/drawing/2018/hyperlinkcolor" val="tx"/>
                    </a:ext>
                  </a:extLst>
                </a:hlinkClick>
              </a:rPr>
              <a:t>Online Resources (</a:t>
            </a:r>
            <a:r>
              <a:rPr lang="en-GB" dirty="0" err="1">
                <a:solidFill>
                  <a:srgbClr val="481F67"/>
                </a:solidFill>
                <a:hlinkClick r:id="rId11">
                  <a:extLst>
                    <a:ext uri="{A12FA001-AC4F-418D-AE19-62706E023703}">
                      <ahyp:hlinkClr xmlns:ahyp="http://schemas.microsoft.com/office/drawing/2018/hyperlinkcolor" val="tx"/>
                    </a:ext>
                  </a:extLst>
                </a:hlinkClick>
              </a:rPr>
              <a:t>nhslothian.scot</a:t>
            </a:r>
            <a:r>
              <a:rPr lang="en-GB" dirty="0">
                <a:solidFill>
                  <a:srgbClr val="481F67"/>
                </a:solidFill>
                <a:hlinkClick r:id="rId11">
                  <a:extLst>
                    <a:ext uri="{A12FA001-AC4F-418D-AE19-62706E023703}">
                      <ahyp:hlinkClr xmlns:ahyp="http://schemas.microsoft.com/office/drawing/2018/hyperlinkcolor" val="tx"/>
                    </a:ext>
                  </a:extLst>
                </a:hlinkClick>
              </a:rPr>
              <a:t>)</a:t>
            </a:r>
            <a:endParaRPr lang="en-GB" dirty="0">
              <a:solidFill>
                <a:srgbClr val="481F67"/>
              </a:solidFill>
            </a:endParaRPr>
          </a:p>
        </p:txBody>
      </p:sp>
      <p:sp>
        <p:nvSpPr>
          <p:cNvPr id="20" name="Rectangle 19">
            <a:extLst>
              <a:ext uri="{FF2B5EF4-FFF2-40B4-BE49-F238E27FC236}">
                <a16:creationId xmlns:a16="http://schemas.microsoft.com/office/drawing/2014/main" id="{4186E063-B19E-4958-933A-336017BA5AC0}"/>
              </a:ext>
            </a:extLst>
          </p:cNvPr>
          <p:cNvSpPr/>
          <p:nvPr/>
        </p:nvSpPr>
        <p:spPr>
          <a:xfrm>
            <a:off x="1387107" y="8700939"/>
            <a:ext cx="4902200" cy="923330"/>
          </a:xfrm>
          <a:prstGeom prst="rect">
            <a:avLst/>
          </a:prstGeom>
        </p:spPr>
        <p:txBody>
          <a:bodyPr wrap="square">
            <a:spAutoFit/>
          </a:bodyPr>
          <a:lstStyle/>
          <a:p>
            <a:pPr algn="just"/>
            <a:r>
              <a:rPr lang="en-GB" dirty="0"/>
              <a:t>A directory of further supports for parents/carers can be found at </a:t>
            </a:r>
            <a:r>
              <a:rPr lang="en-GB" dirty="0">
                <a:solidFill>
                  <a:srgbClr val="481F67"/>
                </a:solidFill>
                <a:hlinkClick r:id="rId12">
                  <a:extLst>
                    <a:ext uri="{A12FA001-AC4F-418D-AE19-62706E023703}">
                      <ahyp:hlinkClr xmlns:ahyp="http://schemas.microsoft.com/office/drawing/2018/hyperlinkcolor" val="tx"/>
                    </a:ext>
                  </a:extLst>
                </a:hlinkClick>
              </a:rPr>
              <a:t>Family Support Directory | Parent Club</a:t>
            </a:r>
            <a:endParaRPr lang="en-GB" dirty="0">
              <a:solidFill>
                <a:srgbClr val="481F67"/>
              </a:solidFill>
            </a:endParaRPr>
          </a:p>
        </p:txBody>
      </p:sp>
      <p:sp>
        <p:nvSpPr>
          <p:cNvPr id="22" name="Rectangle 21">
            <a:extLst>
              <a:ext uri="{FF2B5EF4-FFF2-40B4-BE49-F238E27FC236}">
                <a16:creationId xmlns:a16="http://schemas.microsoft.com/office/drawing/2014/main" id="{33EB8E65-4183-4934-B6F6-2AF960BA7DBB}"/>
              </a:ext>
            </a:extLst>
          </p:cNvPr>
          <p:cNvSpPr/>
          <p:nvPr/>
        </p:nvSpPr>
        <p:spPr>
          <a:xfrm>
            <a:off x="332947" y="1639615"/>
            <a:ext cx="6260069" cy="1905453"/>
          </a:xfrm>
          <a:prstGeom prst="rect">
            <a:avLst/>
          </a:prstGeom>
          <a:noFill/>
          <a:ln w="38100">
            <a:solidFill>
              <a:srgbClr val="481F67"/>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9" name="Rectangle 28">
            <a:extLst>
              <a:ext uri="{FF2B5EF4-FFF2-40B4-BE49-F238E27FC236}">
                <a16:creationId xmlns:a16="http://schemas.microsoft.com/office/drawing/2014/main" id="{5C89E1E3-028B-4C42-826B-7D920D3B705D}"/>
              </a:ext>
            </a:extLst>
          </p:cNvPr>
          <p:cNvSpPr/>
          <p:nvPr/>
        </p:nvSpPr>
        <p:spPr>
          <a:xfrm>
            <a:off x="332947" y="3705447"/>
            <a:ext cx="6260069" cy="1833709"/>
          </a:xfrm>
          <a:prstGeom prst="rect">
            <a:avLst/>
          </a:prstGeom>
          <a:noFill/>
          <a:ln w="38100">
            <a:solidFill>
              <a:srgbClr val="481F67"/>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0" name="TextBox 29">
            <a:extLst>
              <a:ext uri="{FF2B5EF4-FFF2-40B4-BE49-F238E27FC236}">
                <a16:creationId xmlns:a16="http://schemas.microsoft.com/office/drawing/2014/main" id="{FC9200C1-D9BC-49F3-B7A2-F051F06C7492}"/>
              </a:ext>
            </a:extLst>
          </p:cNvPr>
          <p:cNvSpPr txBox="1"/>
          <p:nvPr/>
        </p:nvSpPr>
        <p:spPr>
          <a:xfrm>
            <a:off x="726707" y="3705059"/>
            <a:ext cx="5211408" cy="338554"/>
          </a:xfrm>
          <a:prstGeom prst="rect">
            <a:avLst/>
          </a:prstGeom>
          <a:noFill/>
        </p:spPr>
        <p:txBody>
          <a:bodyPr wrap="square" rtlCol="0">
            <a:spAutoFit/>
          </a:bodyPr>
          <a:lstStyle/>
          <a:p>
            <a:r>
              <a:rPr lang="en-GB" sz="1600" dirty="0">
                <a:solidFill>
                  <a:srgbClr val="481F67"/>
                </a:solidFill>
              </a:rPr>
              <a:t>Who can help?</a:t>
            </a:r>
          </a:p>
        </p:txBody>
      </p:sp>
      <p:sp>
        <p:nvSpPr>
          <p:cNvPr id="31" name="TextBox 30">
            <a:extLst>
              <a:ext uri="{FF2B5EF4-FFF2-40B4-BE49-F238E27FC236}">
                <a16:creationId xmlns:a16="http://schemas.microsoft.com/office/drawing/2014/main" id="{B2918463-8126-42A2-8019-685FC4CAC199}"/>
              </a:ext>
            </a:extLst>
          </p:cNvPr>
          <p:cNvSpPr txBox="1"/>
          <p:nvPr/>
        </p:nvSpPr>
        <p:spPr>
          <a:xfrm>
            <a:off x="472707" y="1730838"/>
            <a:ext cx="5211408" cy="338554"/>
          </a:xfrm>
          <a:prstGeom prst="rect">
            <a:avLst/>
          </a:prstGeom>
          <a:noFill/>
        </p:spPr>
        <p:txBody>
          <a:bodyPr wrap="square" rtlCol="0">
            <a:spAutoFit/>
          </a:bodyPr>
          <a:lstStyle/>
          <a:p>
            <a:r>
              <a:rPr lang="en-GB" sz="1600" dirty="0">
                <a:solidFill>
                  <a:srgbClr val="481F67"/>
                </a:solidFill>
              </a:rPr>
              <a:t>What are your signs that you are finding things hard?</a:t>
            </a:r>
          </a:p>
        </p:txBody>
      </p:sp>
      <p:sp>
        <p:nvSpPr>
          <p:cNvPr id="2" name="Rectangle 1">
            <a:extLst>
              <a:ext uri="{FF2B5EF4-FFF2-40B4-BE49-F238E27FC236}">
                <a16:creationId xmlns:a16="http://schemas.microsoft.com/office/drawing/2014/main" id="{86B5E2C1-6AC8-4E2F-9231-A5F00E6538F9}"/>
              </a:ext>
            </a:extLst>
          </p:cNvPr>
          <p:cNvSpPr/>
          <p:nvPr/>
        </p:nvSpPr>
        <p:spPr>
          <a:xfrm>
            <a:off x="334105" y="436576"/>
            <a:ext cx="6189789" cy="1077218"/>
          </a:xfrm>
          <a:prstGeom prst="rect">
            <a:avLst/>
          </a:prstGeom>
        </p:spPr>
        <p:txBody>
          <a:bodyPr wrap="square">
            <a:spAutoFit/>
          </a:bodyPr>
          <a:lstStyle/>
          <a:p>
            <a:pPr algn="just"/>
            <a:r>
              <a:rPr lang="en-GB" sz="1600" dirty="0"/>
              <a:t>Sometimes when you are finding a situation difficult, it can make feelings of stress or anxiety build up. This might be particularly true if you already find it difficult to manage your mental health and well-being. It is ok to ask for help. </a:t>
            </a:r>
          </a:p>
        </p:txBody>
      </p:sp>
      <p:sp>
        <p:nvSpPr>
          <p:cNvPr id="21" name="Rectangle 20">
            <a:extLst>
              <a:ext uri="{FF2B5EF4-FFF2-40B4-BE49-F238E27FC236}">
                <a16:creationId xmlns:a16="http://schemas.microsoft.com/office/drawing/2014/main" id="{02A7E6F1-F109-44BF-BAE0-F59BE891965E}"/>
              </a:ext>
            </a:extLst>
          </p:cNvPr>
          <p:cNvSpPr/>
          <p:nvPr/>
        </p:nvSpPr>
        <p:spPr>
          <a:xfrm>
            <a:off x="549" y="0"/>
            <a:ext cx="2963789" cy="421963"/>
          </a:xfrm>
          <a:prstGeom prst="rect">
            <a:avLst/>
          </a:prstGeom>
          <a:solidFill>
            <a:srgbClr val="481F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LOOKING AFTER YOURSELF</a:t>
            </a:r>
            <a:endParaRPr lang="x-none" sz="1200" dirty="0"/>
          </a:p>
        </p:txBody>
      </p:sp>
      <p:pic>
        <p:nvPicPr>
          <p:cNvPr id="23" name="Graphic 22" descr="Pencil outline">
            <a:extLst>
              <a:ext uri="{FF2B5EF4-FFF2-40B4-BE49-F238E27FC236}">
                <a16:creationId xmlns:a16="http://schemas.microsoft.com/office/drawing/2014/main" id="{F95DBA6B-7115-4FF1-8E63-4C4764E1F46A}"/>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rot="13727143" flipV="1">
            <a:off x="5558973" y="1891679"/>
            <a:ext cx="1460669" cy="1338802"/>
          </a:xfrm>
          <a:prstGeom prst="rect">
            <a:avLst/>
          </a:prstGeom>
        </p:spPr>
      </p:pic>
      <p:pic>
        <p:nvPicPr>
          <p:cNvPr id="24" name="Graphic 23" descr="Pencil outline">
            <a:extLst>
              <a:ext uri="{FF2B5EF4-FFF2-40B4-BE49-F238E27FC236}">
                <a16:creationId xmlns:a16="http://schemas.microsoft.com/office/drawing/2014/main" id="{51DE59A5-AAA1-4D96-8048-FBBD92E5AF7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rot="7872857">
            <a:off x="-117094" y="3935097"/>
            <a:ext cx="1460669" cy="1338802"/>
          </a:xfrm>
          <a:prstGeom prst="rect">
            <a:avLst/>
          </a:prstGeom>
        </p:spPr>
      </p:pic>
      <p:sp>
        <p:nvSpPr>
          <p:cNvPr id="32" name="Footer Placeholder 3">
            <a:extLst>
              <a:ext uri="{FF2B5EF4-FFF2-40B4-BE49-F238E27FC236}">
                <a16:creationId xmlns:a16="http://schemas.microsoft.com/office/drawing/2014/main" id="{B965516E-7E7B-4E52-90AB-9967A995AB06}"/>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200457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Shape 17">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2975" y="9055891"/>
            <a:ext cx="3015025" cy="850109"/>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13"/>
          </a:p>
        </p:txBody>
      </p:sp>
      <p:sp>
        <p:nvSpPr>
          <p:cNvPr id="23" name="Freeform: Shape 19">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55890"/>
            <a:ext cx="4132465" cy="850110"/>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bg1">
                  <a:lumMod val="95000"/>
                </a:schemeClr>
              </a:solidFill>
            </a:endParaRPr>
          </a:p>
        </p:txBody>
      </p:sp>
      <p:sp>
        <p:nvSpPr>
          <p:cNvPr id="9" name="Content Placeholder 8">
            <a:extLst>
              <a:ext uri="{FF2B5EF4-FFF2-40B4-BE49-F238E27FC236}">
                <a16:creationId xmlns:a16="http://schemas.microsoft.com/office/drawing/2014/main" id="{AD797DEA-A1C9-47F9-95A4-9ED553D17288}"/>
              </a:ext>
            </a:extLst>
          </p:cNvPr>
          <p:cNvSpPr>
            <a:spLocks noGrp="1"/>
          </p:cNvSpPr>
          <p:nvPr>
            <p:ph idx="1"/>
          </p:nvPr>
        </p:nvSpPr>
        <p:spPr>
          <a:xfrm>
            <a:off x="534443" y="5101683"/>
            <a:ext cx="5765996" cy="3673564"/>
          </a:xfrm>
        </p:spPr>
        <p:txBody>
          <a:bodyPr anchor="ctr">
            <a:normAutofit/>
          </a:bodyPr>
          <a:lstStyle/>
          <a:p>
            <a:pPr marL="0" indent="0">
              <a:buNone/>
            </a:pPr>
            <a:r>
              <a:rPr lang="en-GB" sz="2000"/>
              <a:t>Websites</a:t>
            </a:r>
          </a:p>
        </p:txBody>
      </p:sp>
      <p:sp>
        <p:nvSpPr>
          <p:cNvPr id="13" name="Rectangle 12">
            <a:extLst>
              <a:ext uri="{FF2B5EF4-FFF2-40B4-BE49-F238E27FC236}">
                <a16:creationId xmlns:a16="http://schemas.microsoft.com/office/drawing/2014/main" id="{057AD8A3-6918-43B2-94CD-823E39805936}"/>
              </a:ext>
            </a:extLst>
          </p:cNvPr>
          <p:cNvSpPr/>
          <p:nvPr/>
        </p:nvSpPr>
        <p:spPr>
          <a:xfrm>
            <a:off x="1" y="1"/>
            <a:ext cx="6858000"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FB8E6B9F-EE1E-459A-A82B-3313AA4AA63C}"/>
              </a:ext>
            </a:extLst>
          </p:cNvPr>
          <p:cNvSpPr/>
          <p:nvPr/>
        </p:nvSpPr>
        <p:spPr>
          <a:xfrm>
            <a:off x="549" y="0"/>
            <a:ext cx="6857451" cy="421963"/>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1200" dirty="0"/>
              <a:t>Part 5: Further Information</a:t>
            </a:r>
            <a:endParaRPr lang="x-none" sz="1200" dirty="0"/>
          </a:p>
        </p:txBody>
      </p:sp>
      <p:graphicFrame>
        <p:nvGraphicFramePr>
          <p:cNvPr id="3" name="Table 2">
            <a:extLst>
              <a:ext uri="{FF2B5EF4-FFF2-40B4-BE49-F238E27FC236}">
                <a16:creationId xmlns:a16="http://schemas.microsoft.com/office/drawing/2014/main" id="{825522F8-DC91-4BBC-8BC3-4B6B7467E026}"/>
              </a:ext>
            </a:extLst>
          </p:cNvPr>
          <p:cNvGraphicFramePr>
            <a:graphicFrameLocks noGrp="1"/>
          </p:cNvGraphicFramePr>
          <p:nvPr>
            <p:extLst>
              <p:ext uri="{D42A27DB-BD31-4B8C-83A1-F6EECF244321}">
                <p14:modId xmlns:p14="http://schemas.microsoft.com/office/powerpoint/2010/main" val="2241145336"/>
              </p:ext>
            </p:extLst>
          </p:nvPr>
        </p:nvGraphicFramePr>
        <p:xfrm>
          <a:off x="0" y="407587"/>
          <a:ext cx="6858000" cy="8337398"/>
        </p:xfrm>
        <a:graphic>
          <a:graphicData uri="http://schemas.openxmlformats.org/drawingml/2006/table">
            <a:tbl>
              <a:tblPr firstRow="1" firstCol="1" bandRow="1">
                <a:tableStyleId>{5DA37D80-6434-44D0-A028-1B22A696006F}</a:tableStyleId>
              </a:tblPr>
              <a:tblGrid>
                <a:gridCol w="3328792">
                  <a:extLst>
                    <a:ext uri="{9D8B030D-6E8A-4147-A177-3AD203B41FA5}">
                      <a16:colId xmlns:a16="http://schemas.microsoft.com/office/drawing/2014/main" val="3415582260"/>
                    </a:ext>
                  </a:extLst>
                </a:gridCol>
                <a:gridCol w="3529208">
                  <a:extLst>
                    <a:ext uri="{9D8B030D-6E8A-4147-A177-3AD203B41FA5}">
                      <a16:colId xmlns:a16="http://schemas.microsoft.com/office/drawing/2014/main" val="2917882938"/>
                    </a:ext>
                  </a:extLst>
                </a:gridCol>
              </a:tblGrid>
              <a:tr h="298592">
                <a:tc gridSpan="2">
                  <a:txBody>
                    <a:bodyPr/>
                    <a:lstStyle/>
                    <a:p>
                      <a:pPr algn="l" fontAlgn="t">
                        <a:spcBef>
                          <a:spcPts val="0"/>
                        </a:spcBef>
                        <a:spcAft>
                          <a:spcPts val="0"/>
                        </a:spcAft>
                      </a:pPr>
                      <a:r>
                        <a:rPr lang="en-GB" sz="1200" u="none" strike="noStrike" dirty="0">
                          <a:solidFill>
                            <a:schemeClr val="bg1"/>
                          </a:solidFill>
                          <a:effectLst/>
                        </a:rPr>
                        <a:t>WEBSITES</a:t>
                      </a:r>
                      <a:endParaRPr lang="en-GB" sz="1200" b="1" i="0" u="none" strike="noStrike" dirty="0">
                        <a:solidFill>
                          <a:schemeClr val="bg1"/>
                        </a:solidFill>
                        <a:effectLst/>
                        <a:latin typeface="+mn-lt"/>
                      </a:endParaRPr>
                    </a:p>
                  </a:txBody>
                  <a:tcPr marL="51002" marR="51002" marT="25501" marB="25501">
                    <a:lnB w="25400" cmpd="sng">
                      <a:noFill/>
                    </a:lnB>
                    <a:solidFill>
                      <a:srgbClr val="990033"/>
                    </a:solidFill>
                  </a:tcPr>
                </a:tc>
                <a:tc hMerge="1">
                  <a:txBody>
                    <a:bodyPr/>
                    <a:lstStyle/>
                    <a:p>
                      <a:endParaRPr lang="en-GB"/>
                    </a:p>
                  </a:txBody>
                  <a:tcPr/>
                </a:tc>
                <a:extLst>
                  <a:ext uri="{0D108BD9-81ED-4DB2-BD59-A6C34878D82A}">
                    <a16:rowId xmlns:a16="http://schemas.microsoft.com/office/drawing/2014/main" val="4280552493"/>
                  </a:ext>
                </a:extLst>
              </a:tr>
              <a:tr h="337677">
                <a:tc>
                  <a:txBody>
                    <a:bodyPr/>
                    <a:lstStyle/>
                    <a:p>
                      <a:pPr algn="l" fontAlgn="t">
                        <a:spcBef>
                          <a:spcPts val="0"/>
                        </a:spcBef>
                        <a:spcAft>
                          <a:spcPts val="0"/>
                        </a:spcAft>
                      </a:pPr>
                      <a:r>
                        <a:rPr lang="en-GB" sz="1200" u="none" strike="noStrike" dirty="0">
                          <a:effectLst/>
                        </a:rPr>
                        <a:t>Anxiety Canada</a:t>
                      </a:r>
                    </a:p>
                    <a:p>
                      <a:pPr algn="l" fontAlgn="t">
                        <a:spcBef>
                          <a:spcPts val="0"/>
                        </a:spcBef>
                        <a:spcAft>
                          <a:spcPts val="0"/>
                        </a:spcAft>
                      </a:pPr>
                      <a:r>
                        <a:rPr lang="en-GB" sz="1200" b="0" u="none" strike="noStrike" dirty="0">
                          <a:effectLst/>
                        </a:rPr>
                        <a:t>Online, self-help and evidence-based resources on anxiety</a:t>
                      </a:r>
                      <a:endParaRPr lang="en-GB" sz="1200" b="0" i="0" u="none" strike="noStrike" dirty="0">
                        <a:effectLst/>
                        <a:latin typeface="+mn-lt"/>
                      </a:endParaRPr>
                    </a:p>
                  </a:txBody>
                  <a:tcPr marL="38252" marR="38252" marT="5313" marB="0">
                    <a:lnL w="12700" cmpd="sng">
                      <a:noFill/>
                    </a:lnL>
                    <a:lnR w="12700" cmpd="sng">
                      <a:noFill/>
                    </a:lnR>
                    <a:lnT w="254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lgn="l" fontAlgn="t">
                        <a:spcBef>
                          <a:spcPts val="0"/>
                        </a:spcBef>
                        <a:spcAft>
                          <a:spcPts val="0"/>
                        </a:spcAft>
                      </a:pPr>
                      <a:r>
                        <a:rPr lang="en-GB" sz="1200" u="none" strike="noStrike" dirty="0">
                          <a:solidFill>
                            <a:schemeClr val="tx1"/>
                          </a:solidFill>
                          <a:effectLst/>
                        </a:rPr>
                        <a:t> </a:t>
                      </a:r>
                    </a:p>
                    <a:p>
                      <a:pPr algn="l" fontAlgn="t">
                        <a:spcBef>
                          <a:spcPts val="0"/>
                        </a:spcBef>
                        <a:spcAft>
                          <a:spcPts val="0"/>
                        </a:spcAft>
                      </a:pPr>
                      <a:r>
                        <a:rPr lang="en-GB" sz="1200" u="none" strike="noStrike" dirty="0">
                          <a:solidFill>
                            <a:schemeClr val="tx1"/>
                          </a:solidFill>
                          <a:effectLst/>
                          <a:hlinkClick r:id="rId2">
                            <a:extLst>
                              <a:ext uri="{A12FA001-AC4F-418D-AE19-62706E023703}">
                                <ahyp:hlinkClr xmlns:ahyp="http://schemas.microsoft.com/office/drawing/2018/hyperlinkcolor" val="tx"/>
                              </a:ext>
                            </a:extLst>
                          </a:hlinkClick>
                        </a:rPr>
                        <a:t>https://www.anxietycanada.com/</a:t>
                      </a:r>
                      <a:r>
                        <a:rPr lang="en-GB" sz="1200" u="none" strike="noStrike" dirty="0">
                          <a:solidFill>
                            <a:schemeClr val="tx1"/>
                          </a:solidFill>
                          <a:effectLst/>
                        </a:rPr>
                        <a:t> </a:t>
                      </a:r>
                      <a:endParaRPr lang="en-GB" sz="1200" b="0" i="0" u="none" strike="noStrike" dirty="0">
                        <a:solidFill>
                          <a:schemeClr val="tx1"/>
                        </a:solidFill>
                        <a:effectLst/>
                        <a:latin typeface="+mn-lt"/>
                      </a:endParaRPr>
                    </a:p>
                  </a:txBody>
                  <a:tcPr marL="38252" marR="38252" marT="5313" marB="0">
                    <a:lnL w="12700" cmpd="sng">
                      <a:noFill/>
                    </a:lnL>
                    <a:lnR w="12700" cmpd="sng">
                      <a:noFill/>
                    </a:lnR>
                    <a:lnT w="254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2442360473"/>
                  </a:ext>
                </a:extLst>
              </a:tr>
              <a:tr h="522443">
                <a:tc>
                  <a:txBody>
                    <a:bodyPr/>
                    <a:lstStyle/>
                    <a:p>
                      <a:pPr algn="l" fontAlgn="t">
                        <a:lnSpc>
                          <a:spcPct val="115000"/>
                        </a:lnSpc>
                        <a:spcBef>
                          <a:spcPts val="0"/>
                        </a:spcBef>
                        <a:spcAft>
                          <a:spcPts val="0"/>
                        </a:spcAft>
                      </a:pPr>
                      <a:r>
                        <a:rPr lang="en-GB" sz="1200" u="none" strike="noStrike" dirty="0">
                          <a:effectLst/>
                        </a:rPr>
                        <a:t>Anxiety UK</a:t>
                      </a:r>
                    </a:p>
                    <a:p>
                      <a:pPr algn="l" fontAlgn="t">
                        <a:lnSpc>
                          <a:spcPct val="115000"/>
                        </a:lnSpc>
                        <a:spcBef>
                          <a:spcPts val="0"/>
                        </a:spcBef>
                        <a:spcAft>
                          <a:spcPts val="0"/>
                        </a:spcAft>
                      </a:pPr>
                      <a:r>
                        <a:rPr lang="en-GB" sz="1200" b="0" u="none" strike="noStrike" dirty="0">
                          <a:effectLst/>
                        </a:rPr>
                        <a:t>Support and advice for those with an anxiety disorder</a:t>
                      </a:r>
                      <a:endParaRPr lang="en-GB" sz="1200" b="0" i="0" u="none" strike="noStrike" dirty="0">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lnSpc>
                          <a:spcPct val="115000"/>
                        </a:lnSpc>
                        <a:spcBef>
                          <a:spcPts val="0"/>
                        </a:spcBef>
                        <a:spcAft>
                          <a:spcPts val="0"/>
                        </a:spcAft>
                      </a:pPr>
                      <a:r>
                        <a:rPr lang="en-GB" sz="1200" u="none" strike="noStrike" dirty="0">
                          <a:solidFill>
                            <a:schemeClr val="tx1"/>
                          </a:solidFill>
                          <a:effectLst/>
                        </a:rPr>
                        <a:t> </a:t>
                      </a:r>
                    </a:p>
                    <a:p>
                      <a:pPr algn="l" fontAlgn="t">
                        <a:lnSpc>
                          <a:spcPct val="115000"/>
                        </a:lnSpc>
                        <a:spcBef>
                          <a:spcPts val="0"/>
                        </a:spcBef>
                        <a:spcAft>
                          <a:spcPts val="0"/>
                        </a:spcAft>
                      </a:pPr>
                      <a:r>
                        <a:rPr lang="en-GB" sz="1200" u="none" strike="noStrike" dirty="0">
                          <a:solidFill>
                            <a:schemeClr val="tx1"/>
                          </a:solidFill>
                          <a:effectLst/>
                          <a:hlinkClick r:id="rId3">
                            <a:extLst>
                              <a:ext uri="{A12FA001-AC4F-418D-AE19-62706E023703}">
                                <ahyp:hlinkClr xmlns:ahyp="http://schemas.microsoft.com/office/drawing/2018/hyperlinkcolor" val="tx"/>
                              </a:ext>
                            </a:extLst>
                          </a:hlinkClick>
                        </a:rPr>
                        <a:t>https://www.anxietyuk.org.uk/</a:t>
                      </a:r>
                      <a:r>
                        <a:rPr lang="en-GB" sz="1200" u="none" strike="noStrike" dirty="0">
                          <a:solidFill>
                            <a:schemeClr val="tx1"/>
                          </a:solidFill>
                          <a:effectLst/>
                        </a:rPr>
                        <a:t> </a:t>
                      </a:r>
                      <a:endParaRPr lang="en-GB" sz="1200" b="0" i="0" u="none" strike="noStrike" dirty="0">
                        <a:solidFill>
                          <a:schemeClr val="tx1"/>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26531684"/>
                  </a:ext>
                </a:extLst>
              </a:tr>
              <a:tr h="568416">
                <a:tc>
                  <a:txBody>
                    <a:bodyPr/>
                    <a:lstStyle/>
                    <a:p>
                      <a:pPr algn="l" fontAlgn="t">
                        <a:lnSpc>
                          <a:spcPct val="115000"/>
                        </a:lnSpc>
                        <a:spcBef>
                          <a:spcPts val="0"/>
                        </a:spcBef>
                        <a:spcAft>
                          <a:spcPts val="0"/>
                        </a:spcAft>
                      </a:pPr>
                      <a:r>
                        <a:rPr lang="en-GB" sz="1200" u="none" strike="noStrike" dirty="0">
                          <a:effectLst/>
                        </a:rPr>
                        <a:t>Breathing Space Scotland</a:t>
                      </a:r>
                    </a:p>
                    <a:p>
                      <a:pPr algn="l" fontAlgn="t">
                        <a:lnSpc>
                          <a:spcPct val="115000"/>
                        </a:lnSpc>
                        <a:spcBef>
                          <a:spcPts val="0"/>
                        </a:spcBef>
                        <a:spcAft>
                          <a:spcPts val="0"/>
                        </a:spcAft>
                      </a:pPr>
                      <a:r>
                        <a:rPr lang="en-GB" sz="1200" b="0" u="none" strike="noStrike" dirty="0">
                          <a:effectLst/>
                        </a:rPr>
                        <a:t>A free and confidential helpline for anyone experiencing low mood or depression</a:t>
                      </a:r>
                      <a:endParaRPr lang="en-GB" sz="1200" b="0" i="0" u="none" strike="noStrike" dirty="0">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lgn="l" fontAlgn="t">
                        <a:lnSpc>
                          <a:spcPct val="115000"/>
                        </a:lnSpc>
                        <a:spcBef>
                          <a:spcPts val="0"/>
                        </a:spcBef>
                        <a:spcAft>
                          <a:spcPts val="0"/>
                        </a:spcAft>
                      </a:pPr>
                      <a:r>
                        <a:rPr lang="en-GB" sz="1200" u="none" strike="noStrike" dirty="0">
                          <a:solidFill>
                            <a:schemeClr val="tx1"/>
                          </a:solidFill>
                          <a:effectLst/>
                        </a:rPr>
                        <a:t> </a:t>
                      </a:r>
                    </a:p>
                    <a:p>
                      <a:pPr algn="l" fontAlgn="t">
                        <a:lnSpc>
                          <a:spcPct val="115000"/>
                        </a:lnSpc>
                        <a:spcBef>
                          <a:spcPts val="0"/>
                        </a:spcBef>
                        <a:spcAft>
                          <a:spcPts val="0"/>
                        </a:spcAft>
                      </a:pPr>
                      <a:r>
                        <a:rPr lang="en-GB" sz="1200" u="none" strike="noStrike" dirty="0">
                          <a:solidFill>
                            <a:schemeClr val="tx1"/>
                          </a:solidFill>
                          <a:effectLst/>
                          <a:hlinkClick r:id="rId4">
                            <a:extLst>
                              <a:ext uri="{A12FA001-AC4F-418D-AE19-62706E023703}">
                                <ahyp:hlinkClr xmlns:ahyp="http://schemas.microsoft.com/office/drawing/2018/hyperlinkcolor" val="tx"/>
                              </a:ext>
                            </a:extLst>
                          </a:hlinkClick>
                        </a:rPr>
                        <a:t>http://breathingspace.scot/</a:t>
                      </a:r>
                      <a:r>
                        <a:rPr lang="en-GB" sz="1200" u="none" strike="noStrike" dirty="0">
                          <a:solidFill>
                            <a:schemeClr val="tx1"/>
                          </a:solidFill>
                          <a:effectLst/>
                        </a:rPr>
                        <a:t> </a:t>
                      </a:r>
                      <a:endParaRPr lang="en-GB" sz="1200" b="0" i="0" u="none" strike="noStrike" dirty="0">
                        <a:solidFill>
                          <a:schemeClr val="tx1"/>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858487980"/>
                  </a:ext>
                </a:extLst>
              </a:tr>
              <a:tr h="479203">
                <a:tc>
                  <a:txBody>
                    <a:bodyPr/>
                    <a:lstStyle/>
                    <a:p>
                      <a:pPr algn="l" fontAlgn="t">
                        <a:spcBef>
                          <a:spcPts val="0"/>
                        </a:spcBef>
                        <a:spcAft>
                          <a:spcPts val="0"/>
                        </a:spcAft>
                      </a:pPr>
                      <a:r>
                        <a:rPr lang="en-GB" sz="1200" u="none" strike="noStrike" dirty="0">
                          <a:effectLst/>
                        </a:rPr>
                        <a:t>Get Self Help</a:t>
                      </a:r>
                    </a:p>
                    <a:p>
                      <a:pPr algn="l" fontAlgn="t">
                        <a:spcBef>
                          <a:spcPts val="0"/>
                        </a:spcBef>
                        <a:spcAft>
                          <a:spcPts val="0"/>
                        </a:spcAft>
                      </a:pPr>
                      <a:r>
                        <a:rPr lang="en-GB" sz="1200" b="0" u="none" strike="noStrike" dirty="0">
                          <a:effectLst/>
                        </a:rPr>
                        <a:t>Education on how to manage stress (parents and 14+)</a:t>
                      </a:r>
                      <a:endParaRPr lang="en-GB" sz="1200" b="0" i="0" u="none" strike="noStrike" dirty="0">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spcBef>
                          <a:spcPts val="0"/>
                        </a:spcBef>
                        <a:spcAft>
                          <a:spcPts val="0"/>
                        </a:spcAft>
                      </a:pPr>
                      <a:r>
                        <a:rPr lang="en-GB" sz="1200" u="none" strike="noStrike" dirty="0">
                          <a:solidFill>
                            <a:schemeClr val="tx1"/>
                          </a:solidFill>
                          <a:effectLst/>
                        </a:rPr>
                        <a:t> </a:t>
                      </a:r>
                    </a:p>
                    <a:p>
                      <a:pPr algn="l" fontAlgn="t">
                        <a:spcBef>
                          <a:spcPts val="0"/>
                        </a:spcBef>
                        <a:spcAft>
                          <a:spcPts val="0"/>
                        </a:spcAft>
                      </a:pPr>
                      <a:r>
                        <a:rPr lang="en-GB" sz="1200" u="none" strike="noStrike" dirty="0">
                          <a:solidFill>
                            <a:schemeClr val="tx1"/>
                          </a:solidFill>
                          <a:effectLst/>
                          <a:hlinkClick r:id="rId5">
                            <a:extLst>
                              <a:ext uri="{A12FA001-AC4F-418D-AE19-62706E023703}">
                                <ahyp:hlinkClr xmlns:ahyp="http://schemas.microsoft.com/office/drawing/2018/hyperlinkcolor" val="tx"/>
                              </a:ext>
                            </a:extLst>
                          </a:hlinkClick>
                        </a:rPr>
                        <a:t>http://www.getselfhelp.co.uk/stress.htm</a:t>
                      </a:r>
                      <a:r>
                        <a:rPr lang="en-GB" sz="1200" u="none" strike="noStrike" dirty="0">
                          <a:solidFill>
                            <a:schemeClr val="tx1"/>
                          </a:solidFill>
                          <a:effectLst/>
                        </a:rPr>
                        <a:t> </a:t>
                      </a:r>
                      <a:endParaRPr lang="en-GB" sz="1200" b="0" i="0" u="none" strike="noStrike" dirty="0">
                        <a:solidFill>
                          <a:schemeClr val="tx1"/>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3454152"/>
                  </a:ext>
                </a:extLst>
              </a:tr>
              <a:tr h="486105">
                <a:tc>
                  <a:txBody>
                    <a:bodyPr/>
                    <a:lstStyle/>
                    <a:p>
                      <a:pPr algn="l" fontAlgn="t">
                        <a:spcBef>
                          <a:spcPts val="0"/>
                        </a:spcBef>
                        <a:spcAft>
                          <a:spcPts val="0"/>
                        </a:spcAft>
                      </a:pPr>
                      <a:r>
                        <a:rPr lang="en-GB" sz="1200" u="none" strike="noStrike" dirty="0">
                          <a:effectLst/>
                        </a:rPr>
                        <a:t>Hands On</a:t>
                      </a:r>
                    </a:p>
                    <a:p>
                      <a:pPr algn="l" fontAlgn="t">
                        <a:spcBef>
                          <a:spcPts val="0"/>
                        </a:spcBef>
                        <a:spcAft>
                          <a:spcPts val="0"/>
                        </a:spcAft>
                      </a:pPr>
                      <a:r>
                        <a:rPr lang="en-GB" sz="1200" b="0" u="none" strike="noStrike" dirty="0">
                          <a:effectLst/>
                        </a:rPr>
                        <a:t>Provides advice for supporting children and young people’s mental health</a:t>
                      </a:r>
                      <a:endParaRPr lang="en-GB" sz="1200" b="0" i="0" u="none" strike="noStrike" dirty="0">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lgn="l" fontAlgn="t">
                        <a:spcBef>
                          <a:spcPts val="0"/>
                        </a:spcBef>
                        <a:spcAft>
                          <a:spcPts val="0"/>
                        </a:spcAft>
                      </a:pPr>
                      <a:r>
                        <a:rPr lang="en-GB" sz="1200" u="none" strike="noStrike" dirty="0">
                          <a:solidFill>
                            <a:schemeClr val="tx1"/>
                          </a:solidFill>
                          <a:effectLst/>
                        </a:rPr>
                        <a:t> </a:t>
                      </a:r>
                    </a:p>
                    <a:p>
                      <a:pPr algn="l" fontAlgn="t">
                        <a:spcBef>
                          <a:spcPts val="0"/>
                        </a:spcBef>
                        <a:spcAft>
                          <a:spcPts val="0"/>
                        </a:spcAft>
                      </a:pPr>
                      <a:r>
                        <a:rPr lang="en-GB" sz="1200" u="none" strike="noStrike" dirty="0">
                          <a:solidFill>
                            <a:schemeClr val="tx1"/>
                          </a:solidFill>
                          <a:effectLst/>
                        </a:rPr>
                        <a:t> </a:t>
                      </a:r>
                      <a:r>
                        <a:rPr lang="en-GB" sz="1200" u="none" strike="noStrike" dirty="0">
                          <a:solidFill>
                            <a:schemeClr val="tx1"/>
                          </a:solidFill>
                          <a:effectLst/>
                          <a:hlinkClick r:id="rId6">
                            <a:extLst>
                              <a:ext uri="{A12FA001-AC4F-418D-AE19-62706E023703}">
                                <ahyp:hlinkClr xmlns:ahyp="http://schemas.microsoft.com/office/drawing/2018/hyperlinkcolor" val="tx"/>
                              </a:ext>
                            </a:extLst>
                          </a:hlinkClick>
                        </a:rPr>
                        <a:t>http://handsonscotland.co.uk/  </a:t>
                      </a:r>
                      <a:endParaRPr lang="en-GB" sz="1200" b="0" i="0" u="none" strike="noStrike" dirty="0">
                        <a:solidFill>
                          <a:schemeClr val="tx1"/>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3798899937"/>
                  </a:ext>
                </a:extLst>
              </a:tr>
              <a:tr h="486105">
                <a:tc>
                  <a:txBody>
                    <a:bodyPr/>
                    <a:lstStyle/>
                    <a:p>
                      <a:pPr algn="l" fontAlgn="t">
                        <a:spcBef>
                          <a:spcPts val="0"/>
                        </a:spcBef>
                        <a:spcAft>
                          <a:spcPts val="0"/>
                        </a:spcAft>
                      </a:pPr>
                      <a:r>
                        <a:rPr lang="en-GB" sz="1200" u="none" strike="noStrike" dirty="0">
                          <a:effectLst/>
                        </a:rPr>
                        <a:t>Mental Health Foundation</a:t>
                      </a:r>
                    </a:p>
                    <a:p>
                      <a:pPr algn="l" fontAlgn="t">
                        <a:spcBef>
                          <a:spcPts val="0"/>
                        </a:spcBef>
                        <a:spcAft>
                          <a:spcPts val="0"/>
                        </a:spcAft>
                      </a:pPr>
                      <a:r>
                        <a:rPr lang="en-GB" sz="1200" b="0" u="none" strike="noStrike" dirty="0">
                          <a:effectLst/>
                        </a:rPr>
                        <a:t>UK-based charity with advice about how to manage stress and links to podcasts (parents and 14+)</a:t>
                      </a:r>
                      <a:endParaRPr lang="en-GB" sz="1200" b="0" i="0" u="none" strike="noStrike" dirty="0">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spcBef>
                          <a:spcPts val="0"/>
                        </a:spcBef>
                        <a:spcAft>
                          <a:spcPts val="0"/>
                        </a:spcAft>
                      </a:pPr>
                      <a:r>
                        <a:rPr lang="en-GB" sz="1200" u="none" strike="noStrike" dirty="0">
                          <a:solidFill>
                            <a:schemeClr val="tx1"/>
                          </a:solidFill>
                          <a:effectLst/>
                        </a:rPr>
                        <a:t> </a:t>
                      </a:r>
                    </a:p>
                    <a:p>
                      <a:pPr algn="l" fontAlgn="t">
                        <a:spcBef>
                          <a:spcPts val="0"/>
                        </a:spcBef>
                        <a:spcAft>
                          <a:spcPts val="0"/>
                        </a:spcAft>
                      </a:pPr>
                      <a:r>
                        <a:rPr lang="en-GB" sz="1200" u="none" strike="noStrike" dirty="0">
                          <a:solidFill>
                            <a:schemeClr val="tx1"/>
                          </a:solidFill>
                          <a:effectLst/>
                        </a:rPr>
                        <a:t> </a:t>
                      </a:r>
                      <a:r>
                        <a:rPr lang="en-GB" sz="1200" u="none" strike="noStrike" dirty="0">
                          <a:solidFill>
                            <a:schemeClr val="tx1"/>
                          </a:solidFill>
                          <a:effectLst/>
                          <a:hlinkClick r:id="rId7">
                            <a:extLst>
                              <a:ext uri="{A12FA001-AC4F-418D-AE19-62706E023703}">
                                <ahyp:hlinkClr xmlns:ahyp="http://schemas.microsoft.com/office/drawing/2018/hyperlinkcolor" val="tx"/>
                              </a:ext>
                            </a:extLst>
                          </a:hlinkClick>
                        </a:rPr>
                        <a:t>https://www.mentalhealth.org.uk/a-to-z/s/stress  </a:t>
                      </a:r>
                      <a:endParaRPr lang="en-GB" sz="1200" b="0" i="0" u="none" strike="noStrike" dirty="0">
                        <a:solidFill>
                          <a:schemeClr val="tx1"/>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7135226"/>
                  </a:ext>
                </a:extLst>
              </a:tr>
              <a:tr h="337677">
                <a:tc>
                  <a:txBody>
                    <a:bodyPr/>
                    <a:lstStyle/>
                    <a:p>
                      <a:pPr algn="l" fontAlgn="t">
                        <a:spcBef>
                          <a:spcPts val="0"/>
                        </a:spcBef>
                        <a:spcAft>
                          <a:spcPts val="0"/>
                        </a:spcAft>
                      </a:pPr>
                      <a:r>
                        <a:rPr lang="en-GB" sz="1200" u="none" strike="noStrike" dirty="0" err="1">
                          <a:effectLst/>
                        </a:rPr>
                        <a:t>Moodjuice</a:t>
                      </a:r>
                      <a:endParaRPr lang="en-GB" sz="1200" u="none" strike="noStrike" dirty="0">
                        <a:effectLst/>
                      </a:endParaRPr>
                    </a:p>
                    <a:p>
                      <a:pPr algn="l" fontAlgn="t">
                        <a:spcBef>
                          <a:spcPts val="0"/>
                        </a:spcBef>
                        <a:spcAft>
                          <a:spcPts val="0"/>
                        </a:spcAft>
                      </a:pPr>
                      <a:r>
                        <a:rPr lang="en-GB" sz="1200" b="0" u="none" strike="noStrike" dirty="0">
                          <a:effectLst/>
                        </a:rPr>
                        <a:t>Learn more about anxiety and skills to cope with it</a:t>
                      </a:r>
                      <a:endParaRPr lang="en-GB" sz="1200" b="0" i="0" u="none" strike="noStrike" dirty="0">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lgn="l" fontAlgn="t">
                        <a:spcBef>
                          <a:spcPts val="0"/>
                        </a:spcBef>
                        <a:spcAft>
                          <a:spcPts val="0"/>
                        </a:spcAft>
                      </a:pPr>
                      <a:r>
                        <a:rPr lang="en-GB" sz="1200" u="none" strike="noStrike" dirty="0">
                          <a:solidFill>
                            <a:schemeClr val="tx1"/>
                          </a:solidFill>
                          <a:effectLst/>
                        </a:rPr>
                        <a:t> </a:t>
                      </a:r>
                    </a:p>
                    <a:p>
                      <a:pPr algn="l" fontAlgn="t">
                        <a:spcBef>
                          <a:spcPts val="0"/>
                        </a:spcBef>
                        <a:spcAft>
                          <a:spcPts val="0"/>
                        </a:spcAft>
                      </a:pPr>
                      <a:r>
                        <a:rPr lang="en-GB" sz="1200" u="none" strike="noStrike" dirty="0">
                          <a:solidFill>
                            <a:schemeClr val="tx1"/>
                          </a:solidFill>
                          <a:effectLst/>
                          <a:hlinkClick r:id="rId8">
                            <a:extLst>
                              <a:ext uri="{A12FA001-AC4F-418D-AE19-62706E023703}">
                                <ahyp:hlinkClr xmlns:ahyp="http://schemas.microsoft.com/office/drawing/2018/hyperlinkcolor" val="tx"/>
                              </a:ext>
                            </a:extLst>
                          </a:hlinkClick>
                        </a:rPr>
                        <a:t>https://www.moodjuice.scot.nhs.uk/anxiety.asp</a:t>
                      </a:r>
                      <a:r>
                        <a:rPr lang="en-GB" sz="1200" u="none" strike="noStrike" dirty="0">
                          <a:solidFill>
                            <a:schemeClr val="tx1"/>
                          </a:solidFill>
                          <a:effectLst/>
                        </a:rPr>
                        <a:t>  </a:t>
                      </a:r>
                      <a:endParaRPr lang="en-GB" sz="1200" b="0" i="0" u="none" strike="noStrike" dirty="0">
                        <a:solidFill>
                          <a:schemeClr val="tx1"/>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1960530752"/>
                  </a:ext>
                </a:extLst>
              </a:tr>
              <a:tr h="486105">
                <a:tc>
                  <a:txBody>
                    <a:bodyPr/>
                    <a:lstStyle/>
                    <a:p>
                      <a:pPr algn="l" fontAlgn="t">
                        <a:spcBef>
                          <a:spcPts val="0"/>
                        </a:spcBef>
                        <a:spcAft>
                          <a:spcPts val="0"/>
                        </a:spcAft>
                      </a:pPr>
                      <a:r>
                        <a:rPr lang="en-GB" sz="1200" u="none" strike="noStrike" dirty="0">
                          <a:effectLst/>
                        </a:rPr>
                        <a:t>NHS Choices</a:t>
                      </a:r>
                    </a:p>
                    <a:p>
                      <a:pPr algn="l" fontAlgn="t">
                        <a:spcBef>
                          <a:spcPts val="0"/>
                        </a:spcBef>
                        <a:spcAft>
                          <a:spcPts val="0"/>
                        </a:spcAft>
                      </a:pPr>
                      <a:r>
                        <a:rPr lang="en-GB" sz="1200" b="0" u="none" strike="noStrike" dirty="0">
                          <a:effectLst/>
                        </a:rPr>
                        <a:t>NHS Health Information Website about causes of stress and how to manage this (parents and 14+)</a:t>
                      </a:r>
                      <a:endParaRPr lang="en-GB" sz="1200" b="0" i="0" u="none" strike="noStrike" dirty="0">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spcBef>
                          <a:spcPts val="0"/>
                        </a:spcBef>
                        <a:spcAft>
                          <a:spcPts val="0"/>
                        </a:spcAft>
                      </a:pPr>
                      <a:r>
                        <a:rPr lang="en-GB" sz="1200" u="none" strike="noStrike" dirty="0">
                          <a:solidFill>
                            <a:schemeClr val="tx1"/>
                          </a:solidFill>
                          <a:effectLst/>
                        </a:rPr>
                        <a:t> </a:t>
                      </a:r>
                    </a:p>
                    <a:p>
                      <a:pPr algn="l" fontAlgn="t">
                        <a:spcBef>
                          <a:spcPts val="0"/>
                        </a:spcBef>
                        <a:spcAft>
                          <a:spcPts val="0"/>
                        </a:spcAft>
                      </a:pPr>
                      <a:r>
                        <a:rPr lang="en-GB" sz="1200" u="none" strike="noStrike" dirty="0">
                          <a:solidFill>
                            <a:schemeClr val="tx1"/>
                          </a:solidFill>
                          <a:effectLst/>
                          <a:hlinkClick r:id="rId9">
                            <a:extLst>
                              <a:ext uri="{A12FA001-AC4F-418D-AE19-62706E023703}">
                                <ahyp:hlinkClr xmlns:ahyp="http://schemas.microsoft.com/office/drawing/2018/hyperlinkcolor" val="tx"/>
                              </a:ext>
                            </a:extLst>
                          </a:hlinkClick>
                        </a:rPr>
                        <a:t>http://www.nhs.uk/Conditions/stress-anxiety-depression/Pages/low-mood-stress-anxiety.aspx</a:t>
                      </a:r>
                      <a:r>
                        <a:rPr lang="en-GB" sz="1200" u="none" strike="noStrike" dirty="0">
                          <a:solidFill>
                            <a:schemeClr val="tx1"/>
                          </a:solidFill>
                          <a:effectLst/>
                        </a:rPr>
                        <a:t>  </a:t>
                      </a:r>
                      <a:endParaRPr lang="en-GB" sz="1200" b="0" i="0" u="none" strike="noStrike" dirty="0">
                        <a:solidFill>
                          <a:schemeClr val="tx1"/>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0412137"/>
                  </a:ext>
                </a:extLst>
              </a:tr>
              <a:tr h="486105">
                <a:tc>
                  <a:txBody>
                    <a:bodyPr/>
                    <a:lstStyle/>
                    <a:p>
                      <a:pPr algn="l" fontAlgn="t">
                        <a:spcBef>
                          <a:spcPts val="0"/>
                        </a:spcBef>
                        <a:spcAft>
                          <a:spcPts val="0"/>
                        </a:spcAft>
                      </a:pPr>
                      <a:r>
                        <a:rPr lang="en-GB" sz="1200" u="none" strike="noStrike" dirty="0">
                          <a:effectLst/>
                        </a:rPr>
                        <a:t>NHS Fife Mood Cafe</a:t>
                      </a:r>
                    </a:p>
                    <a:p>
                      <a:pPr algn="l" fontAlgn="t">
                        <a:spcBef>
                          <a:spcPts val="0"/>
                        </a:spcBef>
                        <a:spcAft>
                          <a:spcPts val="0"/>
                        </a:spcAft>
                      </a:pPr>
                      <a:r>
                        <a:rPr lang="en-GB" sz="1200" b="0" u="none" strike="noStrike" dirty="0">
                          <a:effectLst/>
                        </a:rPr>
                        <a:t>Website produced by NHS Fife educating about stress and providing links to external resources (parents and 14+)</a:t>
                      </a:r>
                      <a:endParaRPr lang="en-GB" sz="1200" b="0" i="0" u="none" strike="noStrike" dirty="0">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lgn="l" fontAlgn="t">
                        <a:spcBef>
                          <a:spcPts val="0"/>
                        </a:spcBef>
                        <a:spcAft>
                          <a:spcPts val="0"/>
                        </a:spcAft>
                      </a:pPr>
                      <a:r>
                        <a:rPr lang="en-GB" sz="1200" u="none" strike="noStrike" dirty="0">
                          <a:solidFill>
                            <a:schemeClr val="tx1"/>
                          </a:solidFill>
                          <a:effectLst/>
                        </a:rPr>
                        <a:t> </a:t>
                      </a:r>
                    </a:p>
                    <a:p>
                      <a:pPr algn="l" fontAlgn="t">
                        <a:spcBef>
                          <a:spcPts val="0"/>
                        </a:spcBef>
                        <a:spcAft>
                          <a:spcPts val="0"/>
                        </a:spcAft>
                      </a:pPr>
                      <a:r>
                        <a:rPr lang="en-GB" sz="1200" u="none" strike="noStrike" dirty="0">
                          <a:solidFill>
                            <a:schemeClr val="tx1"/>
                          </a:solidFill>
                          <a:effectLst/>
                          <a:hlinkClick r:id="rId10">
                            <a:extLst>
                              <a:ext uri="{A12FA001-AC4F-418D-AE19-62706E023703}">
                                <ahyp:hlinkClr xmlns:ahyp="http://schemas.microsoft.com/office/drawing/2018/hyperlinkcolor" val="tx"/>
                              </a:ext>
                            </a:extLst>
                          </a:hlinkClick>
                        </a:rPr>
                        <a:t>http://www.moodcafe.co.uk/mental-health-info/stress.aspx</a:t>
                      </a:r>
                      <a:r>
                        <a:rPr lang="en-GB" sz="1200" u="none" strike="noStrike" dirty="0">
                          <a:solidFill>
                            <a:schemeClr val="tx1"/>
                          </a:solidFill>
                          <a:effectLst/>
                        </a:rPr>
                        <a:t> </a:t>
                      </a:r>
                      <a:endParaRPr lang="en-GB" sz="1200" b="0" i="0" u="none" strike="noStrike" dirty="0">
                        <a:solidFill>
                          <a:schemeClr val="tx1"/>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3875885375"/>
                  </a:ext>
                </a:extLst>
              </a:tr>
              <a:tr h="382206">
                <a:tc>
                  <a:txBody>
                    <a:bodyPr/>
                    <a:lstStyle/>
                    <a:p>
                      <a:pPr algn="l" fontAlgn="t">
                        <a:lnSpc>
                          <a:spcPct val="115000"/>
                        </a:lnSpc>
                        <a:spcBef>
                          <a:spcPts val="0"/>
                        </a:spcBef>
                        <a:spcAft>
                          <a:spcPts val="0"/>
                        </a:spcAft>
                      </a:pPr>
                      <a:r>
                        <a:rPr lang="en-GB" sz="1200" u="none" strike="noStrike" dirty="0">
                          <a:effectLst/>
                        </a:rPr>
                        <a:t>NHS Lothian CAMHS </a:t>
                      </a:r>
                    </a:p>
                    <a:p>
                      <a:pPr algn="l" fontAlgn="t">
                        <a:lnSpc>
                          <a:spcPct val="115000"/>
                        </a:lnSpc>
                        <a:spcBef>
                          <a:spcPts val="0"/>
                        </a:spcBef>
                        <a:spcAft>
                          <a:spcPts val="0"/>
                        </a:spcAft>
                      </a:pPr>
                      <a:r>
                        <a:rPr lang="en-GB" sz="1200" b="0" u="none" strike="noStrike" dirty="0">
                          <a:effectLst/>
                        </a:rPr>
                        <a:t>Various online resources</a:t>
                      </a:r>
                      <a:endParaRPr lang="en-GB" sz="1200" b="0" i="0" u="none" strike="noStrike" dirty="0">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spcBef>
                          <a:spcPts val="0"/>
                        </a:spcBef>
                        <a:spcAft>
                          <a:spcPts val="0"/>
                        </a:spcAft>
                      </a:pPr>
                      <a:r>
                        <a:rPr lang="en-GB" sz="1200" u="none" strike="noStrike" dirty="0">
                          <a:solidFill>
                            <a:sysClr val="windowText" lastClr="000000"/>
                          </a:solidFill>
                          <a:effectLst/>
                          <a:hlinkClick r:id="rId11">
                            <a:extLst>
                              <a:ext uri="{A12FA001-AC4F-418D-AE19-62706E023703}">
                                <ahyp:hlinkClr xmlns:ahyp="http://schemas.microsoft.com/office/drawing/2018/hyperlinkcolor" val="tx"/>
                              </a:ext>
                            </a:extLst>
                          </a:hlinkClick>
                        </a:rPr>
                        <a:t>https://services.nhslothian.scot/camhs/resources/</a:t>
                      </a:r>
                    </a:p>
                    <a:p>
                      <a:pPr algn="l" fontAlgn="t">
                        <a:spcBef>
                          <a:spcPts val="0"/>
                        </a:spcBef>
                        <a:spcAft>
                          <a:spcPts val="0"/>
                        </a:spcAft>
                      </a:pPr>
                      <a:r>
                        <a:rPr lang="en-GB" sz="1200" u="none" strike="noStrike" dirty="0">
                          <a:solidFill>
                            <a:sysClr val="windowText" lastClr="000000"/>
                          </a:solidFill>
                          <a:effectLst/>
                          <a:hlinkClick r:id="rId11">
                            <a:extLst>
                              <a:ext uri="{A12FA001-AC4F-418D-AE19-62706E023703}">
                                <ahyp:hlinkClr xmlns:ahyp="http://schemas.microsoft.com/office/drawing/2018/hyperlinkcolor" val="tx"/>
                              </a:ext>
                            </a:extLst>
                          </a:hlinkClick>
                        </a:rPr>
                        <a:t>online/pages/default.aspx </a:t>
                      </a:r>
                      <a:endParaRPr lang="en-GB" sz="1200" b="0" i="0" u="none" strike="noStrike" dirty="0">
                        <a:solidFill>
                          <a:sysClr val="windowText" lastClr="000000"/>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41060910"/>
                  </a:ext>
                </a:extLst>
              </a:tr>
              <a:tr h="337677">
                <a:tc>
                  <a:txBody>
                    <a:bodyPr/>
                    <a:lstStyle/>
                    <a:p>
                      <a:pPr algn="l" fontAlgn="t">
                        <a:spcBef>
                          <a:spcPts val="0"/>
                        </a:spcBef>
                        <a:spcAft>
                          <a:spcPts val="0"/>
                        </a:spcAft>
                      </a:pPr>
                      <a:r>
                        <a:rPr lang="en-GB" sz="1200" u="none" strike="noStrike" dirty="0">
                          <a:solidFill>
                            <a:sysClr val="windowText" lastClr="000000"/>
                          </a:solidFill>
                          <a:effectLst/>
                        </a:rPr>
                        <a:t>NHS Lothian: Managing School Anxiety</a:t>
                      </a:r>
                    </a:p>
                    <a:p>
                      <a:pPr algn="l" fontAlgn="t">
                        <a:spcBef>
                          <a:spcPts val="0"/>
                        </a:spcBef>
                        <a:spcAft>
                          <a:spcPts val="0"/>
                        </a:spcAft>
                      </a:pPr>
                      <a:r>
                        <a:rPr lang="en-GB" sz="1200" b="0" u="none" strike="noStrike" dirty="0">
                          <a:solidFill>
                            <a:sysClr val="windowText" lastClr="000000"/>
                          </a:solidFill>
                          <a:effectLst/>
                        </a:rPr>
                        <a:t>Advice for parents and carers</a:t>
                      </a:r>
                      <a:endParaRPr lang="en-GB" sz="1200" b="0" i="0" u="none" strike="noStrike" dirty="0">
                        <a:solidFill>
                          <a:sysClr val="windowText" lastClr="000000"/>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lgn="l" fontAlgn="t">
                        <a:spcBef>
                          <a:spcPts val="0"/>
                        </a:spcBef>
                        <a:spcAft>
                          <a:spcPts val="0"/>
                        </a:spcAft>
                      </a:pPr>
                      <a:r>
                        <a:rPr lang="en-GB" sz="1200" u="none" strike="noStrike" dirty="0">
                          <a:solidFill>
                            <a:sysClr val="windowText" lastClr="000000"/>
                          </a:solidFill>
                          <a:effectLst/>
                          <a:hlinkClick r:id="rId12">
                            <a:extLst>
                              <a:ext uri="{A12FA001-AC4F-418D-AE19-62706E023703}">
                                <ahyp:hlinkClr xmlns:ahyp="http://schemas.microsoft.com/office/drawing/2018/hyperlinkcolor" val="tx"/>
                              </a:ext>
                            </a:extLst>
                          </a:hlinkClick>
                        </a:rPr>
                        <a:t>https://services.nhslothian.scot/camhs/Resources/</a:t>
                      </a:r>
                    </a:p>
                    <a:p>
                      <a:pPr algn="l" fontAlgn="t">
                        <a:spcBef>
                          <a:spcPts val="0"/>
                        </a:spcBef>
                        <a:spcAft>
                          <a:spcPts val="0"/>
                        </a:spcAft>
                      </a:pPr>
                      <a:r>
                        <a:rPr lang="en-GB" sz="1200" u="none" strike="noStrike" dirty="0">
                          <a:solidFill>
                            <a:sysClr val="windowText" lastClr="000000"/>
                          </a:solidFill>
                          <a:effectLst/>
                          <a:hlinkClick r:id="rId12">
                            <a:extLst>
                              <a:ext uri="{A12FA001-AC4F-418D-AE19-62706E023703}">
                                <ahyp:hlinkClr xmlns:ahyp="http://schemas.microsoft.com/office/drawing/2018/hyperlinkcolor" val="tx"/>
                              </a:ext>
                            </a:extLst>
                          </a:hlinkClick>
                        </a:rPr>
                        <a:t>Documents/EBSR%20Parents%20Version%20V2.pdf </a:t>
                      </a:r>
                      <a:endParaRPr lang="en-GB" sz="1200" b="0" i="0" u="none" strike="noStrike" dirty="0">
                        <a:solidFill>
                          <a:sysClr val="windowText" lastClr="000000"/>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1138083670"/>
                  </a:ext>
                </a:extLst>
              </a:tr>
              <a:tr h="552898">
                <a:tc>
                  <a:txBody>
                    <a:bodyPr/>
                    <a:lstStyle/>
                    <a:p>
                      <a:pPr algn="l" fontAlgn="t">
                        <a:lnSpc>
                          <a:spcPct val="115000"/>
                        </a:lnSpc>
                        <a:spcBef>
                          <a:spcPts val="0"/>
                        </a:spcBef>
                        <a:spcAft>
                          <a:spcPts val="0"/>
                        </a:spcAft>
                      </a:pPr>
                      <a:r>
                        <a:rPr lang="en-GB" sz="1200" u="none" strike="noStrike" dirty="0">
                          <a:effectLst/>
                        </a:rPr>
                        <a:t>Penumbra</a:t>
                      </a:r>
                    </a:p>
                    <a:p>
                      <a:pPr algn="l" fontAlgn="t">
                        <a:lnSpc>
                          <a:spcPct val="115000"/>
                        </a:lnSpc>
                        <a:spcBef>
                          <a:spcPts val="0"/>
                        </a:spcBef>
                        <a:spcAft>
                          <a:spcPts val="0"/>
                        </a:spcAft>
                      </a:pPr>
                      <a:r>
                        <a:rPr lang="en-GB" sz="1200" b="0" u="none" strike="noStrike" dirty="0">
                          <a:effectLst/>
                        </a:rPr>
                        <a:t>A mental health charity working to improve mental wellbeing across Scotland</a:t>
                      </a:r>
                      <a:endParaRPr lang="en-GB" sz="1200" b="0" i="0" u="none" strike="noStrike" dirty="0">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lnSpc>
                          <a:spcPct val="115000"/>
                        </a:lnSpc>
                        <a:spcBef>
                          <a:spcPts val="0"/>
                        </a:spcBef>
                        <a:spcAft>
                          <a:spcPts val="0"/>
                        </a:spcAft>
                      </a:pPr>
                      <a:r>
                        <a:rPr lang="en-GB" sz="1200" u="none" strike="noStrike" dirty="0">
                          <a:solidFill>
                            <a:schemeClr val="tx1"/>
                          </a:solidFill>
                          <a:effectLst/>
                        </a:rPr>
                        <a:t> </a:t>
                      </a:r>
                    </a:p>
                    <a:p>
                      <a:pPr algn="l" fontAlgn="t">
                        <a:lnSpc>
                          <a:spcPct val="115000"/>
                        </a:lnSpc>
                        <a:spcBef>
                          <a:spcPts val="0"/>
                        </a:spcBef>
                        <a:spcAft>
                          <a:spcPts val="0"/>
                        </a:spcAft>
                      </a:pPr>
                      <a:r>
                        <a:rPr lang="en-GB" sz="1200" u="none" strike="noStrike" dirty="0">
                          <a:solidFill>
                            <a:schemeClr val="tx1"/>
                          </a:solidFill>
                          <a:effectLst/>
                        </a:rPr>
                        <a:t> </a:t>
                      </a:r>
                      <a:r>
                        <a:rPr lang="en-GB" sz="1200" u="none" strike="noStrike" dirty="0">
                          <a:solidFill>
                            <a:schemeClr val="tx1"/>
                          </a:solidFill>
                          <a:effectLst/>
                          <a:hlinkClick r:id="rId13">
                            <a:extLst>
                              <a:ext uri="{A12FA001-AC4F-418D-AE19-62706E023703}">
                                <ahyp:hlinkClr xmlns:ahyp="http://schemas.microsoft.com/office/drawing/2018/hyperlinkcolor" val="tx"/>
                              </a:ext>
                            </a:extLst>
                          </a:hlinkClick>
                        </a:rPr>
                        <a:t>http://www.penumbra.org.uk </a:t>
                      </a:r>
                      <a:endParaRPr lang="en-GB" sz="1200" b="0" i="0" u="none" strike="noStrike" dirty="0">
                        <a:solidFill>
                          <a:schemeClr val="tx1"/>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5456247"/>
                  </a:ext>
                </a:extLst>
              </a:tr>
              <a:tr h="552898">
                <a:tc>
                  <a:txBody>
                    <a:bodyPr/>
                    <a:lstStyle/>
                    <a:p>
                      <a:pPr algn="l" fontAlgn="t">
                        <a:lnSpc>
                          <a:spcPct val="115000"/>
                        </a:lnSpc>
                        <a:spcBef>
                          <a:spcPts val="0"/>
                        </a:spcBef>
                        <a:spcAft>
                          <a:spcPts val="0"/>
                        </a:spcAft>
                      </a:pPr>
                      <a:r>
                        <a:rPr lang="en-GB" sz="1200" u="none" strike="noStrike" dirty="0">
                          <a:effectLst/>
                        </a:rPr>
                        <a:t>Young Minds </a:t>
                      </a:r>
                    </a:p>
                    <a:p>
                      <a:pPr algn="l" fontAlgn="t">
                        <a:lnSpc>
                          <a:spcPct val="115000"/>
                        </a:lnSpc>
                        <a:spcBef>
                          <a:spcPts val="0"/>
                        </a:spcBef>
                        <a:spcAft>
                          <a:spcPts val="0"/>
                        </a:spcAft>
                      </a:pPr>
                      <a:r>
                        <a:rPr lang="en-GB" sz="1200" b="0" u="none" strike="noStrike" dirty="0">
                          <a:effectLst/>
                        </a:rPr>
                        <a:t>National charity and champion for children and young people's mental health and wellbeing</a:t>
                      </a:r>
                      <a:endParaRPr lang="en-GB" sz="1200" b="0" i="0" u="none" strike="noStrike" dirty="0">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lgn="l" fontAlgn="t">
                        <a:lnSpc>
                          <a:spcPct val="115000"/>
                        </a:lnSpc>
                        <a:spcBef>
                          <a:spcPts val="0"/>
                        </a:spcBef>
                        <a:spcAft>
                          <a:spcPts val="0"/>
                        </a:spcAft>
                      </a:pPr>
                      <a:r>
                        <a:rPr lang="en-GB" sz="1200" u="none" strike="noStrike" dirty="0">
                          <a:solidFill>
                            <a:schemeClr val="tx1"/>
                          </a:solidFill>
                          <a:effectLst/>
                        </a:rPr>
                        <a:t> </a:t>
                      </a:r>
                    </a:p>
                    <a:p>
                      <a:pPr algn="l" fontAlgn="t">
                        <a:lnSpc>
                          <a:spcPct val="115000"/>
                        </a:lnSpc>
                        <a:spcBef>
                          <a:spcPts val="0"/>
                        </a:spcBef>
                        <a:spcAft>
                          <a:spcPts val="0"/>
                        </a:spcAft>
                      </a:pPr>
                      <a:r>
                        <a:rPr lang="en-GB" sz="1200" u="none" strike="noStrike" dirty="0">
                          <a:solidFill>
                            <a:schemeClr val="tx1"/>
                          </a:solidFill>
                          <a:effectLst/>
                        </a:rPr>
                        <a:t> </a:t>
                      </a:r>
                      <a:r>
                        <a:rPr lang="en-GB" sz="1200" u="none" strike="noStrike" dirty="0">
                          <a:solidFill>
                            <a:schemeClr val="tx1"/>
                          </a:solidFill>
                          <a:effectLst/>
                          <a:hlinkClick r:id="rId14">
                            <a:extLst>
                              <a:ext uri="{A12FA001-AC4F-418D-AE19-62706E023703}">
                                <ahyp:hlinkClr xmlns:ahyp="http://schemas.microsoft.com/office/drawing/2018/hyperlinkcolor" val="tx"/>
                              </a:ext>
                            </a:extLst>
                          </a:hlinkClick>
                        </a:rPr>
                        <a:t>https://youngminds.org.uk/  </a:t>
                      </a:r>
                      <a:endParaRPr lang="en-GB" sz="1200" b="0" i="0" u="none" strike="noStrike" dirty="0">
                        <a:solidFill>
                          <a:schemeClr val="tx1"/>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2378936083"/>
                  </a:ext>
                </a:extLst>
              </a:tr>
              <a:tr h="634534">
                <a:tc>
                  <a:txBody>
                    <a:bodyPr/>
                    <a:lstStyle/>
                    <a:p>
                      <a:pPr algn="l" fontAlgn="t">
                        <a:spcBef>
                          <a:spcPts val="0"/>
                        </a:spcBef>
                        <a:spcAft>
                          <a:spcPts val="0"/>
                        </a:spcAft>
                      </a:pPr>
                      <a:r>
                        <a:rPr lang="en-GB" sz="1200" u="none" strike="noStrike" dirty="0">
                          <a:effectLst/>
                        </a:rPr>
                        <a:t>Young Scot Aye Feel</a:t>
                      </a:r>
                    </a:p>
                    <a:p>
                      <a:pPr algn="l" fontAlgn="t">
                        <a:lnSpc>
                          <a:spcPct val="115000"/>
                        </a:lnSpc>
                        <a:spcBef>
                          <a:spcPts val="0"/>
                        </a:spcBef>
                        <a:spcAft>
                          <a:spcPts val="0"/>
                        </a:spcAft>
                      </a:pPr>
                      <a:r>
                        <a:rPr lang="en-GB" sz="1200" b="0" u="none" strike="noStrike" dirty="0">
                          <a:effectLst/>
                        </a:rPr>
                        <a:t>Information about how to look after your emotional wellbeing, support from organisations and tips on how to promote a positive mindset</a:t>
                      </a:r>
                      <a:endParaRPr lang="en-GB" sz="1200" b="0" i="0" u="none" strike="noStrike" dirty="0">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spcBef>
                          <a:spcPts val="0"/>
                        </a:spcBef>
                        <a:spcAft>
                          <a:spcPts val="0"/>
                        </a:spcAft>
                      </a:pPr>
                      <a:r>
                        <a:rPr lang="en-GB" sz="1200" u="none" strike="noStrike" dirty="0">
                          <a:solidFill>
                            <a:schemeClr val="tx1"/>
                          </a:solidFill>
                          <a:effectLst/>
                        </a:rPr>
                        <a:t> </a:t>
                      </a:r>
                    </a:p>
                    <a:p>
                      <a:pPr algn="l" fontAlgn="t">
                        <a:spcBef>
                          <a:spcPts val="0"/>
                        </a:spcBef>
                        <a:spcAft>
                          <a:spcPts val="0"/>
                        </a:spcAft>
                      </a:pPr>
                      <a:r>
                        <a:rPr lang="en-GB" sz="1200" u="none" strike="noStrike" dirty="0">
                          <a:solidFill>
                            <a:schemeClr val="tx1"/>
                          </a:solidFill>
                          <a:effectLst/>
                        </a:rPr>
                        <a:t> </a:t>
                      </a:r>
                    </a:p>
                    <a:p>
                      <a:pPr algn="l" fontAlgn="t">
                        <a:spcBef>
                          <a:spcPts val="0"/>
                        </a:spcBef>
                        <a:spcAft>
                          <a:spcPts val="0"/>
                        </a:spcAft>
                      </a:pPr>
                      <a:r>
                        <a:rPr lang="en-GB" sz="1200" u="none" strike="noStrike" dirty="0">
                          <a:solidFill>
                            <a:schemeClr val="tx1"/>
                          </a:solidFill>
                          <a:effectLst/>
                        </a:rPr>
                        <a:t> </a:t>
                      </a:r>
                    </a:p>
                    <a:p>
                      <a:pPr algn="l" fontAlgn="t">
                        <a:spcBef>
                          <a:spcPts val="0"/>
                        </a:spcBef>
                        <a:spcAft>
                          <a:spcPts val="0"/>
                        </a:spcAft>
                      </a:pPr>
                      <a:r>
                        <a:rPr lang="en-GB" sz="1200" u="none" strike="noStrike" dirty="0">
                          <a:solidFill>
                            <a:schemeClr val="tx1"/>
                          </a:solidFill>
                          <a:effectLst/>
                          <a:hlinkClick r:id="rId15">
                            <a:extLst>
                              <a:ext uri="{A12FA001-AC4F-418D-AE19-62706E023703}">
                                <ahyp:hlinkClr xmlns:ahyp="http://schemas.microsoft.com/office/drawing/2018/hyperlinkcolor" val="tx"/>
                              </a:ext>
                            </a:extLst>
                          </a:hlinkClick>
                        </a:rPr>
                        <a:t>https://young.scot/campaigns/national/aye-feel</a:t>
                      </a:r>
                      <a:r>
                        <a:rPr lang="en-GB" sz="1200" u="none" strike="noStrike" dirty="0">
                          <a:solidFill>
                            <a:schemeClr val="tx1"/>
                          </a:solidFill>
                          <a:effectLst/>
                        </a:rPr>
                        <a:t> </a:t>
                      </a:r>
                      <a:endParaRPr lang="en-GB" sz="1200" b="0" i="0" u="none" strike="noStrike" dirty="0">
                        <a:solidFill>
                          <a:schemeClr val="tx1"/>
                        </a:solidFill>
                        <a:effectLst/>
                        <a:latin typeface="+mn-lt"/>
                      </a:endParaRPr>
                    </a:p>
                  </a:txBody>
                  <a:tcPr marL="38252" marR="38252" marT="5313"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74155608"/>
                  </a:ext>
                </a:extLst>
              </a:tr>
            </a:tbl>
          </a:graphicData>
        </a:graphic>
      </p:graphicFrame>
      <p:sp>
        <p:nvSpPr>
          <p:cNvPr id="11" name="Footer Placeholder 3">
            <a:extLst>
              <a:ext uri="{FF2B5EF4-FFF2-40B4-BE49-F238E27FC236}">
                <a16:creationId xmlns:a16="http://schemas.microsoft.com/office/drawing/2014/main" id="{C852E687-B909-41EE-BF5C-7DB1ECA8B8EA}"/>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pic>
        <p:nvPicPr>
          <p:cNvPr id="4" name="Graphic 3" descr="Laptop with solid fill">
            <a:extLst>
              <a:ext uri="{FF2B5EF4-FFF2-40B4-BE49-F238E27FC236}">
                <a16:creationId xmlns:a16="http://schemas.microsoft.com/office/drawing/2014/main" id="{F0F8A8D1-7268-419B-B9B6-A63A9486BA2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515462" y="-6621"/>
            <a:ext cx="414208" cy="414208"/>
          </a:xfrm>
          <a:prstGeom prst="rect">
            <a:avLst/>
          </a:prstGeom>
        </p:spPr>
      </p:pic>
      <p:pic>
        <p:nvPicPr>
          <p:cNvPr id="12" name="Graphic 11" descr="Laptop with solid fill">
            <a:extLst>
              <a:ext uri="{FF2B5EF4-FFF2-40B4-BE49-F238E27FC236}">
                <a16:creationId xmlns:a16="http://schemas.microsoft.com/office/drawing/2014/main" id="{D2958521-72B8-4985-BEE3-E928732129AA}"/>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2066232" y="12667"/>
            <a:ext cx="414208" cy="414208"/>
          </a:xfrm>
          <a:prstGeom prst="rect">
            <a:avLst/>
          </a:prstGeom>
        </p:spPr>
      </p:pic>
    </p:spTree>
    <p:extLst>
      <p:ext uri="{BB962C8B-B14F-4D97-AF65-F5344CB8AC3E}">
        <p14:creationId xmlns:p14="http://schemas.microsoft.com/office/powerpoint/2010/main" val="113898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Shape 17">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2975" y="9055891"/>
            <a:ext cx="3015025" cy="850109"/>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13"/>
          </a:p>
        </p:txBody>
      </p:sp>
      <p:sp>
        <p:nvSpPr>
          <p:cNvPr id="23" name="Freeform: Shape 19">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55890"/>
            <a:ext cx="4132465" cy="850110"/>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bg1">
                  <a:lumMod val="95000"/>
                </a:schemeClr>
              </a:solidFill>
            </a:endParaRPr>
          </a:p>
        </p:txBody>
      </p:sp>
      <p:sp>
        <p:nvSpPr>
          <p:cNvPr id="9" name="Content Placeholder 8">
            <a:extLst>
              <a:ext uri="{FF2B5EF4-FFF2-40B4-BE49-F238E27FC236}">
                <a16:creationId xmlns:a16="http://schemas.microsoft.com/office/drawing/2014/main" id="{AD797DEA-A1C9-47F9-95A4-9ED553D17288}"/>
              </a:ext>
            </a:extLst>
          </p:cNvPr>
          <p:cNvSpPr>
            <a:spLocks noGrp="1"/>
          </p:cNvSpPr>
          <p:nvPr>
            <p:ph idx="1"/>
          </p:nvPr>
        </p:nvSpPr>
        <p:spPr>
          <a:xfrm>
            <a:off x="534443" y="5101683"/>
            <a:ext cx="5765996" cy="3673564"/>
          </a:xfrm>
        </p:spPr>
        <p:txBody>
          <a:bodyPr anchor="ctr">
            <a:normAutofit/>
          </a:bodyPr>
          <a:lstStyle/>
          <a:p>
            <a:pPr marL="0" indent="0">
              <a:buNone/>
            </a:pPr>
            <a:r>
              <a:rPr lang="en-GB" sz="2000"/>
              <a:t>Websites</a:t>
            </a:r>
          </a:p>
        </p:txBody>
      </p:sp>
      <p:sp>
        <p:nvSpPr>
          <p:cNvPr id="13" name="Rectangle 12">
            <a:extLst>
              <a:ext uri="{FF2B5EF4-FFF2-40B4-BE49-F238E27FC236}">
                <a16:creationId xmlns:a16="http://schemas.microsoft.com/office/drawing/2014/main" id="{057AD8A3-6918-43B2-94CD-823E39805936}"/>
              </a:ext>
            </a:extLst>
          </p:cNvPr>
          <p:cNvSpPr/>
          <p:nvPr/>
        </p:nvSpPr>
        <p:spPr>
          <a:xfrm>
            <a:off x="1" y="1"/>
            <a:ext cx="6858000"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FB8E6B9F-EE1E-459A-A82B-3313AA4AA63C}"/>
              </a:ext>
            </a:extLst>
          </p:cNvPr>
          <p:cNvSpPr/>
          <p:nvPr/>
        </p:nvSpPr>
        <p:spPr>
          <a:xfrm>
            <a:off x="549" y="0"/>
            <a:ext cx="2963789" cy="421963"/>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1200"/>
              <a:t>FURTHER INFORMATION</a:t>
            </a:r>
            <a:endParaRPr lang="x-none" sz="1200"/>
          </a:p>
        </p:txBody>
      </p:sp>
      <p:graphicFrame>
        <p:nvGraphicFramePr>
          <p:cNvPr id="11" name="Table 10">
            <a:extLst>
              <a:ext uri="{FF2B5EF4-FFF2-40B4-BE49-F238E27FC236}">
                <a16:creationId xmlns:a16="http://schemas.microsoft.com/office/drawing/2014/main" id="{BE5EAF7B-9298-455E-90BA-848E8C6DB407}"/>
              </a:ext>
            </a:extLst>
          </p:cNvPr>
          <p:cNvGraphicFramePr>
            <a:graphicFrameLocks noGrp="1"/>
          </p:cNvGraphicFramePr>
          <p:nvPr>
            <p:extLst>
              <p:ext uri="{D42A27DB-BD31-4B8C-83A1-F6EECF244321}">
                <p14:modId xmlns:p14="http://schemas.microsoft.com/office/powerpoint/2010/main" val="3113981205"/>
              </p:ext>
            </p:extLst>
          </p:nvPr>
        </p:nvGraphicFramePr>
        <p:xfrm>
          <a:off x="0" y="400356"/>
          <a:ext cx="6857451" cy="4552127"/>
        </p:xfrm>
        <a:graphic>
          <a:graphicData uri="http://schemas.openxmlformats.org/drawingml/2006/table">
            <a:tbl>
              <a:tblPr firstRow="1" firstCol="1" bandRow="1">
                <a:tableStyleId>{5DA37D80-6434-44D0-A028-1B22A696006F}</a:tableStyleId>
              </a:tblPr>
              <a:tblGrid>
                <a:gridCol w="6857451">
                  <a:extLst>
                    <a:ext uri="{9D8B030D-6E8A-4147-A177-3AD203B41FA5}">
                      <a16:colId xmlns:a16="http://schemas.microsoft.com/office/drawing/2014/main" val="690185383"/>
                    </a:ext>
                  </a:extLst>
                </a:gridCol>
              </a:tblGrid>
              <a:tr h="500189">
                <a:tc>
                  <a:txBody>
                    <a:bodyPr/>
                    <a:lstStyle/>
                    <a:p>
                      <a:r>
                        <a:rPr lang="en-GB" sz="1400" dirty="0">
                          <a:solidFill>
                            <a:schemeClr val="bg1"/>
                          </a:solidFill>
                          <a:effectLst/>
                        </a:rPr>
                        <a:t>BOOKS</a:t>
                      </a:r>
                    </a:p>
                    <a:p>
                      <a:r>
                        <a:rPr lang="en-GB" sz="1400" dirty="0">
                          <a:solidFill>
                            <a:schemeClr val="bg1"/>
                          </a:solidFill>
                          <a:effectLst/>
                        </a:rPr>
                        <a:t>Available at various libraries as part of the Healthy Reading Scheme</a:t>
                      </a:r>
                    </a:p>
                  </a:txBody>
                  <a:tcPr marL="68580" marR="68580" marT="0" marB="0">
                    <a:lnB w="25400" cmpd="sng">
                      <a:noFill/>
                    </a:lnB>
                    <a:solidFill>
                      <a:srgbClr val="990033"/>
                    </a:solidFill>
                  </a:tcPr>
                </a:tc>
                <a:extLst>
                  <a:ext uri="{0D108BD9-81ED-4DB2-BD59-A6C34878D82A}">
                    <a16:rowId xmlns:a16="http://schemas.microsoft.com/office/drawing/2014/main" val="3063467468"/>
                  </a:ext>
                </a:extLst>
              </a:tr>
              <a:tr h="477607">
                <a:tc>
                  <a:txBody>
                    <a:bodyPr/>
                    <a:lstStyle/>
                    <a:p>
                      <a:pPr marL="285750" indent="-285750">
                        <a:buFont typeface="Arial" panose="020B0604020202020204" pitchFamily="34" charset="0"/>
                        <a:buChar char="•"/>
                      </a:pPr>
                      <a:r>
                        <a:rPr lang="en-GB" sz="1400" dirty="0">
                          <a:effectLst/>
                        </a:rPr>
                        <a:t>Blame my brain: The amazing teenage brain revealed (2007) by Nicola Morgan</a:t>
                      </a:r>
                      <a:endParaRPr lang="en-GB" sz="1400" i="1"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254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4093617610"/>
                  </a:ext>
                </a:extLst>
              </a:tr>
              <a:tr h="598257">
                <a:tc>
                  <a:txBody>
                    <a:bodyPr/>
                    <a:lstStyle/>
                    <a:p>
                      <a:pPr marL="285750" indent="-285750">
                        <a:buFont typeface="Arial" panose="020B0604020202020204" pitchFamily="34" charset="0"/>
                        <a:buChar char="•"/>
                      </a:pPr>
                      <a:r>
                        <a:rPr lang="en-GB" sz="1400" dirty="0">
                          <a:effectLst/>
                        </a:rPr>
                        <a:t>Helping your child with fears and worries: A self-help guide for parents (2019) by Cathy Creswell and Lucy Willetts</a:t>
                      </a:r>
                      <a:endParaRPr lang="en-GB"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98314557"/>
                  </a:ext>
                </a:extLst>
              </a:tr>
              <a:tr h="477607">
                <a:tc>
                  <a:txBody>
                    <a:bodyPr/>
                    <a:lstStyle/>
                    <a:p>
                      <a:pPr marL="285750" indent="-285750">
                        <a:buFont typeface="Arial" panose="020B0604020202020204" pitchFamily="34" charset="0"/>
                        <a:buChar char="•"/>
                      </a:pPr>
                      <a:r>
                        <a:rPr lang="en-GB" sz="1400" dirty="0">
                          <a:effectLst/>
                        </a:rPr>
                        <a:t>How to step worrying (2009) by Frank Tallis</a:t>
                      </a:r>
                      <a:endParaRPr lang="en-GB"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2516908008"/>
                  </a:ext>
                </a:extLst>
              </a:tr>
              <a:tr h="588039">
                <a:tc>
                  <a:txBody>
                    <a:bodyPr/>
                    <a:lstStyle/>
                    <a:p>
                      <a:pPr marL="285750" indent="-285750">
                        <a:buFont typeface="Arial" panose="020B0604020202020204" pitchFamily="34" charset="0"/>
                        <a:buChar char="•"/>
                      </a:pPr>
                      <a:r>
                        <a:rPr lang="en-GB" sz="1400" dirty="0">
                          <a:effectLst/>
                        </a:rPr>
                        <a:t>The anxiety survival guide for teens: CBT skills to overcome fear, worry and panic (2015) by Jennifer Shannon &amp; Doug Shannon</a:t>
                      </a:r>
                      <a:endParaRPr lang="en-GB"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37462486"/>
                  </a:ext>
                </a:extLst>
              </a:tr>
              <a:tr h="477607">
                <a:tc>
                  <a:txBody>
                    <a:bodyPr/>
                    <a:lstStyle/>
                    <a:p>
                      <a:pPr marL="285750" indent="-285750">
                        <a:buFont typeface="Arial" panose="020B0604020202020204" pitchFamily="34" charset="0"/>
                        <a:buChar char="•"/>
                      </a:pPr>
                      <a:r>
                        <a:rPr lang="en-GB" sz="1400" dirty="0">
                          <a:effectLst/>
                        </a:rPr>
                        <a:t>The huge bag of worries (2004) by Virginia Ironside</a:t>
                      </a:r>
                      <a:endParaRPr lang="en-GB"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320304490"/>
                  </a:ext>
                </a:extLst>
              </a:tr>
              <a:tr h="477607">
                <a:tc>
                  <a:txBody>
                    <a:bodyPr/>
                    <a:lstStyle/>
                    <a:p>
                      <a:pPr marL="285750" indent="-285750">
                        <a:buFont typeface="Arial" panose="020B0604020202020204" pitchFamily="34" charset="0"/>
                        <a:buChar char="•"/>
                      </a:pPr>
                      <a:r>
                        <a:rPr lang="en-GB" sz="1400" dirty="0">
                          <a:effectLst/>
                        </a:rPr>
                        <a:t>Think good, feel good: A CBT workbook for young people (2002) by Paul Stallard</a:t>
                      </a:r>
                      <a:endParaRPr lang="en-GB"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96850502"/>
                  </a:ext>
                </a:extLst>
              </a:tr>
              <a:tr h="477607">
                <a:tc>
                  <a:txBody>
                    <a:bodyPr/>
                    <a:lstStyle/>
                    <a:p>
                      <a:pPr marL="285750" indent="-285750">
                        <a:buFont typeface="Arial" panose="020B0604020202020204" pitchFamily="34" charset="0"/>
                        <a:buChar char="•"/>
                      </a:pPr>
                      <a:r>
                        <a:rPr lang="en-GB" sz="1400" dirty="0">
                          <a:effectLst/>
                        </a:rPr>
                        <a:t>What to do when you’re scared &amp; worried: A guide for kids (2004) by James J. </a:t>
                      </a:r>
                      <a:r>
                        <a:rPr lang="en-GB" sz="1400" dirty="0" err="1">
                          <a:effectLst/>
                        </a:rPr>
                        <a:t>Crist</a:t>
                      </a:r>
                      <a:endParaRPr lang="en-GB"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1104161400"/>
                  </a:ext>
                </a:extLst>
              </a:tr>
              <a:tr h="477607">
                <a:tc>
                  <a:txBody>
                    <a:bodyPr/>
                    <a:lstStyle/>
                    <a:p>
                      <a:pPr marL="285750" indent="-285750">
                        <a:buFont typeface="Arial" panose="020B0604020202020204" pitchFamily="34" charset="0"/>
                        <a:buChar char="•"/>
                      </a:pPr>
                      <a:r>
                        <a:rPr lang="en-GB" sz="1400" dirty="0">
                          <a:effectLst/>
                        </a:rPr>
                        <a:t>Willy and the wobbly house: A story for children who are anxious or obsessional (2003) by Margot Sunderland</a:t>
                      </a:r>
                      <a:endParaRPr lang="en-GB"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68070516"/>
                  </a:ext>
                </a:extLst>
              </a:tr>
            </a:tbl>
          </a:graphicData>
        </a:graphic>
      </p:graphicFrame>
      <p:sp>
        <p:nvSpPr>
          <p:cNvPr id="12" name="Footer Placeholder 3">
            <a:extLst>
              <a:ext uri="{FF2B5EF4-FFF2-40B4-BE49-F238E27FC236}">
                <a16:creationId xmlns:a16="http://schemas.microsoft.com/office/drawing/2014/main" id="{0CCB6D04-4B9A-4599-9830-580AE69FC117}"/>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pic>
        <p:nvPicPr>
          <p:cNvPr id="3" name="Graphic 2" descr="Storytelling with solid fill">
            <a:extLst>
              <a:ext uri="{FF2B5EF4-FFF2-40B4-BE49-F238E27FC236}">
                <a16:creationId xmlns:a16="http://schemas.microsoft.com/office/drawing/2014/main" id="{A7C408B6-05E7-4D86-BEFC-51E857088E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45054" y="-44894"/>
            <a:ext cx="436693" cy="436693"/>
          </a:xfrm>
          <a:prstGeom prst="rect">
            <a:avLst/>
          </a:prstGeom>
        </p:spPr>
      </p:pic>
    </p:spTree>
    <p:extLst>
      <p:ext uri="{BB962C8B-B14F-4D97-AF65-F5344CB8AC3E}">
        <p14:creationId xmlns:p14="http://schemas.microsoft.com/office/powerpoint/2010/main" val="2117711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Shape 17">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2975" y="9055891"/>
            <a:ext cx="3015025" cy="850109"/>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13"/>
          </a:p>
        </p:txBody>
      </p:sp>
      <p:sp>
        <p:nvSpPr>
          <p:cNvPr id="23" name="Freeform: Shape 19">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55890"/>
            <a:ext cx="4132465" cy="850110"/>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bg1">
                  <a:lumMod val="95000"/>
                </a:schemeClr>
              </a:solidFill>
            </a:endParaRPr>
          </a:p>
        </p:txBody>
      </p:sp>
      <p:sp>
        <p:nvSpPr>
          <p:cNvPr id="9" name="Content Placeholder 8">
            <a:extLst>
              <a:ext uri="{FF2B5EF4-FFF2-40B4-BE49-F238E27FC236}">
                <a16:creationId xmlns:a16="http://schemas.microsoft.com/office/drawing/2014/main" id="{AD797DEA-A1C9-47F9-95A4-9ED553D17288}"/>
              </a:ext>
            </a:extLst>
          </p:cNvPr>
          <p:cNvSpPr>
            <a:spLocks noGrp="1"/>
          </p:cNvSpPr>
          <p:nvPr>
            <p:ph idx="1"/>
          </p:nvPr>
        </p:nvSpPr>
        <p:spPr>
          <a:xfrm>
            <a:off x="534443" y="5101683"/>
            <a:ext cx="5765996" cy="3673564"/>
          </a:xfrm>
        </p:spPr>
        <p:txBody>
          <a:bodyPr anchor="ctr">
            <a:normAutofit/>
          </a:bodyPr>
          <a:lstStyle/>
          <a:p>
            <a:pPr marL="0" indent="0">
              <a:buNone/>
            </a:pPr>
            <a:r>
              <a:rPr lang="en-GB" sz="2000"/>
              <a:t>Websites</a:t>
            </a:r>
          </a:p>
        </p:txBody>
      </p:sp>
      <p:sp>
        <p:nvSpPr>
          <p:cNvPr id="13" name="Rectangle 12">
            <a:extLst>
              <a:ext uri="{FF2B5EF4-FFF2-40B4-BE49-F238E27FC236}">
                <a16:creationId xmlns:a16="http://schemas.microsoft.com/office/drawing/2014/main" id="{057AD8A3-6918-43B2-94CD-823E39805936}"/>
              </a:ext>
            </a:extLst>
          </p:cNvPr>
          <p:cNvSpPr/>
          <p:nvPr/>
        </p:nvSpPr>
        <p:spPr>
          <a:xfrm>
            <a:off x="1" y="1"/>
            <a:ext cx="6858000"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FB8E6B9F-EE1E-459A-A82B-3313AA4AA63C}"/>
              </a:ext>
            </a:extLst>
          </p:cNvPr>
          <p:cNvSpPr/>
          <p:nvPr/>
        </p:nvSpPr>
        <p:spPr>
          <a:xfrm>
            <a:off x="549" y="0"/>
            <a:ext cx="2963789" cy="421963"/>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1200"/>
              <a:t>FURTHER INFORMATION</a:t>
            </a:r>
            <a:endParaRPr lang="x-none" sz="1200"/>
          </a:p>
        </p:txBody>
      </p:sp>
      <p:graphicFrame>
        <p:nvGraphicFramePr>
          <p:cNvPr id="3" name="Table 2">
            <a:extLst>
              <a:ext uri="{FF2B5EF4-FFF2-40B4-BE49-F238E27FC236}">
                <a16:creationId xmlns:a16="http://schemas.microsoft.com/office/drawing/2014/main" id="{A4089A2A-5BC3-43EB-900C-4BC242A44840}"/>
              </a:ext>
            </a:extLst>
          </p:cNvPr>
          <p:cNvGraphicFramePr>
            <a:graphicFrameLocks noGrp="1"/>
          </p:cNvGraphicFramePr>
          <p:nvPr>
            <p:extLst>
              <p:ext uri="{D42A27DB-BD31-4B8C-83A1-F6EECF244321}">
                <p14:modId xmlns:p14="http://schemas.microsoft.com/office/powerpoint/2010/main" val="702711571"/>
              </p:ext>
            </p:extLst>
          </p:nvPr>
        </p:nvGraphicFramePr>
        <p:xfrm>
          <a:off x="0" y="421962"/>
          <a:ext cx="6858000" cy="5762707"/>
        </p:xfrm>
        <a:graphic>
          <a:graphicData uri="http://schemas.openxmlformats.org/drawingml/2006/table">
            <a:tbl>
              <a:tblPr firstRow="1" firstCol="1" bandRow="1">
                <a:tableStyleId>{5DA37D80-6434-44D0-A028-1B22A696006F}</a:tableStyleId>
              </a:tblPr>
              <a:tblGrid>
                <a:gridCol w="2724088">
                  <a:extLst>
                    <a:ext uri="{9D8B030D-6E8A-4147-A177-3AD203B41FA5}">
                      <a16:colId xmlns:a16="http://schemas.microsoft.com/office/drawing/2014/main" val="4245047262"/>
                    </a:ext>
                  </a:extLst>
                </a:gridCol>
                <a:gridCol w="4133912">
                  <a:extLst>
                    <a:ext uri="{9D8B030D-6E8A-4147-A177-3AD203B41FA5}">
                      <a16:colId xmlns:a16="http://schemas.microsoft.com/office/drawing/2014/main" val="3395037723"/>
                    </a:ext>
                  </a:extLst>
                </a:gridCol>
              </a:tblGrid>
              <a:tr h="215347">
                <a:tc gridSpan="2">
                  <a:txBody>
                    <a:bodyPr/>
                    <a:lstStyle/>
                    <a:p>
                      <a:pPr algn="l"/>
                      <a:r>
                        <a:rPr lang="en-GB" sz="1400" dirty="0">
                          <a:solidFill>
                            <a:schemeClr val="bg1"/>
                          </a:solidFill>
                          <a:effectLst/>
                        </a:rPr>
                        <a:t>APPS </a:t>
                      </a:r>
                      <a:endParaRPr lang="en-GB" sz="1400" b="1" dirty="0">
                        <a:solidFill>
                          <a:schemeClr val="bg1"/>
                        </a:solidFill>
                        <a:effectLst/>
                      </a:endParaRPr>
                    </a:p>
                  </a:txBody>
                  <a:tcPr marL="57802" marR="57802" marT="0" marB="0">
                    <a:lnB w="25400" cmpd="sng">
                      <a:noFill/>
                    </a:lnB>
                    <a:solidFill>
                      <a:srgbClr val="990033"/>
                    </a:solidFill>
                  </a:tcPr>
                </a:tc>
                <a:tc hMerge="1">
                  <a:txBody>
                    <a:bodyPr/>
                    <a:lstStyle/>
                    <a:p>
                      <a:endParaRPr lang="en-GB"/>
                    </a:p>
                  </a:txBody>
                  <a:tcPr/>
                </a:tc>
                <a:extLst>
                  <a:ext uri="{0D108BD9-81ED-4DB2-BD59-A6C34878D82A}">
                    <a16:rowId xmlns:a16="http://schemas.microsoft.com/office/drawing/2014/main" val="3464177764"/>
                  </a:ext>
                </a:extLst>
              </a:tr>
              <a:tr h="198374">
                <a:tc>
                  <a:txBody>
                    <a:bodyPr/>
                    <a:lstStyle/>
                    <a:p>
                      <a:pPr algn="l"/>
                      <a:r>
                        <a:rPr lang="en-GB" sz="1400" dirty="0">
                          <a:effectLst/>
                        </a:rPr>
                        <a:t>Headspace</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254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lgn="l"/>
                      <a:r>
                        <a:rPr lang="en-GB" sz="1400" dirty="0">
                          <a:effectLst/>
                        </a:rPr>
                        <a:t>App for guided meditation and relaxation</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254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1238537605"/>
                  </a:ext>
                </a:extLst>
              </a:tr>
              <a:tr h="396746">
                <a:tc>
                  <a:txBody>
                    <a:bodyPr/>
                    <a:lstStyle/>
                    <a:p>
                      <a:pPr algn="l"/>
                      <a:r>
                        <a:rPr lang="en-GB" sz="1400" dirty="0" err="1">
                          <a:effectLst/>
                        </a:rPr>
                        <a:t>Hospichill</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1400">
                          <a:effectLst/>
                        </a:rPr>
                        <a:t>Provides relaxation exercises such as visualisation and helps to prepare for hospital visits </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19710700"/>
                  </a:ext>
                </a:extLst>
              </a:tr>
              <a:tr h="396746">
                <a:tc>
                  <a:txBody>
                    <a:bodyPr/>
                    <a:lstStyle/>
                    <a:p>
                      <a:pPr algn="l"/>
                      <a:r>
                        <a:rPr lang="en-GB" sz="1400" dirty="0">
                          <a:effectLst/>
                        </a:rPr>
                        <a:t>Mindshift</a:t>
                      </a:r>
                    </a:p>
                    <a:p>
                      <a:pPr algn="l"/>
                      <a:r>
                        <a:rPr lang="en-GB" sz="1400" dirty="0">
                          <a:effectLst/>
                        </a:rPr>
                        <a:t> </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lgn="l"/>
                      <a:r>
                        <a:rPr lang="en-GB" sz="1400" dirty="0">
                          <a:effectLst/>
                        </a:rPr>
                        <a:t>Helps recognise physical symptoms and learn to use relaxation strategies, problem solving and challenge thinking patterns</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62734936"/>
                  </a:ext>
                </a:extLst>
              </a:tr>
              <a:tr h="396746">
                <a:tc>
                  <a:txBody>
                    <a:bodyPr/>
                    <a:lstStyle/>
                    <a:p>
                      <a:pPr algn="l"/>
                      <a:r>
                        <a:rPr lang="en-GB" sz="1400" dirty="0">
                          <a:effectLst/>
                        </a:rPr>
                        <a:t>Mood Kit</a:t>
                      </a:r>
                    </a:p>
                    <a:p>
                      <a:pPr algn="l"/>
                      <a:r>
                        <a:rPr lang="en-GB" sz="1400" dirty="0">
                          <a:effectLst/>
                        </a:rPr>
                        <a:t> </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1400">
                          <a:effectLst/>
                        </a:rPr>
                        <a:t>Provides distracting activities, a mood journal and aids thought challenging </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47000290"/>
                  </a:ext>
                </a:extLst>
              </a:tr>
              <a:tr h="396746">
                <a:tc>
                  <a:txBody>
                    <a:bodyPr/>
                    <a:lstStyle/>
                    <a:p>
                      <a:pPr algn="l"/>
                      <a:r>
                        <a:rPr lang="en-GB" sz="1400" dirty="0">
                          <a:effectLst/>
                        </a:rPr>
                        <a:t>Mood Tools</a:t>
                      </a:r>
                    </a:p>
                    <a:p>
                      <a:pPr algn="l"/>
                      <a:r>
                        <a:rPr lang="en-GB" sz="1400" dirty="0">
                          <a:effectLst/>
                        </a:rPr>
                        <a:t> </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lgn="l"/>
                      <a:r>
                        <a:rPr lang="en-GB" sz="1400" dirty="0">
                          <a:effectLst/>
                        </a:rPr>
                        <a:t>Provides guided meditations, an activity tracker and information about depression</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1311894881"/>
                  </a:ext>
                </a:extLst>
              </a:tr>
              <a:tr h="396746">
                <a:tc>
                  <a:txBody>
                    <a:bodyPr/>
                    <a:lstStyle/>
                    <a:p>
                      <a:pPr algn="l"/>
                      <a:r>
                        <a:rPr lang="en-GB" sz="1400" dirty="0">
                          <a:effectLst/>
                        </a:rPr>
                        <a:t>Pacifica</a:t>
                      </a:r>
                    </a:p>
                    <a:p>
                      <a:pPr algn="l"/>
                      <a:r>
                        <a:rPr lang="en-GB" sz="1400" dirty="0">
                          <a:effectLst/>
                        </a:rPr>
                        <a:t> </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1400">
                          <a:effectLst/>
                        </a:rPr>
                        <a:t>App for anxiety including mood tracker, thought record, daily challenges, relaxation </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95688246"/>
                  </a:ext>
                </a:extLst>
              </a:tr>
              <a:tr h="396746">
                <a:tc>
                  <a:txBody>
                    <a:bodyPr/>
                    <a:lstStyle/>
                    <a:p>
                      <a:pPr algn="l"/>
                      <a:r>
                        <a:rPr lang="en-GB" sz="1400" dirty="0">
                          <a:effectLst/>
                        </a:rPr>
                        <a:t>Self-Help for Anxiety Management</a:t>
                      </a:r>
                    </a:p>
                    <a:p>
                      <a:pPr algn="l"/>
                      <a:r>
                        <a:rPr lang="en-GB" sz="1400" dirty="0">
                          <a:effectLst/>
                        </a:rPr>
                        <a:t> </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lgn="l"/>
                      <a:r>
                        <a:rPr lang="en-GB" sz="1400" dirty="0">
                          <a:effectLst/>
                        </a:rPr>
                        <a:t>App with relaxation guides for physical relaxation and breathing. Divides anxiety into thoughts, feelings, sensations </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2590331691"/>
                  </a:ext>
                </a:extLst>
              </a:tr>
              <a:tr h="198374">
                <a:tc>
                  <a:txBody>
                    <a:bodyPr/>
                    <a:lstStyle/>
                    <a:p>
                      <a:pPr algn="l"/>
                      <a:r>
                        <a:rPr lang="en-GB" sz="1400" dirty="0">
                          <a:effectLst/>
                        </a:rPr>
                        <a:t>Smiling Mind 	</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1400" dirty="0">
                          <a:effectLst/>
                        </a:rPr>
                        <a:t>App for relaxation exercises, breathing exercises and mindfulness</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36763255"/>
                  </a:ext>
                </a:extLst>
              </a:tr>
              <a:tr h="198374">
                <a:tc>
                  <a:txBody>
                    <a:bodyPr/>
                    <a:lstStyle/>
                    <a:p>
                      <a:pPr algn="l"/>
                      <a:r>
                        <a:rPr lang="en-GB" sz="1400" dirty="0">
                          <a:effectLst/>
                        </a:rPr>
                        <a:t>Stop, Breathe and Think</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lgn="l"/>
                      <a:r>
                        <a:rPr lang="en-GB" sz="1400" dirty="0">
                          <a:effectLst/>
                        </a:rPr>
                        <a:t>Contains mindfulness meditations for teenagers</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153181509"/>
                  </a:ext>
                </a:extLst>
              </a:tr>
              <a:tr h="396746">
                <a:tc>
                  <a:txBody>
                    <a:bodyPr/>
                    <a:lstStyle/>
                    <a:p>
                      <a:pPr algn="l"/>
                      <a:r>
                        <a:rPr lang="en-GB" sz="1400" dirty="0">
                          <a:effectLst/>
                        </a:rPr>
                        <a:t>Virtual Hope Box</a:t>
                      </a:r>
                    </a:p>
                    <a:p>
                      <a:pPr algn="l"/>
                      <a:r>
                        <a:rPr lang="en-GB" sz="1400" dirty="0">
                          <a:effectLst/>
                        </a:rPr>
                        <a:t> </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1400" dirty="0">
                          <a:effectLst/>
                        </a:rPr>
                        <a:t>An app which aims to reduce stress and anxiety, by providing distracting games, guided meditation and controlled breathing.</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89873280"/>
                  </a:ext>
                </a:extLst>
              </a:tr>
              <a:tr h="396746">
                <a:tc>
                  <a:txBody>
                    <a:bodyPr/>
                    <a:lstStyle/>
                    <a:p>
                      <a:pPr algn="l"/>
                      <a:r>
                        <a:rPr lang="en-GB" sz="1400" dirty="0">
                          <a:effectLst/>
                        </a:rPr>
                        <a:t>What’s Up?</a:t>
                      </a:r>
                    </a:p>
                    <a:p>
                      <a:pPr algn="l"/>
                      <a:r>
                        <a:rPr lang="en-GB" sz="1400" dirty="0">
                          <a:effectLst/>
                        </a:rPr>
                        <a:t> </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lgn="l"/>
                      <a:r>
                        <a:rPr lang="en-GB" sz="1400" dirty="0">
                          <a:effectLst/>
                        </a:rPr>
                        <a:t>App to help with breathing, recognising thinking patterns, keeping thought diaries and includes positive quotes </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761769821"/>
                  </a:ext>
                </a:extLst>
              </a:tr>
              <a:tr h="396746">
                <a:tc>
                  <a:txBody>
                    <a:bodyPr/>
                    <a:lstStyle/>
                    <a:p>
                      <a:pPr algn="l"/>
                      <a:r>
                        <a:rPr lang="en-GB" sz="1400" dirty="0">
                          <a:effectLst/>
                        </a:rPr>
                        <a:t>Worry Box</a:t>
                      </a:r>
                    </a:p>
                    <a:p>
                      <a:pPr algn="l"/>
                      <a:r>
                        <a:rPr lang="en-GB" sz="1400" dirty="0">
                          <a:effectLst/>
                        </a:rPr>
                        <a:t> </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1400" dirty="0">
                          <a:effectLst/>
                        </a:rPr>
                        <a:t>Helps you learn to manage worries through problem solving, coping statements, self-talk and mindfulness</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02" marR="57802"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86007891"/>
                  </a:ext>
                </a:extLst>
              </a:tr>
            </a:tbl>
          </a:graphicData>
        </a:graphic>
      </p:graphicFrame>
      <p:sp>
        <p:nvSpPr>
          <p:cNvPr id="11" name="Footer Placeholder 3">
            <a:extLst>
              <a:ext uri="{FF2B5EF4-FFF2-40B4-BE49-F238E27FC236}">
                <a16:creationId xmlns:a16="http://schemas.microsoft.com/office/drawing/2014/main" id="{C089E399-998B-4C8E-8043-0B1CE82AD80C}"/>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pic>
        <p:nvPicPr>
          <p:cNvPr id="4" name="Graphic 3" descr="Smart Phone with solid fill">
            <a:extLst>
              <a:ext uri="{FF2B5EF4-FFF2-40B4-BE49-F238E27FC236}">
                <a16:creationId xmlns:a16="http://schemas.microsoft.com/office/drawing/2014/main" id="{C62A2930-A102-4F90-A98A-2012440FD2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02033" y="-2443"/>
            <a:ext cx="421963" cy="421963"/>
          </a:xfrm>
          <a:prstGeom prst="rect">
            <a:avLst/>
          </a:prstGeom>
        </p:spPr>
      </p:pic>
    </p:spTree>
    <p:extLst>
      <p:ext uri="{BB962C8B-B14F-4D97-AF65-F5344CB8AC3E}">
        <p14:creationId xmlns:p14="http://schemas.microsoft.com/office/powerpoint/2010/main" val="1965389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Shape 17">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2975" y="9055891"/>
            <a:ext cx="3015025" cy="850109"/>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13"/>
          </a:p>
        </p:txBody>
      </p:sp>
      <p:sp>
        <p:nvSpPr>
          <p:cNvPr id="23" name="Freeform: Shape 19">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55890"/>
            <a:ext cx="4132465" cy="850110"/>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bg1">
                  <a:lumMod val="95000"/>
                </a:schemeClr>
              </a:solidFill>
            </a:endParaRPr>
          </a:p>
        </p:txBody>
      </p:sp>
      <p:sp>
        <p:nvSpPr>
          <p:cNvPr id="9" name="Content Placeholder 8">
            <a:extLst>
              <a:ext uri="{FF2B5EF4-FFF2-40B4-BE49-F238E27FC236}">
                <a16:creationId xmlns:a16="http://schemas.microsoft.com/office/drawing/2014/main" id="{AD797DEA-A1C9-47F9-95A4-9ED553D17288}"/>
              </a:ext>
            </a:extLst>
          </p:cNvPr>
          <p:cNvSpPr>
            <a:spLocks noGrp="1"/>
          </p:cNvSpPr>
          <p:nvPr>
            <p:ph idx="1"/>
          </p:nvPr>
        </p:nvSpPr>
        <p:spPr>
          <a:xfrm>
            <a:off x="534443" y="5101683"/>
            <a:ext cx="5765996" cy="3673564"/>
          </a:xfrm>
        </p:spPr>
        <p:txBody>
          <a:bodyPr anchor="ctr">
            <a:normAutofit/>
          </a:bodyPr>
          <a:lstStyle/>
          <a:p>
            <a:pPr marL="0" indent="0">
              <a:buNone/>
            </a:pPr>
            <a:r>
              <a:rPr lang="en-GB" sz="2000"/>
              <a:t>Websites</a:t>
            </a:r>
          </a:p>
        </p:txBody>
      </p:sp>
      <p:sp>
        <p:nvSpPr>
          <p:cNvPr id="13" name="Rectangle 12">
            <a:extLst>
              <a:ext uri="{FF2B5EF4-FFF2-40B4-BE49-F238E27FC236}">
                <a16:creationId xmlns:a16="http://schemas.microsoft.com/office/drawing/2014/main" id="{057AD8A3-6918-43B2-94CD-823E39805936}"/>
              </a:ext>
            </a:extLst>
          </p:cNvPr>
          <p:cNvSpPr/>
          <p:nvPr/>
        </p:nvSpPr>
        <p:spPr>
          <a:xfrm>
            <a:off x="1" y="1"/>
            <a:ext cx="6858000"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FB8E6B9F-EE1E-459A-A82B-3313AA4AA63C}"/>
              </a:ext>
            </a:extLst>
          </p:cNvPr>
          <p:cNvSpPr/>
          <p:nvPr/>
        </p:nvSpPr>
        <p:spPr>
          <a:xfrm>
            <a:off x="549" y="0"/>
            <a:ext cx="2963789" cy="421963"/>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1200"/>
              <a:t>FURTHER INFORMATION</a:t>
            </a:r>
            <a:endParaRPr lang="x-none" sz="1200"/>
          </a:p>
        </p:txBody>
      </p:sp>
      <p:graphicFrame>
        <p:nvGraphicFramePr>
          <p:cNvPr id="3" name="Table 2">
            <a:extLst>
              <a:ext uri="{FF2B5EF4-FFF2-40B4-BE49-F238E27FC236}">
                <a16:creationId xmlns:a16="http://schemas.microsoft.com/office/drawing/2014/main" id="{8DDB4B31-1374-4A9B-9863-45CDF4940637}"/>
              </a:ext>
            </a:extLst>
          </p:cNvPr>
          <p:cNvGraphicFramePr>
            <a:graphicFrameLocks noGrp="1"/>
          </p:cNvGraphicFramePr>
          <p:nvPr>
            <p:extLst>
              <p:ext uri="{D42A27DB-BD31-4B8C-83A1-F6EECF244321}">
                <p14:modId xmlns:p14="http://schemas.microsoft.com/office/powerpoint/2010/main" val="1119522705"/>
              </p:ext>
            </p:extLst>
          </p:nvPr>
        </p:nvGraphicFramePr>
        <p:xfrm>
          <a:off x="0" y="421963"/>
          <a:ext cx="6858000" cy="6400800"/>
        </p:xfrm>
        <a:graphic>
          <a:graphicData uri="http://schemas.openxmlformats.org/drawingml/2006/table">
            <a:tbl>
              <a:tblPr firstRow="1" firstCol="1" bandRow="1">
                <a:tableStyleId>{5DA37D80-6434-44D0-A028-1B22A696006F}</a:tableStyleId>
              </a:tblPr>
              <a:tblGrid>
                <a:gridCol w="2725957">
                  <a:extLst>
                    <a:ext uri="{9D8B030D-6E8A-4147-A177-3AD203B41FA5}">
                      <a16:colId xmlns:a16="http://schemas.microsoft.com/office/drawing/2014/main" val="2074619962"/>
                    </a:ext>
                  </a:extLst>
                </a:gridCol>
                <a:gridCol w="4132043">
                  <a:extLst>
                    <a:ext uri="{9D8B030D-6E8A-4147-A177-3AD203B41FA5}">
                      <a16:colId xmlns:a16="http://schemas.microsoft.com/office/drawing/2014/main" val="1061023146"/>
                    </a:ext>
                  </a:extLst>
                </a:gridCol>
              </a:tblGrid>
              <a:tr h="211912">
                <a:tc gridSpan="2">
                  <a:txBody>
                    <a:bodyPr/>
                    <a:lstStyle/>
                    <a:p>
                      <a:r>
                        <a:rPr lang="en-GB" sz="1400" dirty="0">
                          <a:solidFill>
                            <a:schemeClr val="bg1"/>
                          </a:solidFill>
                          <a:effectLst/>
                        </a:rPr>
                        <a:t>NHS EDUCATION FOR SCOTLAND RESOURCES</a:t>
                      </a:r>
                      <a:endParaRPr lang="en-GB"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775" marR="57775" marT="0" marB="0">
                    <a:lnB w="25400" cmpd="sng">
                      <a:noFill/>
                    </a:lnB>
                    <a:solidFill>
                      <a:srgbClr val="990033"/>
                    </a:solidFill>
                  </a:tcPr>
                </a:tc>
                <a:tc hMerge="1">
                  <a:txBody>
                    <a:bodyPr/>
                    <a:lstStyle/>
                    <a:p>
                      <a:endParaRPr lang="en-GB"/>
                    </a:p>
                  </a:txBody>
                  <a:tcPr/>
                </a:tc>
                <a:extLst>
                  <a:ext uri="{0D108BD9-81ED-4DB2-BD59-A6C34878D82A}">
                    <a16:rowId xmlns:a16="http://schemas.microsoft.com/office/drawing/2014/main" val="2784201684"/>
                  </a:ext>
                </a:extLst>
              </a:tr>
              <a:tr h="582757">
                <a:tc>
                  <a:txBody>
                    <a:bodyPr/>
                    <a:lstStyle/>
                    <a:p>
                      <a:r>
                        <a:rPr lang="en-GB" sz="1400" dirty="0">
                          <a:effectLst/>
                        </a:rPr>
                        <a:t>Back to school: Activity pack</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775" marR="57775" marT="0" marB="0">
                    <a:lnL w="12700" cmpd="sng">
                      <a:noFill/>
                    </a:lnL>
                    <a:lnR w="12700" cmpd="sng">
                      <a:noFill/>
                    </a:lnR>
                    <a:lnT w="254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pPr>
                        <a:tabLst>
                          <a:tab pos="2115185" algn="l"/>
                        </a:tabLst>
                      </a:pPr>
                      <a:r>
                        <a:rPr lang="en-GB" sz="1400" dirty="0">
                          <a:solidFill>
                            <a:schemeClr val="tx1"/>
                          </a:solidFill>
                          <a:effectLst/>
                          <a:hlinkClick r:id="rId2">
                            <a:extLst>
                              <a:ext uri="{A12FA001-AC4F-418D-AE19-62706E023703}">
                                <ahyp:hlinkClr xmlns:ahyp="http://schemas.microsoft.com/office/drawing/2018/hyperlinkcolor" val="tx"/>
                              </a:ext>
                            </a:extLst>
                          </a:hlinkClick>
                        </a:rPr>
                        <a:t>https://learn.nes.nhs.scot/34127/psychosocial-mental-health-and-wellbeing-support/taking-care-of-other-people/working-with-young-people-and-families/back-to-school-activity-pack</a:t>
                      </a:r>
                      <a:r>
                        <a:rPr lang="en-GB" sz="1400" dirty="0">
                          <a:solidFill>
                            <a:schemeClr val="tx1"/>
                          </a:solidFill>
                          <a:effectLst/>
                        </a:rPr>
                        <a:t> </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775" marR="57775" marT="0" marB="0">
                    <a:lnL w="12700" cmpd="sng">
                      <a:noFill/>
                    </a:lnL>
                    <a:lnR w="12700" cmpd="sng">
                      <a:noFill/>
                    </a:lnR>
                    <a:lnT w="254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1533944876"/>
                  </a:ext>
                </a:extLst>
              </a:tr>
              <a:tr h="582757">
                <a:tc>
                  <a:txBody>
                    <a:bodyPr/>
                    <a:lstStyle/>
                    <a:p>
                      <a:r>
                        <a:rPr lang="en-GB" sz="1400" dirty="0">
                          <a:effectLst/>
                        </a:rPr>
                        <a:t>Back to school: Resource pack</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775" marR="5777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1400" dirty="0">
                          <a:solidFill>
                            <a:schemeClr val="tx1"/>
                          </a:solidFill>
                          <a:effectLst/>
                          <a:hlinkClick r:id="rId3">
                            <a:extLst>
                              <a:ext uri="{A12FA001-AC4F-418D-AE19-62706E023703}">
                                <ahyp:hlinkClr xmlns:ahyp="http://schemas.microsoft.com/office/drawing/2018/hyperlinkcolor" val="tx"/>
                              </a:ext>
                            </a:extLst>
                          </a:hlinkClick>
                        </a:rPr>
                        <a:t>https://learn.nes.nhs.scot/34128/psychosocial-mental-health-and-wellbeing-support/taking-care-of-other-people/working-with-young-people-and-families/back-to-school-resource-pack</a:t>
                      </a:r>
                      <a:r>
                        <a:rPr lang="en-GB" sz="1400" dirty="0">
                          <a:solidFill>
                            <a:schemeClr val="tx1"/>
                          </a:solidFill>
                          <a:effectLst/>
                        </a:rPr>
                        <a:t> </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775" marR="5777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33908904"/>
                  </a:ext>
                </a:extLst>
              </a:tr>
              <a:tr h="777010">
                <a:tc>
                  <a:txBody>
                    <a:bodyPr/>
                    <a:lstStyle/>
                    <a:p>
                      <a:r>
                        <a:rPr lang="en-GB" sz="1400" dirty="0">
                          <a:effectLst/>
                        </a:rPr>
                        <a:t>It’s OK to worry about going back to school: Resource pack for parents</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775" marR="57775"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r>
                        <a:rPr lang="en-GB" sz="1400" dirty="0">
                          <a:solidFill>
                            <a:schemeClr val="tx1"/>
                          </a:solidFill>
                          <a:effectLst/>
                          <a:hlinkClick r:id="rId4">
                            <a:extLst>
                              <a:ext uri="{A12FA001-AC4F-418D-AE19-62706E023703}">
                                <ahyp:hlinkClr xmlns:ahyp="http://schemas.microsoft.com/office/drawing/2018/hyperlinkcolor" val="tx"/>
                              </a:ext>
                            </a:extLst>
                          </a:hlinkClick>
                        </a:rPr>
                        <a:t>https://learn.nes.nhs.scot/34129/psychosocial-mental-health-and-wellbeing-support/taking-care-of-other-people/working-with-young-people-and-families/it-s-ok-to-worry-about-going-back-to-school-resource-pack-for-parents</a:t>
                      </a:r>
                      <a:r>
                        <a:rPr lang="en-GB" sz="1400" dirty="0">
                          <a:solidFill>
                            <a:schemeClr val="tx1"/>
                          </a:solidFill>
                          <a:effectLst/>
                        </a:rPr>
                        <a:t> </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775" marR="57775"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2123029164"/>
                  </a:ext>
                </a:extLst>
              </a:tr>
              <a:tr h="777010">
                <a:tc>
                  <a:txBody>
                    <a:bodyPr/>
                    <a:lstStyle/>
                    <a:p>
                      <a:r>
                        <a:rPr lang="en-GB" sz="1400" dirty="0">
                          <a:effectLst/>
                        </a:rPr>
                        <a:t>It’s OK to worry about going back to school: Resource pack for parents of neurodiverse children</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775" marR="5777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1400" dirty="0">
                          <a:solidFill>
                            <a:schemeClr val="tx1"/>
                          </a:solidFill>
                          <a:effectLst/>
                          <a:hlinkClick r:id="rId5">
                            <a:extLst>
                              <a:ext uri="{A12FA001-AC4F-418D-AE19-62706E023703}">
                                <ahyp:hlinkClr xmlns:ahyp="http://schemas.microsoft.com/office/drawing/2018/hyperlinkcolor" val="tx"/>
                              </a:ext>
                            </a:extLst>
                          </a:hlinkClick>
                        </a:rPr>
                        <a:t>https://learn.nes.nhs.scot/34130/psychosocial-mental-health-and-wellbeing-support/taking-care-of-other-people/working-with-young-people-and-families/it-s-ok-to-worry-about-going-back-to-school-resource-pack-for-parents-of-neurodiverse-children</a:t>
                      </a:r>
                      <a:r>
                        <a:rPr lang="en-GB" sz="1400" dirty="0">
                          <a:solidFill>
                            <a:schemeClr val="tx1"/>
                          </a:solidFill>
                          <a:effectLst/>
                        </a:rPr>
                        <a:t> </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775" marR="5777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71669434"/>
                  </a:ext>
                </a:extLst>
              </a:tr>
              <a:tr h="777010">
                <a:tc>
                  <a:txBody>
                    <a:bodyPr/>
                    <a:lstStyle/>
                    <a:p>
                      <a:r>
                        <a:rPr lang="en-GB" sz="1400" dirty="0">
                          <a:effectLst/>
                        </a:rPr>
                        <a:t>It’s OK to worry about going back to school after Coronavirus: Resource pack for teenagers</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775" marR="57775"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tc>
                  <a:txBody>
                    <a:bodyPr/>
                    <a:lstStyle/>
                    <a:p>
                      <a:r>
                        <a:rPr lang="en-GB" sz="1400" dirty="0">
                          <a:solidFill>
                            <a:schemeClr val="tx1"/>
                          </a:solidFill>
                          <a:effectLst/>
                          <a:hlinkClick r:id="rId6">
                            <a:extLst>
                              <a:ext uri="{A12FA001-AC4F-418D-AE19-62706E023703}">
                                <ahyp:hlinkClr xmlns:ahyp="http://schemas.microsoft.com/office/drawing/2018/hyperlinkcolor" val="tx"/>
                              </a:ext>
                            </a:extLst>
                          </a:hlinkClick>
                        </a:rPr>
                        <a:t>https://learn.nes.nhs.scot/34131/psychosocial-mental-health-and-wellbeing-support/taking-care-of-other-people/working-with-young-people-and-families/it-s-ok-to-worry-about-going-back-to-school-after-coronavirus-resource-pack-for-teenagers</a:t>
                      </a:r>
                      <a:r>
                        <a:rPr lang="en-GB" sz="1400" dirty="0">
                          <a:solidFill>
                            <a:schemeClr val="tx1"/>
                          </a:solidFill>
                          <a:effectLst/>
                        </a:rPr>
                        <a:t> </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775" marR="57775"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99">
                        <a:alpha val="20000"/>
                      </a:srgbClr>
                    </a:solidFill>
                  </a:tcPr>
                </a:tc>
                <a:extLst>
                  <a:ext uri="{0D108BD9-81ED-4DB2-BD59-A6C34878D82A}">
                    <a16:rowId xmlns:a16="http://schemas.microsoft.com/office/drawing/2014/main" val="1003801216"/>
                  </a:ext>
                </a:extLst>
              </a:tr>
              <a:tr h="971263">
                <a:tc>
                  <a:txBody>
                    <a:bodyPr/>
                    <a:lstStyle/>
                    <a:p>
                      <a:r>
                        <a:rPr lang="en-GB" sz="1400" dirty="0">
                          <a:effectLst/>
                        </a:rPr>
                        <a:t>Coming out of lockdown – managing worries: A guide for parents/carers of children and young people with long-term health conditions</a:t>
                      </a:r>
                      <a:endPar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775" marR="5777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1400" dirty="0">
                          <a:solidFill>
                            <a:schemeClr val="tx1"/>
                          </a:solidFill>
                          <a:effectLst/>
                          <a:hlinkClick r:id="rId7">
                            <a:extLst>
                              <a:ext uri="{A12FA001-AC4F-418D-AE19-62706E023703}">
                                <ahyp:hlinkClr xmlns:ahyp="http://schemas.microsoft.com/office/drawing/2018/hyperlinkcolor" val="tx"/>
                              </a:ext>
                            </a:extLst>
                          </a:hlinkClick>
                        </a:rPr>
                        <a:t>https://learn.nes.nhs.scot/35081/psychosocial-mental-health-and-wellbeing-support/taking-care-of-other-people/working-with-young-people-and-families/coming-out-of-lockdown-managing-worries-a-guide-for-parents-carers-of-children-and-young-people-with-long-term-health-conditions </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775" marR="5777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18041951"/>
                  </a:ext>
                </a:extLst>
              </a:tr>
            </a:tbl>
          </a:graphicData>
        </a:graphic>
      </p:graphicFrame>
      <p:sp>
        <p:nvSpPr>
          <p:cNvPr id="4" name="Rectangle 1">
            <a:extLst>
              <a:ext uri="{FF2B5EF4-FFF2-40B4-BE49-F238E27FC236}">
                <a16:creationId xmlns:a16="http://schemas.microsoft.com/office/drawing/2014/main" id="{6DD6943A-9722-41C8-B9A2-E829E45218CA}"/>
              </a:ext>
            </a:extLst>
          </p:cNvPr>
          <p:cNvSpPr>
            <a:spLocks noChangeArrowheads="1"/>
          </p:cNvSpPr>
          <p:nvPr/>
        </p:nvSpPr>
        <p:spPr bwMode="auto">
          <a:xfrm>
            <a:off x="471488" y="4078288"/>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Footer Placeholder 3">
            <a:extLst>
              <a:ext uri="{FF2B5EF4-FFF2-40B4-BE49-F238E27FC236}">
                <a16:creationId xmlns:a16="http://schemas.microsoft.com/office/drawing/2014/main" id="{FD508EAA-0EC7-4D4D-A59B-4F3BDB62A2A9}"/>
              </a:ext>
            </a:extLst>
          </p:cNvPr>
          <p:cNvSpPr>
            <a:spLocks noGrp="1"/>
          </p:cNvSpPr>
          <p:nvPr/>
        </p:nvSpPr>
        <p:spPr>
          <a:xfrm>
            <a:off x="1829101" y="9586223"/>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
        <p:nvSpPr>
          <p:cNvPr id="12" name="TextBox 11">
            <a:extLst>
              <a:ext uri="{FF2B5EF4-FFF2-40B4-BE49-F238E27FC236}">
                <a16:creationId xmlns:a16="http://schemas.microsoft.com/office/drawing/2014/main" id="{B6D21791-9E76-41D1-9B10-E84F34750A1A}"/>
              </a:ext>
            </a:extLst>
          </p:cNvPr>
          <p:cNvSpPr txBox="1"/>
          <p:nvPr/>
        </p:nvSpPr>
        <p:spPr>
          <a:xfrm>
            <a:off x="1060089" y="7881664"/>
            <a:ext cx="4737822" cy="584775"/>
          </a:xfrm>
          <a:prstGeom prst="rect">
            <a:avLst/>
          </a:prstGeom>
          <a:solidFill>
            <a:srgbClr val="990033"/>
          </a:solidFill>
          <a:ln w="28575">
            <a:noFill/>
          </a:ln>
        </p:spPr>
        <p:txBody>
          <a:bodyPr wrap="square" rtlCol="0">
            <a:spAutoFit/>
          </a:bodyPr>
          <a:lstStyle/>
          <a:p>
            <a:pPr algn="ctr"/>
            <a:r>
              <a:rPr lang="en-GB" sz="1600" b="1" dirty="0">
                <a:solidFill>
                  <a:schemeClr val="bg1"/>
                </a:solidFill>
              </a:rPr>
              <a:t>If you have any concerns, or are looking for further advice and support, please contact your GP.</a:t>
            </a:r>
          </a:p>
        </p:txBody>
      </p:sp>
      <p:pic>
        <p:nvPicPr>
          <p:cNvPr id="15" name="Graphic 14" descr="Document with solid fill">
            <a:extLst>
              <a:ext uri="{FF2B5EF4-FFF2-40B4-BE49-F238E27FC236}">
                <a16:creationId xmlns:a16="http://schemas.microsoft.com/office/drawing/2014/main" id="{E9F602E1-70FA-42A1-ABF4-E91B93747DD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2517739" y="-15363"/>
            <a:ext cx="421963" cy="421963"/>
          </a:xfrm>
          <a:prstGeom prst="rect">
            <a:avLst/>
          </a:prstGeom>
        </p:spPr>
      </p:pic>
    </p:spTree>
    <p:extLst>
      <p:ext uri="{BB962C8B-B14F-4D97-AF65-F5344CB8AC3E}">
        <p14:creationId xmlns:p14="http://schemas.microsoft.com/office/powerpoint/2010/main" val="16851935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7529</TotalTime>
  <Words>1363</Words>
  <Application>Microsoft Office PowerPoint</Application>
  <PresentationFormat>A4 Paper (210x297 mm)</PresentationFormat>
  <Paragraphs>193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Gemma K</dc:creator>
  <cp:lastModifiedBy>Meehan, Cormac</cp:lastModifiedBy>
  <cp:revision>351</cp:revision>
  <dcterms:created xsi:type="dcterms:W3CDTF">2021-02-24T12:08:52Z</dcterms:created>
  <dcterms:modified xsi:type="dcterms:W3CDTF">2022-04-08T10:00:30Z</dcterms:modified>
</cp:coreProperties>
</file>