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2" r:id="rId2"/>
    <p:sldId id="289" r:id="rId3"/>
    <p:sldId id="309" r:id="rId4"/>
    <p:sldId id="305" r:id="rId5"/>
    <p:sldId id="310" r:id="rId6"/>
    <p:sldId id="308" r:id="rId7"/>
    <p:sldId id="312" r:id="rId8"/>
    <p:sldId id="292" r:id="rId9"/>
    <p:sldId id="290" r:id="rId10"/>
    <p:sldId id="300" r:id="rId11"/>
    <p:sldId id="259" r:id="rId12"/>
    <p:sldId id="260" r:id="rId13"/>
    <p:sldId id="261" r:id="rId1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Gemma K" initials="BGK" lastIdx="26" clrIdx="0">
    <p:extLst>
      <p:ext uri="{19B8F6BF-5375-455C-9EA6-DF929625EA0E}">
        <p15:presenceInfo xmlns:p15="http://schemas.microsoft.com/office/powerpoint/2012/main" userId="S::Gemma.K.Brown@nhslothian.scot.nhs.uk::542e2ce4-ccb6-4353-8198-7cfaa6914e2f" providerId="AD"/>
      </p:ext>
    </p:extLst>
  </p:cmAuthor>
  <p:cmAuthor id="2" name="Johncock, Suzie" initials="JS" lastIdx="25" clrIdx="1">
    <p:extLst>
      <p:ext uri="{19B8F6BF-5375-455C-9EA6-DF929625EA0E}">
        <p15:presenceInfo xmlns:p15="http://schemas.microsoft.com/office/powerpoint/2012/main" userId="S::Suzie.Johncock@nhslothian.scot.nhs.uk::247d56cd-ea30-4513-aeb5-918a3fd3f002" providerId="AD"/>
      </p:ext>
    </p:extLst>
  </p:cmAuthor>
  <p:cmAuthor id="3" name="Wells, Laura" initials="WL" lastIdx="9" clrIdx="2">
    <p:extLst>
      <p:ext uri="{19B8F6BF-5375-455C-9EA6-DF929625EA0E}">
        <p15:presenceInfo xmlns:p15="http://schemas.microsoft.com/office/powerpoint/2012/main" userId="S::Laura.Wells@nhslothian.scot.nhs.uk::c7687820-2a07-40fb-ab33-c2d594d0b644" providerId="AD"/>
      </p:ext>
    </p:extLst>
  </p:cmAuthor>
  <p:cmAuthor id="4" name="Kolte, Isabelle" initials="KI" lastIdx="1" clrIdx="3">
    <p:extLst>
      <p:ext uri="{19B8F6BF-5375-455C-9EA6-DF929625EA0E}">
        <p15:presenceInfo xmlns:p15="http://schemas.microsoft.com/office/powerpoint/2012/main" userId="Kolte, Isab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E98"/>
    <a:srgbClr val="DA5800"/>
    <a:srgbClr val="FAB300"/>
    <a:srgbClr val="FFCC00"/>
    <a:srgbClr val="ED7D31"/>
    <a:srgbClr val="481F67"/>
    <a:srgbClr val="009999"/>
    <a:srgbClr val="F3FBFB"/>
    <a:srgbClr val="F3F5F1"/>
    <a:srgbClr val="EE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79" autoAdjust="0"/>
    <p:restoredTop sz="93792" autoAdjust="0"/>
  </p:normalViewPr>
  <p:slideViewPr>
    <p:cSldViewPr snapToGrid="0">
      <p:cViewPr varScale="1">
        <p:scale>
          <a:sx n="46" d="100"/>
          <a:sy n="46" d="100"/>
        </p:scale>
        <p:origin x="2540" y="52"/>
      </p:cViewPr>
      <p:guideLst/>
    </p:cSldViewPr>
  </p:slideViewPr>
  <p:notesTextViewPr>
    <p:cViewPr>
      <p:scale>
        <a:sx n="1" d="1"/>
        <a:sy n="1" d="1"/>
      </p:scale>
      <p:origin x="0" y="0"/>
    </p:cViewPr>
  </p:notesTextViewPr>
  <p:sorterViewPr>
    <p:cViewPr>
      <p:scale>
        <a:sx n="120" d="100"/>
        <a:sy n="120" d="100"/>
      </p:scale>
      <p:origin x="0" y="-104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07-20T17:23:03.762" idx="1">
    <p:pos x="4586" y="4783"/>
    <p:text>Perhaps have a page of strategies here? Still with this disclaimer but perhaps a page of a bullet pointed list of strategies e.g. relaxation (instead of a whole other section on this). Fits in well with this overcoming anxiety/facing fears section, without it seeming too off topic for a parents workbook</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C5004-7EA7-4816-BC25-3F4A8F4A68C2}" type="datetimeFigureOut">
              <a:rPr lang="en-GB" smtClean="0"/>
              <a:t>08/04/2022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40215F-0688-4673-B384-0C8E93B864F5}" type="slidenum">
              <a:rPr lang="en-GB" smtClean="0"/>
              <a:t>‹#›</a:t>
            </a:fld>
            <a:endParaRPr lang="en-GB"/>
          </a:p>
        </p:txBody>
      </p:sp>
    </p:spTree>
    <p:extLst>
      <p:ext uri="{BB962C8B-B14F-4D97-AF65-F5344CB8AC3E}">
        <p14:creationId xmlns:p14="http://schemas.microsoft.com/office/powerpoint/2010/main" val="2057500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I might add a bit about anger and anxiety at the bottom?</a:t>
            </a:r>
          </a:p>
        </p:txBody>
      </p:sp>
      <p:sp>
        <p:nvSpPr>
          <p:cNvPr id="4" name="Slide Number Placeholder 3"/>
          <p:cNvSpPr>
            <a:spLocks noGrp="1"/>
          </p:cNvSpPr>
          <p:nvPr>
            <p:ph type="sldNum" sz="quarter" idx="5"/>
          </p:nvPr>
        </p:nvSpPr>
        <p:spPr/>
        <p:txBody>
          <a:bodyPr/>
          <a:lstStyle/>
          <a:p>
            <a:fld id="{48BC1D60-E118-2145-8A09-92D89D4D6401}" type="slidenum">
              <a:rPr lang="x-none" smtClean="0"/>
              <a:pPr/>
              <a:t>7</a:t>
            </a:fld>
            <a:endParaRPr lang="x-none"/>
          </a:p>
        </p:txBody>
      </p:sp>
    </p:spTree>
    <p:extLst>
      <p:ext uri="{BB962C8B-B14F-4D97-AF65-F5344CB8AC3E}">
        <p14:creationId xmlns:p14="http://schemas.microsoft.com/office/powerpoint/2010/main" val="127547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25744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71118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07810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3524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26759-68F7-4A33-9472-1849A9724D27}"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88783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48055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726759-68F7-4A33-9472-1849A9724D27}" type="datetimeFigureOut">
              <a:rPr lang="en-GB" smtClean="0"/>
              <a:t>08/04/2022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291620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726759-68F7-4A33-9472-1849A9724D27}" type="datetimeFigureOut">
              <a:rPr lang="en-GB" smtClean="0"/>
              <a:t>08/04/2022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31532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26759-68F7-4A33-9472-1849A9724D27}" type="datetimeFigureOut">
              <a:rPr lang="en-GB" smtClean="0"/>
              <a:t>08/04/2022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61667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1534530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726759-68F7-4A33-9472-1849A9724D27}"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EF744-AD78-45B0-A17B-311FC666097B}" type="slidenum">
              <a:rPr lang="en-GB" smtClean="0"/>
              <a:t>‹#›</a:t>
            </a:fld>
            <a:endParaRPr lang="en-GB"/>
          </a:p>
        </p:txBody>
      </p:sp>
    </p:spTree>
    <p:extLst>
      <p:ext uri="{BB962C8B-B14F-4D97-AF65-F5344CB8AC3E}">
        <p14:creationId xmlns:p14="http://schemas.microsoft.com/office/powerpoint/2010/main" val="369459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9726759-68F7-4A33-9472-1849A9724D27}" type="datetimeFigureOut">
              <a:rPr lang="en-GB" smtClean="0"/>
              <a:t>08/04/2022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B8EF744-AD78-45B0-A17B-311FC666097B}" type="slidenum">
              <a:rPr lang="en-GB" smtClean="0"/>
              <a:t>‹#›</a:t>
            </a:fld>
            <a:endParaRPr lang="en-GB"/>
          </a:p>
        </p:txBody>
      </p:sp>
    </p:spTree>
    <p:extLst>
      <p:ext uri="{BB962C8B-B14F-4D97-AF65-F5344CB8AC3E}">
        <p14:creationId xmlns:p14="http://schemas.microsoft.com/office/powerpoint/2010/main" val="4072721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hyperlink" Target="https://services.nhslothian.scot/camhs/Resources/Documents/Praise%20and%20Rewards.pdf" TargetMode="External"/><Relationship Id="rId1" Type="http://schemas.openxmlformats.org/officeDocument/2006/relationships/slideLayout" Target="../slideLayouts/slideLayout1.xml"/><Relationship Id="rId4" Type="http://schemas.openxmlformats.org/officeDocument/2006/relationships/image" Target="../media/image32.svg"/></Relationships>
</file>

<file path=ppt/slides/_rels/slide12.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svg"/><Relationship Id="rId3" Type="http://schemas.openxmlformats.org/officeDocument/2006/relationships/image" Target="../media/image34.svg"/><Relationship Id="rId7" Type="http://schemas.openxmlformats.org/officeDocument/2006/relationships/image" Target="../media/image38.svg"/><Relationship Id="rId12" Type="http://schemas.openxmlformats.org/officeDocument/2006/relationships/image" Target="../media/image43.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37.png"/><Relationship Id="rId11" Type="http://schemas.openxmlformats.org/officeDocument/2006/relationships/image" Target="../media/image42.svg"/><Relationship Id="rId5" Type="http://schemas.openxmlformats.org/officeDocument/2006/relationships/image" Target="../media/image36.svg"/><Relationship Id="rId15" Type="http://schemas.openxmlformats.org/officeDocument/2006/relationships/image" Target="../media/image46.sv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svg"/><Relationship Id="rId14" Type="http://schemas.openxmlformats.org/officeDocument/2006/relationships/image" Target="../media/image45.png"/></Relationships>
</file>

<file path=ppt/slides/_rels/slide13.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8.svg"/><Relationship Id="rId7" Type="http://schemas.openxmlformats.org/officeDocument/2006/relationships/image" Target="../media/image51.sv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39.png"/><Relationship Id="rId11" Type="http://schemas.openxmlformats.org/officeDocument/2006/relationships/image" Target="../media/image32.svg"/><Relationship Id="rId5" Type="http://schemas.openxmlformats.org/officeDocument/2006/relationships/image" Target="../media/image50.svg"/><Relationship Id="rId10" Type="http://schemas.openxmlformats.org/officeDocument/2006/relationships/image" Target="../media/image31.png"/><Relationship Id="rId4" Type="http://schemas.openxmlformats.org/officeDocument/2006/relationships/image" Target="../media/image49.png"/><Relationship Id="rId9" Type="http://schemas.openxmlformats.org/officeDocument/2006/relationships/image" Target="../media/image53.sv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sv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11" Type="http://schemas.openxmlformats.org/officeDocument/2006/relationships/image" Target="../media/image25.svg"/><Relationship Id="rId5" Type="http://schemas.openxmlformats.org/officeDocument/2006/relationships/image" Target="../media/image19.sv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svg"/></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youtube.com/watch?v=HHfUdOM8QIQ" TargetMode="External"/><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17.svg"/></Relationships>
</file>

<file path=ppt/slides/_rels/slide9.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comments" Target="../comments/comment1.xml"/><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020D1BA-509E-431D-B88C-F69987FEFD80}"/>
              </a:ext>
            </a:extLst>
          </p:cNvPr>
          <p:cNvSpPr/>
          <p:nvPr/>
        </p:nvSpPr>
        <p:spPr>
          <a:xfrm>
            <a:off x="1403202" y="0"/>
            <a:ext cx="5454798" cy="9906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798CCAFA-CC4E-48DC-B65A-E4E0D18EA1A0}"/>
              </a:ext>
            </a:extLst>
          </p:cNvPr>
          <p:cNvSpPr txBox="1"/>
          <p:nvPr/>
        </p:nvSpPr>
        <p:spPr>
          <a:xfrm>
            <a:off x="1745148" y="2790321"/>
            <a:ext cx="4387998" cy="6709529"/>
          </a:xfrm>
          <a:prstGeom prst="rect">
            <a:avLst/>
          </a:prstGeom>
          <a:noFill/>
        </p:spPr>
        <p:txBody>
          <a:bodyPr wrap="square" rtlCol="0">
            <a:spAutoFit/>
          </a:bodyPr>
          <a:lstStyle/>
          <a:p>
            <a:r>
              <a:rPr lang="en-GB" sz="2800" dirty="0">
                <a:solidFill>
                  <a:schemeClr val="bg1"/>
                </a:solidFill>
              </a:rPr>
              <a:t>Supporting Your Child With Anxiety and Worries</a:t>
            </a:r>
          </a:p>
          <a:p>
            <a:endParaRPr lang="en-GB" sz="2800" dirty="0">
              <a:solidFill>
                <a:schemeClr val="bg1"/>
              </a:solidFill>
            </a:endParaRPr>
          </a:p>
          <a:p>
            <a:endParaRPr lang="en-GB" sz="2800" dirty="0">
              <a:solidFill>
                <a:schemeClr val="bg1"/>
              </a:solidFill>
            </a:endParaRPr>
          </a:p>
          <a:p>
            <a:r>
              <a:rPr lang="en-GB" sz="2800" dirty="0">
                <a:solidFill>
                  <a:schemeClr val="bg1"/>
                </a:solidFill>
              </a:rPr>
              <a:t>Information for</a:t>
            </a:r>
          </a:p>
          <a:p>
            <a:r>
              <a:rPr lang="en-GB" sz="2800" dirty="0">
                <a:solidFill>
                  <a:schemeClr val="bg1"/>
                </a:solidFill>
              </a:rPr>
              <a:t>Parents / Carers</a:t>
            </a:r>
          </a:p>
          <a:p>
            <a:endParaRPr lang="en-GB" sz="2800"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r>
              <a:rPr lang="en-GB" dirty="0">
                <a:solidFill>
                  <a:schemeClr val="bg1"/>
                </a:solidFill>
              </a:rPr>
              <a:t>Child and Adolescent Mental Health Service (CAMHS), NHS Lothian</a:t>
            </a:r>
          </a:p>
        </p:txBody>
      </p:sp>
      <p:sp>
        <p:nvSpPr>
          <p:cNvPr id="17" name="Rectangle 16">
            <a:extLst>
              <a:ext uri="{FF2B5EF4-FFF2-40B4-BE49-F238E27FC236}">
                <a16:creationId xmlns:a16="http://schemas.microsoft.com/office/drawing/2014/main" id="{CF942206-768C-412E-AD78-CFAB5C64EB90}"/>
              </a:ext>
            </a:extLst>
          </p:cNvPr>
          <p:cNvSpPr/>
          <p:nvPr/>
        </p:nvSpPr>
        <p:spPr>
          <a:xfrm>
            <a:off x="1474425" y="6751"/>
            <a:ext cx="45719"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See the source image">
            <a:extLst>
              <a:ext uri="{FF2B5EF4-FFF2-40B4-BE49-F238E27FC236}">
                <a16:creationId xmlns:a16="http://schemas.microsoft.com/office/drawing/2014/main" id="{7FCEF59E-DB2F-48B4-917C-F917CC782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1" y="203054"/>
            <a:ext cx="1229536" cy="122953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9A39E4CD-F4D8-4787-8258-AF9421A6A316}"/>
              </a:ext>
            </a:extLst>
          </p:cNvPr>
          <p:cNvSpPr/>
          <p:nvPr/>
        </p:nvSpPr>
        <p:spPr>
          <a:xfrm>
            <a:off x="1307510" y="0"/>
            <a:ext cx="45719" cy="992001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1054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640DCF-FF27-4113-827B-80499EF9597C}"/>
              </a:ext>
            </a:extLst>
          </p:cNvPr>
          <p:cNvSpPr/>
          <p:nvPr/>
        </p:nvSpPr>
        <p:spPr>
          <a:xfrm>
            <a:off x="393318" y="9167467"/>
            <a:ext cx="6107619" cy="404901"/>
          </a:xfrm>
          <a:prstGeom prst="rect">
            <a:avLst/>
          </a:prstGeom>
          <a:solidFill>
            <a:srgbClr val="0099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b="1" dirty="0"/>
              <a:t>Reward, Repeat and Adapt!</a:t>
            </a:r>
          </a:p>
        </p:txBody>
      </p:sp>
      <p:sp>
        <p:nvSpPr>
          <p:cNvPr id="12" name="Rectangle 11">
            <a:extLst>
              <a:ext uri="{FF2B5EF4-FFF2-40B4-BE49-F238E27FC236}">
                <a16:creationId xmlns:a16="http://schemas.microsoft.com/office/drawing/2014/main" id="{37BAD7B1-B334-43F7-9A30-8E2022C45D42}"/>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panose="020F0502020204030204"/>
                <a:ea typeface="+mn-ea"/>
                <a:cs typeface="+mn-cs"/>
              </a:rPr>
              <a:t>OVERCOMING ANXIETY</a:t>
            </a:r>
            <a:endParaRPr kumimoji="0" lang="x-none"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TextBox 35">
            <a:extLst>
              <a:ext uri="{FF2B5EF4-FFF2-40B4-BE49-F238E27FC236}">
                <a16:creationId xmlns:a16="http://schemas.microsoft.com/office/drawing/2014/main" id="{0F355F6B-0040-4DF9-92B5-74BF048382C7}"/>
              </a:ext>
            </a:extLst>
          </p:cNvPr>
          <p:cNvSpPr txBox="1"/>
          <p:nvPr/>
        </p:nvSpPr>
        <p:spPr>
          <a:xfrm>
            <a:off x="266413" y="410044"/>
            <a:ext cx="6072101"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9999"/>
                </a:solidFill>
                <a:effectLst/>
                <a:uLnTx/>
                <a:uFillTx/>
                <a:latin typeface="Calibri" panose="020F0502020204030204"/>
                <a:ea typeface="+mn-ea"/>
                <a:cs typeface="+mn-cs"/>
              </a:rPr>
              <a:t>Hints and Tips for Graded Exposure</a:t>
            </a:r>
          </a:p>
        </p:txBody>
      </p:sp>
      <p:sp>
        <p:nvSpPr>
          <p:cNvPr id="38" name="Rectangle 37">
            <a:extLst>
              <a:ext uri="{FF2B5EF4-FFF2-40B4-BE49-F238E27FC236}">
                <a16:creationId xmlns:a16="http://schemas.microsoft.com/office/drawing/2014/main" id="{826EC69D-DBC0-4972-97B8-26F2622B4051}"/>
              </a:ext>
            </a:extLst>
          </p:cNvPr>
          <p:cNvSpPr/>
          <p:nvPr/>
        </p:nvSpPr>
        <p:spPr>
          <a:xfrm>
            <a:off x="210599" y="779575"/>
            <a:ext cx="6458573" cy="6555641"/>
          </a:xfrm>
          <a:prstGeom prst="rect">
            <a:avLst/>
          </a:prstGeom>
          <a:noFill/>
        </p:spPr>
        <p:txBody>
          <a:bodyPr wrap="square">
            <a:spAutoFit/>
          </a:bodyPr>
          <a:lstStyle/>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400" dirty="0"/>
              <a:t>Post-it notes allow for flexibility when making your ladder</a:t>
            </a:r>
          </a:p>
          <a:p>
            <a:pPr marL="285750" indent="-285750">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sz="1400" dirty="0"/>
          </a:p>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400" dirty="0"/>
              <a:t>Let your child lead and tell you what the hardest steps are. </a:t>
            </a:r>
            <a:r>
              <a:rPr lang="en-GB" sz="1400" dirty="0"/>
              <a:t>Be guided by your child in designing and ordering steps from least anxiety-provoking to most anxiety-provoking. You could rate them out of 10 (10 = most scary)</a:t>
            </a:r>
          </a:p>
          <a:p>
            <a:pPr marL="285750" indent="-285750">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sz="1400" dirty="0"/>
          </a:p>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sz="1400" dirty="0"/>
              <a:t>Ask your child what they think will happen. Do this as your child comes to each step. Their prediction is likely to change as they learn new information and gain confidence. This will help them to learn new ways of thinking and question whether their worries are true</a:t>
            </a:r>
          </a:p>
          <a:p>
            <a:pPr marL="285750" indent="-285750">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sz="1400" dirty="0"/>
          </a:p>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400" dirty="0"/>
              <a:t>Start small and build on the momentum of success</a:t>
            </a:r>
          </a:p>
          <a:p>
            <a:pPr marL="285750" indent="-285750">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sz="1400" dirty="0"/>
          </a:p>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400" dirty="0"/>
              <a:t>Be aware that some steps may take longer to do</a:t>
            </a:r>
          </a:p>
          <a:p>
            <a:pPr marL="285750" indent="-285750">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sz="1400" dirty="0"/>
          </a:p>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400" dirty="0"/>
              <a:t>Don’t be afraid to review steps if the ‘jump’ feels too big. </a:t>
            </a:r>
            <a:r>
              <a:rPr lang="en-GB" sz="1400" dirty="0"/>
              <a:t>Be flexible and adapt the plan. If a step has been too big or overwhelming, it is important that it is not experienced as failure. Consider if it is worth trying again or if the step needs broken down further</a:t>
            </a:r>
          </a:p>
          <a:p>
            <a:pPr marL="1200150" lvl="2" indent="-285750">
              <a:buFont typeface="Arial" panose="020B0604020202020204" pitchFamily="34" charset="0"/>
              <a:buChar char="•"/>
            </a:pPr>
            <a:endParaRPr kumimoji="0" lang="en-GB" sz="1400" i="0" u="none" strike="noStrike" kern="1200" cap="none" spc="0" normalizeH="0" baseline="0" noProof="0" dirty="0">
              <a:ln>
                <a:noFill/>
              </a:ln>
              <a:effectLst/>
              <a:uLnTx/>
              <a:uFillTx/>
              <a:ea typeface="+mn-ea"/>
              <a:cs typeface="+mn-cs"/>
            </a:endParaRPr>
          </a:p>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400" dirty="0"/>
              <a:t>Get creative! Make the steps fun where possible</a:t>
            </a:r>
          </a:p>
          <a:p>
            <a:pPr marL="285750" indent="-285750">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sz="1400" dirty="0"/>
          </a:p>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400" dirty="0"/>
              <a:t>Plan ahead with rewards and make them appropriate for short, mid and long term goals. And Praise! Praise! Praise!</a:t>
            </a:r>
          </a:p>
          <a:p>
            <a:pPr marL="285750" indent="-285750">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sz="1400" dirty="0"/>
          </a:p>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400" dirty="0"/>
              <a:t>Where possible create situations, and find opportunities, to try steps</a:t>
            </a:r>
          </a:p>
          <a:p>
            <a:pP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sz="1400" dirty="0"/>
          </a:p>
          <a:p>
            <a:pPr marL="608013" indent="-608013">
              <a:buFont typeface="Arial" panose="020B0604020202020204"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400" dirty="0"/>
              <a:t>Consider making your own ladder to show overcoming anxiety is normal and model. </a:t>
            </a:r>
            <a:endParaRPr lang="en-GB" sz="1400" dirty="0"/>
          </a:p>
        </p:txBody>
      </p:sp>
      <p:sp>
        <p:nvSpPr>
          <p:cNvPr id="19" name="Rectangle 18">
            <a:extLst>
              <a:ext uri="{FF2B5EF4-FFF2-40B4-BE49-F238E27FC236}">
                <a16:creationId xmlns:a16="http://schemas.microsoft.com/office/drawing/2014/main" id="{5EAD2C0A-CB88-4BAC-909E-1D2FD933CA92}"/>
              </a:ext>
            </a:extLst>
          </p:cNvPr>
          <p:cNvSpPr/>
          <p:nvPr/>
        </p:nvSpPr>
        <p:spPr>
          <a:xfrm>
            <a:off x="351917" y="7362373"/>
            <a:ext cx="6196168" cy="1846659"/>
          </a:xfrm>
          <a:prstGeom prst="rect">
            <a:avLst/>
          </a:prstGeom>
          <a:noFill/>
        </p:spPr>
        <p:txBody>
          <a:bodyPr wrap="square">
            <a:spAutoFit/>
          </a:bodyPr>
          <a:lstStyle/>
          <a:p>
            <a:pPr>
              <a:buNone/>
            </a:pPr>
            <a:r>
              <a:rPr lang="en-GB" sz="1400" dirty="0"/>
              <a:t>After the child has completed a step it is really important to check out exactly what did happen. Here are some useful questions:</a:t>
            </a:r>
          </a:p>
          <a:p>
            <a:pPr marL="342900" indent="-342900">
              <a:buFont typeface="Arial" panose="020B0604020202020204" pitchFamily="34" charset="0"/>
              <a:buChar char="•"/>
            </a:pPr>
            <a:r>
              <a:rPr lang="en-GB" sz="1400" dirty="0"/>
              <a:t>What happened?</a:t>
            </a:r>
          </a:p>
          <a:p>
            <a:pPr marL="342900" indent="-342900">
              <a:buFont typeface="Arial" panose="020B0604020202020204" pitchFamily="34" charset="0"/>
              <a:buChar char="•"/>
            </a:pPr>
            <a:r>
              <a:rPr lang="en-GB" sz="1400" dirty="0"/>
              <a:t>Was it the same as you thought? Did your predictions come true?</a:t>
            </a:r>
          </a:p>
          <a:p>
            <a:pPr marL="342900" indent="-342900">
              <a:buFont typeface="Arial" panose="020B0604020202020204" pitchFamily="34" charset="0"/>
              <a:buChar char="•"/>
            </a:pPr>
            <a:r>
              <a:rPr lang="en-GB" sz="1400" dirty="0"/>
              <a:t>Did something else happen? What was it? Were you surprised?</a:t>
            </a:r>
          </a:p>
          <a:p>
            <a:pPr marL="342900" indent="-342900">
              <a:buFont typeface="Arial" panose="020B0604020202020204" pitchFamily="34" charset="0"/>
              <a:buChar char="•"/>
            </a:pPr>
            <a:r>
              <a:rPr lang="en-GB" sz="1400" dirty="0"/>
              <a:t>How did you cope?</a:t>
            </a:r>
          </a:p>
          <a:p>
            <a:pPr marL="342900" indent="-342900">
              <a:buFont typeface="Arial" panose="020B0604020202020204" pitchFamily="34" charset="0"/>
              <a:buChar char="•"/>
            </a:pPr>
            <a:r>
              <a:rPr lang="en-GB" sz="1400" dirty="0"/>
              <a:t>What have you learned from doing this step?</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600" dirty="0"/>
          </a:p>
        </p:txBody>
      </p:sp>
      <p:sp>
        <p:nvSpPr>
          <p:cNvPr id="20" name="Rectangle 19">
            <a:extLst>
              <a:ext uri="{FF2B5EF4-FFF2-40B4-BE49-F238E27FC236}">
                <a16:creationId xmlns:a16="http://schemas.microsoft.com/office/drawing/2014/main" id="{81F292FC-EE81-4212-9418-CE3760CC859D}"/>
              </a:ext>
            </a:extLst>
          </p:cNvPr>
          <p:cNvSpPr/>
          <p:nvPr/>
        </p:nvSpPr>
        <p:spPr>
          <a:xfrm>
            <a:off x="343996" y="7053539"/>
            <a:ext cx="6156941" cy="1976108"/>
          </a:xfrm>
          <a:prstGeom prst="rect">
            <a:avLst/>
          </a:prstGeom>
          <a:noFill/>
          <a:ln w="3810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4D18E8AB-B7FC-4FC8-9987-FE5389818960}"/>
              </a:ext>
            </a:extLst>
          </p:cNvPr>
          <p:cNvSpPr txBox="1"/>
          <p:nvPr/>
        </p:nvSpPr>
        <p:spPr>
          <a:xfrm>
            <a:off x="393318" y="7088254"/>
            <a:ext cx="836523" cy="338554"/>
          </a:xfrm>
          <a:prstGeom prst="rect">
            <a:avLst/>
          </a:prstGeom>
          <a:noFill/>
        </p:spPr>
        <p:txBody>
          <a:bodyPr wrap="square" rtlCol="0">
            <a:spAutoFit/>
          </a:bodyPr>
          <a:lstStyle/>
          <a:p>
            <a:r>
              <a:rPr lang="en-GB" sz="1600" b="1" dirty="0">
                <a:solidFill>
                  <a:srgbClr val="009999"/>
                </a:solidFill>
              </a:rPr>
              <a:t>Reflect</a:t>
            </a:r>
          </a:p>
        </p:txBody>
      </p:sp>
      <p:sp>
        <p:nvSpPr>
          <p:cNvPr id="10" name="Footer Placeholder 3">
            <a:extLst>
              <a:ext uri="{FF2B5EF4-FFF2-40B4-BE49-F238E27FC236}">
                <a16:creationId xmlns:a16="http://schemas.microsoft.com/office/drawing/2014/main" id="{DD6A6C8D-E782-4417-8BC9-8BA7086EB425}"/>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1507560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34816AF-1D08-46D8-A8D3-9A3DFCD77648}"/>
              </a:ext>
            </a:extLst>
          </p:cNvPr>
          <p:cNvSpPr/>
          <p:nvPr/>
        </p:nvSpPr>
        <p:spPr>
          <a:xfrm>
            <a:off x="0" y="7769462"/>
            <a:ext cx="6858000" cy="369332"/>
          </a:xfrm>
          <a:prstGeom prst="rect">
            <a:avLst/>
          </a:prstGeom>
          <a:solidFill>
            <a:srgbClr val="F3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9DFDDE-BB56-4470-B9F8-F443725C8D11}"/>
              </a:ext>
            </a:extLst>
          </p:cNvPr>
          <p:cNvSpPr/>
          <p:nvPr/>
        </p:nvSpPr>
        <p:spPr>
          <a:xfrm>
            <a:off x="0" y="3636303"/>
            <a:ext cx="6858000" cy="2516043"/>
          </a:xfrm>
          <a:prstGeom prst="rect">
            <a:avLst/>
          </a:prstGeom>
          <a:solidFill>
            <a:srgbClr val="F3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0F3EC9F8-381B-4D26-8CB6-9BFE737D2329}"/>
              </a:ext>
            </a:extLst>
          </p:cNvPr>
          <p:cNvSpPr>
            <a:spLocks noGrp="1"/>
          </p:cNvSpPr>
          <p:nvPr>
            <p:ph type="ctrTitle"/>
          </p:nvPr>
        </p:nvSpPr>
        <p:spPr>
          <a:xfrm>
            <a:off x="514350" y="502603"/>
            <a:ext cx="5829300" cy="433339"/>
          </a:xfrm>
          <a:noFill/>
        </p:spPr>
        <p:txBody>
          <a:bodyPr>
            <a:noAutofit/>
          </a:bodyPr>
          <a:lstStyle/>
          <a:p>
            <a:r>
              <a:rPr lang="en-GB" sz="1600" dirty="0">
                <a:solidFill>
                  <a:srgbClr val="009999"/>
                </a:solidFill>
                <a:latin typeface="+mn-lt"/>
              </a:rPr>
              <a:t>REWARDS AND PRAISE</a:t>
            </a:r>
          </a:p>
        </p:txBody>
      </p:sp>
      <p:sp>
        <p:nvSpPr>
          <p:cNvPr id="3" name="Subtitle 2">
            <a:extLst>
              <a:ext uri="{FF2B5EF4-FFF2-40B4-BE49-F238E27FC236}">
                <a16:creationId xmlns:a16="http://schemas.microsoft.com/office/drawing/2014/main" id="{FF6CDADF-69DF-4F7A-9268-6CA4BE63CF3B}"/>
              </a:ext>
            </a:extLst>
          </p:cNvPr>
          <p:cNvSpPr>
            <a:spLocks noGrp="1"/>
          </p:cNvSpPr>
          <p:nvPr>
            <p:ph type="subTitle" idx="1"/>
          </p:nvPr>
        </p:nvSpPr>
        <p:spPr>
          <a:xfrm>
            <a:off x="514350" y="1026555"/>
            <a:ext cx="5829300" cy="6650181"/>
          </a:xfrm>
        </p:spPr>
        <p:txBody>
          <a:bodyPr>
            <a:normAutofit lnSpcReduction="10000"/>
          </a:bodyPr>
          <a:lstStyle/>
          <a:p>
            <a:pPr algn="just"/>
            <a:r>
              <a:rPr lang="en-GB" sz="1400" dirty="0"/>
              <a:t>We know people of all ages respond well to positive feedback. Children and young people are no exception.</a:t>
            </a:r>
          </a:p>
          <a:p>
            <a:pPr algn="just"/>
            <a:r>
              <a:rPr lang="en-GB" sz="1400" dirty="0"/>
              <a:t>The attention rules tells us that children will do more of a behaviour that we pay attention to, whether the attention is good or bad. Try focusing on what you want to see more of through praise and reward.</a:t>
            </a:r>
          </a:p>
          <a:p>
            <a:pPr algn="just"/>
            <a:r>
              <a:rPr lang="en-GB" sz="1400" dirty="0"/>
              <a:t>If a child receives praise they will be more likely to show that behaviour again in the future. Children love praise – especially from their parents or carers. </a:t>
            </a:r>
          </a:p>
          <a:p>
            <a:pPr algn="just"/>
            <a:r>
              <a:rPr lang="en-GB" sz="1400" dirty="0"/>
              <a:t>It can be easy to focus on the anxious behaviour and accidentally ignore them trying to face their fears. Try to focus on praising brave behaviour and trying to cope.</a:t>
            </a:r>
          </a:p>
          <a:p>
            <a:pPr algn="l"/>
            <a:endParaRPr lang="en-GB" sz="1400" dirty="0"/>
          </a:p>
          <a:p>
            <a:pPr algn="l"/>
            <a:endParaRPr lang="en-GB" sz="1400" dirty="0"/>
          </a:p>
          <a:p>
            <a:pPr algn="l"/>
            <a:endParaRPr lang="en-GB" sz="1400" dirty="0"/>
          </a:p>
          <a:p>
            <a:pPr algn="l"/>
            <a:endParaRPr lang="en-GB" sz="1400" dirty="0"/>
          </a:p>
          <a:p>
            <a:pPr algn="l"/>
            <a:endParaRPr lang="en-GB" sz="1400" dirty="0"/>
          </a:p>
          <a:p>
            <a:pPr algn="l"/>
            <a:endParaRPr lang="en-GB" sz="1400" dirty="0"/>
          </a:p>
          <a:p>
            <a:pPr algn="l"/>
            <a:endParaRPr lang="en-GB" sz="1400" dirty="0"/>
          </a:p>
          <a:p>
            <a:pPr algn="l"/>
            <a:endParaRPr lang="en-GB" sz="1400" dirty="0"/>
          </a:p>
          <a:p>
            <a:pPr algn="l"/>
            <a:endParaRPr lang="en-GB" sz="1400" dirty="0"/>
          </a:p>
          <a:p>
            <a:pPr algn="l"/>
            <a:endParaRPr lang="en-GB" sz="1400" dirty="0"/>
          </a:p>
          <a:p>
            <a:pPr algn="l"/>
            <a:endParaRPr lang="en-GB" sz="1400" dirty="0"/>
          </a:p>
          <a:p>
            <a:pPr algn="l"/>
            <a:endParaRPr lang="en-GB" sz="1400" dirty="0"/>
          </a:p>
          <a:p>
            <a:pPr algn="l"/>
            <a:br>
              <a:rPr lang="en-GB" sz="1400" dirty="0"/>
            </a:br>
            <a:r>
              <a:rPr lang="en-GB" sz="1400" dirty="0"/>
              <a:t>Check out our Praise Points on the next page. You can find more information about praise and rewards on the </a:t>
            </a:r>
            <a:r>
              <a:rPr lang="en-GB" sz="1400" dirty="0">
                <a:solidFill>
                  <a:srgbClr val="009999"/>
                </a:solidFill>
                <a:hlinkClick r:id="rId2">
                  <a:extLst>
                    <a:ext uri="{A12FA001-AC4F-418D-AE19-62706E023703}">
                      <ahyp:hlinkClr xmlns:ahyp="http://schemas.microsoft.com/office/drawing/2018/hyperlinkcolor" val="tx"/>
                    </a:ext>
                  </a:extLst>
                </a:hlinkClick>
              </a:rPr>
              <a:t>CAMHS, NHS Lothian webpage</a:t>
            </a:r>
            <a:r>
              <a:rPr lang="en-GB" sz="1400" dirty="0"/>
              <a:t>.</a:t>
            </a:r>
          </a:p>
          <a:p>
            <a:pPr algn="l"/>
            <a:r>
              <a:rPr lang="en-GB" sz="1400" dirty="0"/>
              <a:t>Write the praise points below which you feel confident using and the ones that you would like develop.</a:t>
            </a:r>
          </a:p>
          <a:p>
            <a:pPr algn="l"/>
            <a:endParaRPr lang="en-GB" sz="1400" dirty="0"/>
          </a:p>
          <a:p>
            <a:endParaRPr lang="en-GB" dirty="0"/>
          </a:p>
        </p:txBody>
      </p:sp>
      <p:sp>
        <p:nvSpPr>
          <p:cNvPr id="4" name="Thought Bubble: Cloud 3">
            <a:extLst>
              <a:ext uri="{FF2B5EF4-FFF2-40B4-BE49-F238E27FC236}">
                <a16:creationId xmlns:a16="http://schemas.microsoft.com/office/drawing/2014/main" id="{F2C13C20-8598-41E9-B30E-D246F0995332}"/>
              </a:ext>
            </a:extLst>
          </p:cNvPr>
          <p:cNvSpPr/>
          <p:nvPr/>
        </p:nvSpPr>
        <p:spPr>
          <a:xfrm>
            <a:off x="263238" y="3298536"/>
            <a:ext cx="3519053" cy="1967345"/>
          </a:xfrm>
          <a:prstGeom prst="cloudCallout">
            <a:avLst>
              <a:gd name="adj1" fmla="val 83046"/>
              <a:gd name="adj2" fmla="val -31582"/>
            </a:avLst>
          </a:prstGeom>
          <a:solidFill>
            <a:schemeClr val="bg1"/>
          </a:solidFill>
          <a:ln w="28575">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09999"/>
                </a:solidFill>
              </a:rPr>
              <a:t>How do you feel about giving praise?</a:t>
            </a:r>
          </a:p>
          <a:p>
            <a:pPr algn="ctr"/>
            <a:r>
              <a:rPr lang="en-US" sz="1400" b="1" dirty="0">
                <a:solidFill>
                  <a:srgbClr val="009999"/>
                </a:solidFill>
              </a:rPr>
              <a:t> </a:t>
            </a:r>
            <a:r>
              <a:rPr lang="en-US" sz="1400" dirty="0">
                <a:solidFill>
                  <a:srgbClr val="009999"/>
                </a:solidFill>
              </a:rPr>
              <a:t>For some it might feel unnatural or forced, for others it might be hard to find praiseworthy moment. </a:t>
            </a:r>
            <a:endParaRPr lang="en-GB" sz="1400" dirty="0">
              <a:solidFill>
                <a:srgbClr val="009999"/>
              </a:solidFill>
            </a:endParaRPr>
          </a:p>
        </p:txBody>
      </p:sp>
      <p:sp>
        <p:nvSpPr>
          <p:cNvPr id="5" name="Thought Bubble: Cloud 4">
            <a:extLst>
              <a:ext uri="{FF2B5EF4-FFF2-40B4-BE49-F238E27FC236}">
                <a16:creationId xmlns:a16="http://schemas.microsoft.com/office/drawing/2014/main" id="{42347FAC-8DED-4335-AEDD-778A4EDE0D7C}"/>
              </a:ext>
            </a:extLst>
          </p:cNvPr>
          <p:cNvSpPr/>
          <p:nvPr/>
        </p:nvSpPr>
        <p:spPr>
          <a:xfrm>
            <a:off x="2812469" y="4503963"/>
            <a:ext cx="3713019" cy="1967345"/>
          </a:xfrm>
          <a:prstGeom prst="cloudCallout">
            <a:avLst>
              <a:gd name="adj1" fmla="val -82377"/>
              <a:gd name="adj2" fmla="val 33241"/>
            </a:avLst>
          </a:prstGeom>
          <a:solidFill>
            <a:schemeClr val="bg1"/>
          </a:solidFill>
          <a:ln w="28575">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09999"/>
                </a:solidFill>
              </a:rPr>
              <a:t>How does your child respond to praise?</a:t>
            </a:r>
          </a:p>
          <a:p>
            <a:pPr algn="ctr"/>
            <a:r>
              <a:rPr lang="en-US" sz="1400" b="1" dirty="0">
                <a:solidFill>
                  <a:srgbClr val="009999"/>
                </a:solidFill>
              </a:rPr>
              <a:t> </a:t>
            </a:r>
            <a:r>
              <a:rPr lang="en-US" sz="1400" dirty="0">
                <a:solidFill>
                  <a:srgbClr val="009999"/>
                </a:solidFill>
              </a:rPr>
              <a:t>Some children soak it up, while others get embarrassed or reject the praise. Reflect on how you receive praise. </a:t>
            </a:r>
            <a:endParaRPr lang="en-GB" sz="1100" dirty="0">
              <a:solidFill>
                <a:srgbClr val="009999"/>
              </a:solidFill>
            </a:endParaRPr>
          </a:p>
        </p:txBody>
      </p:sp>
      <p:sp>
        <p:nvSpPr>
          <p:cNvPr id="7" name="Rectangle 6">
            <a:extLst>
              <a:ext uri="{FF2B5EF4-FFF2-40B4-BE49-F238E27FC236}">
                <a16:creationId xmlns:a16="http://schemas.microsoft.com/office/drawing/2014/main" id="{016096A3-EC96-4964-A42A-44777570A345}"/>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sp>
        <p:nvSpPr>
          <p:cNvPr id="11" name="Rectangle 10">
            <a:extLst>
              <a:ext uri="{FF2B5EF4-FFF2-40B4-BE49-F238E27FC236}">
                <a16:creationId xmlns:a16="http://schemas.microsoft.com/office/drawing/2014/main" id="{583C944A-AC39-40D5-A2D4-A1F4676B6CEC}"/>
              </a:ext>
            </a:extLst>
          </p:cNvPr>
          <p:cNvSpPr/>
          <p:nvPr/>
        </p:nvSpPr>
        <p:spPr>
          <a:xfrm>
            <a:off x="1091057" y="7757376"/>
            <a:ext cx="1228350" cy="369332"/>
          </a:xfrm>
          <a:prstGeom prst="rect">
            <a:avLst/>
          </a:prstGeom>
        </p:spPr>
        <p:txBody>
          <a:bodyPr wrap="none">
            <a:spAutoFit/>
          </a:bodyPr>
          <a:lstStyle/>
          <a:p>
            <a:pPr algn="ctr"/>
            <a:r>
              <a:rPr lang="en-GB" b="1" dirty="0">
                <a:solidFill>
                  <a:srgbClr val="009999"/>
                </a:solidFill>
              </a:rPr>
              <a:t>Great job!!</a:t>
            </a:r>
          </a:p>
        </p:txBody>
      </p:sp>
      <p:sp>
        <p:nvSpPr>
          <p:cNvPr id="12" name="Rectangle 11">
            <a:extLst>
              <a:ext uri="{FF2B5EF4-FFF2-40B4-BE49-F238E27FC236}">
                <a16:creationId xmlns:a16="http://schemas.microsoft.com/office/drawing/2014/main" id="{6FAE19EC-49B1-4B98-BE38-FFA2E8AB6807}"/>
              </a:ext>
            </a:extLst>
          </p:cNvPr>
          <p:cNvSpPr/>
          <p:nvPr/>
        </p:nvSpPr>
        <p:spPr>
          <a:xfrm>
            <a:off x="4320636" y="7757376"/>
            <a:ext cx="1383712" cy="369332"/>
          </a:xfrm>
          <a:prstGeom prst="rect">
            <a:avLst/>
          </a:prstGeom>
        </p:spPr>
        <p:txBody>
          <a:bodyPr wrap="none">
            <a:spAutoFit/>
          </a:bodyPr>
          <a:lstStyle/>
          <a:p>
            <a:pPr algn="ctr"/>
            <a:r>
              <a:rPr lang="en-GB" b="1" dirty="0">
                <a:solidFill>
                  <a:srgbClr val="009999"/>
                </a:solidFill>
              </a:rPr>
              <a:t>Keep going!!</a:t>
            </a:r>
          </a:p>
        </p:txBody>
      </p:sp>
      <p:grpSp>
        <p:nvGrpSpPr>
          <p:cNvPr id="13" name="Group 12">
            <a:extLst>
              <a:ext uri="{FF2B5EF4-FFF2-40B4-BE49-F238E27FC236}">
                <a16:creationId xmlns:a16="http://schemas.microsoft.com/office/drawing/2014/main" id="{B7ECF0A6-06B2-45A1-ADDC-F0620C02D087}"/>
              </a:ext>
            </a:extLst>
          </p:cNvPr>
          <p:cNvGrpSpPr/>
          <p:nvPr/>
        </p:nvGrpSpPr>
        <p:grpSpPr>
          <a:xfrm>
            <a:off x="372293" y="8559210"/>
            <a:ext cx="2804886" cy="969543"/>
            <a:chOff x="723358" y="8733625"/>
            <a:chExt cx="5779342" cy="969698"/>
          </a:xfrm>
        </p:grpSpPr>
        <p:cxnSp>
          <p:nvCxnSpPr>
            <p:cNvPr id="14" name="Straight Connector 13">
              <a:extLst>
                <a:ext uri="{FF2B5EF4-FFF2-40B4-BE49-F238E27FC236}">
                  <a16:creationId xmlns:a16="http://schemas.microsoft.com/office/drawing/2014/main" id="{AA430E52-22D7-4BFF-BF73-76099D18C749}"/>
                </a:ext>
              </a:extLst>
            </p:cNvPr>
            <p:cNvCxnSpPr/>
            <p:nvPr/>
          </p:nvCxnSpPr>
          <p:spPr>
            <a:xfrm>
              <a:off x="723358" y="8733625"/>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3A88DA2-E8F2-4E3E-B12A-81239DFAC16E}"/>
                </a:ext>
              </a:extLst>
            </p:cNvPr>
            <p:cNvCxnSpPr/>
            <p:nvPr/>
          </p:nvCxnSpPr>
          <p:spPr>
            <a:xfrm>
              <a:off x="723358" y="9061660"/>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DF2F5F8-96B0-4527-A296-E9AFBC8CF025}"/>
                </a:ext>
              </a:extLst>
            </p:cNvPr>
            <p:cNvCxnSpPr/>
            <p:nvPr/>
          </p:nvCxnSpPr>
          <p:spPr>
            <a:xfrm>
              <a:off x="723358" y="9389807"/>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A80BFB8-E7D8-422E-B48A-9331A27863C4}"/>
                </a:ext>
              </a:extLst>
            </p:cNvPr>
            <p:cNvCxnSpPr/>
            <p:nvPr/>
          </p:nvCxnSpPr>
          <p:spPr>
            <a:xfrm>
              <a:off x="723358" y="9703323"/>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grpSp>
      <p:pic>
        <p:nvPicPr>
          <p:cNvPr id="18" name="Graphic 17" descr="Pencil outline">
            <a:extLst>
              <a:ext uri="{FF2B5EF4-FFF2-40B4-BE49-F238E27FC236}">
                <a16:creationId xmlns:a16="http://schemas.microsoft.com/office/drawing/2014/main" id="{F9F79DE7-FCC0-45E3-842D-DD09521D11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7872857">
            <a:off x="5873108" y="8400311"/>
            <a:ext cx="1330046" cy="1219077"/>
          </a:xfrm>
          <a:prstGeom prst="rect">
            <a:avLst/>
          </a:prstGeom>
        </p:spPr>
      </p:pic>
      <p:grpSp>
        <p:nvGrpSpPr>
          <p:cNvPr id="24" name="Group 23">
            <a:extLst>
              <a:ext uri="{FF2B5EF4-FFF2-40B4-BE49-F238E27FC236}">
                <a16:creationId xmlns:a16="http://schemas.microsoft.com/office/drawing/2014/main" id="{D0584DDE-FFF5-4226-A464-422510D9B0D1}"/>
              </a:ext>
            </a:extLst>
          </p:cNvPr>
          <p:cNvGrpSpPr/>
          <p:nvPr/>
        </p:nvGrpSpPr>
        <p:grpSpPr>
          <a:xfrm>
            <a:off x="3422402" y="8573724"/>
            <a:ext cx="2804886" cy="969543"/>
            <a:chOff x="723358" y="8733625"/>
            <a:chExt cx="5779342" cy="969698"/>
          </a:xfrm>
        </p:grpSpPr>
        <p:cxnSp>
          <p:nvCxnSpPr>
            <p:cNvPr id="25" name="Straight Connector 24">
              <a:extLst>
                <a:ext uri="{FF2B5EF4-FFF2-40B4-BE49-F238E27FC236}">
                  <a16:creationId xmlns:a16="http://schemas.microsoft.com/office/drawing/2014/main" id="{F142BD96-D4EA-4F23-9F25-331A6317BAB5}"/>
                </a:ext>
              </a:extLst>
            </p:cNvPr>
            <p:cNvCxnSpPr/>
            <p:nvPr/>
          </p:nvCxnSpPr>
          <p:spPr>
            <a:xfrm>
              <a:off x="723358" y="8733625"/>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02E84F0-FB2C-4629-867F-87765A391647}"/>
                </a:ext>
              </a:extLst>
            </p:cNvPr>
            <p:cNvCxnSpPr/>
            <p:nvPr/>
          </p:nvCxnSpPr>
          <p:spPr>
            <a:xfrm>
              <a:off x="723358" y="9061660"/>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54E127C-FE47-496F-9C83-06B330BF73CD}"/>
                </a:ext>
              </a:extLst>
            </p:cNvPr>
            <p:cNvCxnSpPr/>
            <p:nvPr/>
          </p:nvCxnSpPr>
          <p:spPr>
            <a:xfrm>
              <a:off x="723358" y="9389807"/>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31E6967-0A74-4216-8B9D-412A64910E31}"/>
                </a:ext>
              </a:extLst>
            </p:cNvPr>
            <p:cNvCxnSpPr/>
            <p:nvPr/>
          </p:nvCxnSpPr>
          <p:spPr>
            <a:xfrm>
              <a:off x="723358" y="9703323"/>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grpSp>
      <p:sp>
        <p:nvSpPr>
          <p:cNvPr id="23" name="Footer Placeholder 3">
            <a:extLst>
              <a:ext uri="{FF2B5EF4-FFF2-40B4-BE49-F238E27FC236}">
                <a16:creationId xmlns:a16="http://schemas.microsoft.com/office/drawing/2014/main" id="{D2527529-E753-4B82-9431-1B75CCCCAAA7}"/>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189103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6">
            <a:extLst>
              <a:ext uri="{FF2B5EF4-FFF2-40B4-BE49-F238E27FC236}">
                <a16:creationId xmlns:a16="http://schemas.microsoft.com/office/drawing/2014/main" id="{023941CF-8D94-4F2E-9034-97D6849C3A65}"/>
              </a:ext>
            </a:extLst>
          </p:cNvPr>
          <p:cNvGraphicFramePr>
            <a:graphicFrameLocks noGrp="1"/>
          </p:cNvGraphicFramePr>
          <p:nvPr>
            <p:extLst>
              <p:ext uri="{D42A27DB-BD31-4B8C-83A1-F6EECF244321}">
                <p14:modId xmlns:p14="http://schemas.microsoft.com/office/powerpoint/2010/main" val="2166525333"/>
              </p:ext>
            </p:extLst>
          </p:nvPr>
        </p:nvGraphicFramePr>
        <p:xfrm>
          <a:off x="476001" y="600966"/>
          <a:ext cx="5832764" cy="8842985"/>
        </p:xfrm>
        <a:graphic>
          <a:graphicData uri="http://schemas.openxmlformats.org/drawingml/2006/table">
            <a:tbl>
              <a:tblPr firstRow="1" bandRow="1">
                <a:effectLst>
                  <a:innerShdw blurRad="63500" dist="50800" dir="2700000">
                    <a:prstClr val="black">
                      <a:alpha val="50000"/>
                    </a:prstClr>
                  </a:innerShdw>
                </a:effectLst>
                <a:tableStyleId>{5940675A-B579-460E-94D1-54222C63F5DA}</a:tableStyleId>
              </a:tblPr>
              <a:tblGrid>
                <a:gridCol w="715839">
                  <a:extLst>
                    <a:ext uri="{9D8B030D-6E8A-4147-A177-3AD203B41FA5}">
                      <a16:colId xmlns:a16="http://schemas.microsoft.com/office/drawing/2014/main" val="4128053578"/>
                    </a:ext>
                  </a:extLst>
                </a:gridCol>
                <a:gridCol w="5116925">
                  <a:extLst>
                    <a:ext uri="{9D8B030D-6E8A-4147-A177-3AD203B41FA5}">
                      <a16:colId xmlns:a16="http://schemas.microsoft.com/office/drawing/2014/main" val="431231518"/>
                    </a:ext>
                  </a:extLst>
                </a:gridCol>
              </a:tblGrid>
              <a:tr h="1325880">
                <a:tc>
                  <a:txBody>
                    <a:bodyPr/>
                    <a:lstStyle/>
                    <a:p>
                      <a:endParaRPr lang="en-GB"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just"/>
                      <a:r>
                        <a:rPr lang="en-US" sz="1300" b="1" kern="1200" dirty="0">
                          <a:solidFill>
                            <a:schemeClr val="tx1"/>
                          </a:solidFill>
                          <a:effectLst/>
                          <a:latin typeface="+mn-lt"/>
                          <a:ea typeface="+mn-ea"/>
                          <a:cs typeface="+mn-cs"/>
                        </a:rPr>
                        <a:t>Focus on what you want more of, not what you want less of.</a:t>
                      </a:r>
                      <a:endParaRPr lang="en-GB" sz="1300" b="1" kern="1200" dirty="0">
                        <a:solidFill>
                          <a:schemeClr val="tx1"/>
                        </a:solidFill>
                        <a:effectLst/>
                        <a:latin typeface="+mn-lt"/>
                        <a:ea typeface="+mn-ea"/>
                        <a:cs typeface="+mn-cs"/>
                      </a:endParaRPr>
                    </a:p>
                    <a:p>
                      <a:pPr algn="just"/>
                      <a:r>
                        <a:rPr lang="en-US" sz="1300" kern="1200" dirty="0">
                          <a:solidFill>
                            <a:schemeClr val="tx1"/>
                          </a:solidFill>
                          <a:effectLst/>
                          <a:latin typeface="+mn-lt"/>
                          <a:ea typeface="+mn-ea"/>
                          <a:cs typeface="+mn-cs"/>
                        </a:rPr>
                        <a:t>Rather than praising for “not fighting with your brother”, flip it round. Be positive and specific, “It makes me smile to see you playing nicely with your brother”. </a:t>
                      </a:r>
                      <a:endParaRPr lang="en-GB" sz="1300" kern="1200" dirty="0">
                        <a:solidFill>
                          <a:schemeClr val="tx1"/>
                        </a:solidFill>
                        <a:effectLst/>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097723"/>
                  </a:ext>
                </a:extLst>
              </a:tr>
              <a:tr h="1121154">
                <a:tc>
                  <a:txBody>
                    <a:bodyPr/>
                    <a:lstStyle/>
                    <a:p>
                      <a:endParaRPr lang="en-GB"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just"/>
                      <a:r>
                        <a:rPr lang="en-US" sz="1300" b="1" kern="1200" dirty="0">
                          <a:solidFill>
                            <a:schemeClr val="tx1"/>
                          </a:solidFill>
                          <a:effectLst/>
                          <a:latin typeface="+mn-lt"/>
                          <a:ea typeface="+mn-ea"/>
                          <a:cs typeface="+mn-cs"/>
                        </a:rPr>
                        <a:t>Give praise as often as possible</a:t>
                      </a:r>
                      <a:r>
                        <a:rPr lang="en-US" sz="1300" kern="1200" dirty="0">
                          <a:solidFill>
                            <a:schemeClr val="tx1"/>
                          </a:solidFill>
                          <a:effectLst/>
                          <a:latin typeface="+mn-lt"/>
                          <a:ea typeface="+mn-ea"/>
                          <a:cs typeface="+mn-cs"/>
                        </a:rPr>
                        <a:t>.</a:t>
                      </a:r>
                      <a:endParaRPr lang="en-GB" sz="1300" kern="1200" dirty="0">
                        <a:solidFill>
                          <a:schemeClr val="tx1"/>
                        </a:solidFill>
                        <a:effectLst/>
                        <a:latin typeface="+mn-lt"/>
                        <a:ea typeface="+mn-ea"/>
                        <a:cs typeface="+mn-cs"/>
                      </a:endParaRPr>
                    </a:p>
                    <a:p>
                      <a:pPr algn="just"/>
                      <a:r>
                        <a:rPr lang="en-US" sz="1300" kern="1200" dirty="0">
                          <a:solidFill>
                            <a:schemeClr val="tx1"/>
                          </a:solidFill>
                          <a:effectLst/>
                          <a:latin typeface="+mn-lt"/>
                          <a:ea typeface="+mn-ea"/>
                          <a:cs typeface="+mn-cs"/>
                        </a:rPr>
                        <a:t>Give praise whenever you see a </a:t>
                      </a:r>
                      <a:r>
                        <a:rPr lang="en-US" sz="1300" kern="1200" dirty="0" err="1">
                          <a:solidFill>
                            <a:schemeClr val="tx1"/>
                          </a:solidFill>
                          <a:effectLst/>
                          <a:latin typeface="+mn-lt"/>
                          <a:ea typeface="+mn-ea"/>
                          <a:cs typeface="+mn-cs"/>
                        </a:rPr>
                        <a:t>behaviour</a:t>
                      </a:r>
                      <a:r>
                        <a:rPr lang="en-US" sz="1300" kern="1200" dirty="0">
                          <a:solidFill>
                            <a:schemeClr val="tx1"/>
                          </a:solidFill>
                          <a:effectLst/>
                          <a:latin typeface="+mn-lt"/>
                          <a:ea typeface="+mn-ea"/>
                          <a:cs typeface="+mn-cs"/>
                        </a:rPr>
                        <a:t> you like. For anxious children, you should be watching out for both good </a:t>
                      </a:r>
                      <a:r>
                        <a:rPr lang="en-US" sz="1300" kern="1200" dirty="0" err="1">
                          <a:solidFill>
                            <a:schemeClr val="tx1"/>
                          </a:solidFill>
                          <a:effectLst/>
                          <a:latin typeface="+mn-lt"/>
                          <a:ea typeface="+mn-ea"/>
                          <a:cs typeface="+mn-cs"/>
                        </a:rPr>
                        <a:t>behaviours</a:t>
                      </a:r>
                      <a:r>
                        <a:rPr lang="en-US" sz="1300" kern="1200" dirty="0">
                          <a:solidFill>
                            <a:schemeClr val="tx1"/>
                          </a:solidFill>
                          <a:effectLst/>
                          <a:latin typeface="+mn-lt"/>
                          <a:ea typeface="+mn-ea"/>
                          <a:cs typeface="+mn-cs"/>
                        </a:rPr>
                        <a:t> (e.g., doing homework, tidying up toys) and confident </a:t>
                      </a:r>
                      <a:r>
                        <a:rPr lang="en-US" sz="1300" kern="1200" dirty="0" err="1">
                          <a:solidFill>
                            <a:schemeClr val="tx1"/>
                          </a:solidFill>
                          <a:effectLst/>
                          <a:latin typeface="+mn-lt"/>
                          <a:ea typeface="+mn-ea"/>
                          <a:cs typeface="+mn-cs"/>
                        </a:rPr>
                        <a:t>behaviours</a:t>
                      </a:r>
                      <a:r>
                        <a:rPr lang="en-US" sz="1300" kern="1200" dirty="0">
                          <a:solidFill>
                            <a:schemeClr val="tx1"/>
                          </a:solidFill>
                          <a:effectLst/>
                          <a:latin typeface="+mn-lt"/>
                          <a:ea typeface="+mn-ea"/>
                          <a:cs typeface="+mn-cs"/>
                        </a:rPr>
                        <a:t> (e.g., stroking next door’s dog, saying hello to an unfamiliar shopkeeper).</a:t>
                      </a:r>
                      <a:endParaRPr lang="en-GB" sz="1300" kern="1200" dirty="0">
                        <a:solidFill>
                          <a:schemeClr val="tx1"/>
                        </a:solidFill>
                        <a:effectLst/>
                        <a:latin typeface="+mn-lt"/>
                        <a:ea typeface="+mn-ea"/>
                        <a:cs typeface="+mn-cs"/>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91799857"/>
                  </a:ext>
                </a:extLst>
              </a:tr>
              <a:tr h="1325880">
                <a:tc>
                  <a:txBody>
                    <a:bodyPr/>
                    <a:lstStyle/>
                    <a:p>
                      <a:endParaRPr lang="en-GB"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just"/>
                      <a:r>
                        <a:rPr lang="en-US" sz="1300" b="1" kern="1200" dirty="0">
                          <a:solidFill>
                            <a:schemeClr val="tx1"/>
                          </a:solidFill>
                          <a:effectLst/>
                          <a:latin typeface="+mn-lt"/>
                          <a:ea typeface="+mn-ea"/>
                          <a:cs typeface="+mn-cs"/>
                        </a:rPr>
                        <a:t>Do not wait for perfection.</a:t>
                      </a:r>
                      <a:endParaRPr lang="en-GB" sz="1300" b="1" kern="1200" dirty="0">
                        <a:solidFill>
                          <a:schemeClr val="tx1"/>
                        </a:solidFill>
                        <a:effectLst/>
                        <a:latin typeface="+mn-lt"/>
                        <a:ea typeface="+mn-ea"/>
                        <a:cs typeface="+mn-cs"/>
                      </a:endParaRPr>
                    </a:p>
                    <a:p>
                      <a:pPr algn="just"/>
                      <a:r>
                        <a:rPr lang="en-US" sz="1300" kern="1200" dirty="0">
                          <a:solidFill>
                            <a:schemeClr val="tx1"/>
                          </a:solidFill>
                          <a:effectLst/>
                          <a:latin typeface="+mn-lt"/>
                          <a:ea typeface="+mn-ea"/>
                          <a:cs typeface="+mn-cs"/>
                        </a:rPr>
                        <a:t>Many anxious children (and sometimes their parents) are perfectionists. You can praise your child for their efforts and for each bit of progress they make.</a:t>
                      </a:r>
                      <a:endParaRPr lang="en-GB" sz="1300" kern="1200" dirty="0">
                        <a:solidFill>
                          <a:schemeClr val="tx1"/>
                        </a:solidFill>
                        <a:effectLst/>
                        <a:latin typeface="+mn-lt"/>
                        <a:ea typeface="+mn-ea"/>
                        <a:cs typeface="+mn-cs"/>
                      </a:endParaRP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62757532"/>
                  </a:ext>
                </a:extLst>
              </a:tr>
              <a:tr h="1057102">
                <a:tc>
                  <a:txBody>
                    <a:bodyPr/>
                    <a:lstStyle/>
                    <a:p>
                      <a:endParaRPr lang="en-GB"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just"/>
                      <a:r>
                        <a:rPr lang="en-US" sz="1300" b="1" kern="1200" dirty="0">
                          <a:solidFill>
                            <a:schemeClr val="tx1"/>
                          </a:solidFill>
                          <a:effectLst/>
                          <a:latin typeface="+mn-lt"/>
                          <a:ea typeface="+mn-ea"/>
                          <a:cs typeface="+mn-cs"/>
                        </a:rPr>
                        <a:t>Give praise straight away.</a:t>
                      </a:r>
                      <a:endParaRPr lang="en-GB" sz="1300" b="1" kern="1200" dirty="0">
                        <a:solidFill>
                          <a:schemeClr val="tx1"/>
                        </a:solidFill>
                        <a:effectLst/>
                        <a:latin typeface="+mn-lt"/>
                        <a:ea typeface="+mn-ea"/>
                        <a:cs typeface="+mn-cs"/>
                      </a:endParaRPr>
                    </a:p>
                    <a:p>
                      <a:pPr algn="just"/>
                      <a:r>
                        <a:rPr lang="en-US" sz="1300" kern="1200" dirty="0">
                          <a:solidFill>
                            <a:schemeClr val="tx1"/>
                          </a:solidFill>
                          <a:effectLst/>
                          <a:latin typeface="+mn-lt"/>
                          <a:ea typeface="+mn-ea"/>
                          <a:cs typeface="+mn-cs"/>
                        </a:rPr>
                        <a:t>When should you praise? Now? Next week? When we get a minute?</a:t>
                      </a:r>
                      <a:endParaRPr lang="en-GB" sz="1300" kern="1200" dirty="0">
                        <a:solidFill>
                          <a:schemeClr val="tx1"/>
                        </a:solidFill>
                        <a:effectLst/>
                        <a:latin typeface="+mn-lt"/>
                        <a:ea typeface="+mn-ea"/>
                        <a:cs typeface="+mn-cs"/>
                      </a:endParaRPr>
                    </a:p>
                    <a:p>
                      <a:pPr algn="just"/>
                      <a:r>
                        <a:rPr lang="en-US" sz="1300" kern="1200" dirty="0">
                          <a:solidFill>
                            <a:schemeClr val="tx1"/>
                          </a:solidFill>
                          <a:effectLst/>
                          <a:latin typeface="+mn-lt"/>
                          <a:ea typeface="+mn-ea"/>
                          <a:cs typeface="+mn-cs"/>
                        </a:rPr>
                        <a:t>Praise should be given as soon as possible after your child has done the desired </a:t>
                      </a:r>
                      <a:r>
                        <a:rPr lang="en-US" sz="1300" kern="1200" dirty="0" err="1">
                          <a:solidFill>
                            <a:schemeClr val="tx1"/>
                          </a:solidFill>
                          <a:effectLst/>
                          <a:latin typeface="+mn-lt"/>
                          <a:ea typeface="+mn-ea"/>
                          <a:cs typeface="+mn-cs"/>
                        </a:rPr>
                        <a:t>behaviour</a:t>
                      </a:r>
                      <a:r>
                        <a:rPr lang="en-US" sz="1300" kern="1200" dirty="0">
                          <a:solidFill>
                            <a:schemeClr val="tx1"/>
                          </a:solidFill>
                          <a:effectLst/>
                          <a:latin typeface="+mn-lt"/>
                          <a:ea typeface="+mn-ea"/>
                          <a:cs typeface="+mn-cs"/>
                        </a:rPr>
                        <a:t>, especially with younger children - too late and the praise may lose its impact. </a:t>
                      </a:r>
                      <a:endParaRPr lang="en-GB" sz="1300" kern="1200" dirty="0">
                        <a:solidFill>
                          <a:schemeClr val="tx1"/>
                        </a:solidFill>
                        <a:effectLst/>
                        <a:latin typeface="+mn-lt"/>
                        <a:ea typeface="+mn-ea"/>
                        <a:cs typeface="+mn-cs"/>
                      </a:endParaRP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02753588"/>
                  </a:ext>
                </a:extLst>
              </a:tr>
              <a:tr h="1221971">
                <a:tc>
                  <a:txBody>
                    <a:bodyPr/>
                    <a:lstStyle/>
                    <a:p>
                      <a:endParaRPr lang="en-GB"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just"/>
                      <a:r>
                        <a:rPr lang="en-US" sz="1300" b="1" kern="1200" dirty="0">
                          <a:solidFill>
                            <a:schemeClr val="tx1"/>
                          </a:solidFill>
                          <a:effectLst/>
                          <a:latin typeface="+mn-lt"/>
                          <a:ea typeface="+mn-ea"/>
                          <a:cs typeface="+mn-cs"/>
                        </a:rPr>
                        <a:t>Sound really positive when giving praise.</a:t>
                      </a:r>
                      <a:endParaRPr lang="en-GB" sz="1300" b="1" kern="1200" dirty="0">
                        <a:solidFill>
                          <a:schemeClr val="tx1"/>
                        </a:solidFill>
                        <a:effectLst/>
                        <a:latin typeface="+mn-lt"/>
                        <a:ea typeface="+mn-ea"/>
                        <a:cs typeface="+mn-cs"/>
                      </a:endParaRPr>
                    </a:p>
                    <a:p>
                      <a:pPr algn="just"/>
                      <a:r>
                        <a:rPr lang="en-US" sz="1300" kern="1200" dirty="0">
                          <a:solidFill>
                            <a:schemeClr val="tx1"/>
                          </a:solidFill>
                          <a:effectLst/>
                          <a:latin typeface="+mn-lt"/>
                          <a:ea typeface="+mn-ea"/>
                          <a:cs typeface="+mn-cs"/>
                        </a:rPr>
                        <a:t>Praise needs to be believable; think about your facial expressions, tone of voice and body language. It is important to convey your enthusiasm.</a:t>
                      </a:r>
                      <a:endParaRPr lang="en-GB" sz="1300" kern="1200" dirty="0">
                        <a:solidFill>
                          <a:schemeClr val="tx1"/>
                        </a:solidFill>
                        <a:effectLst/>
                        <a:latin typeface="+mn-lt"/>
                        <a:ea typeface="+mn-ea"/>
                        <a:cs typeface="+mn-cs"/>
                      </a:endParaRP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5704891"/>
                  </a:ext>
                </a:extLst>
              </a:tr>
              <a:tr h="1325880">
                <a:tc>
                  <a:txBody>
                    <a:bodyPr/>
                    <a:lstStyle/>
                    <a:p>
                      <a:endParaRPr lang="en-GB"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just"/>
                      <a:r>
                        <a:rPr lang="en-US" sz="1300" b="1" kern="1200" dirty="0">
                          <a:solidFill>
                            <a:schemeClr val="tx1"/>
                          </a:solidFill>
                          <a:effectLst/>
                          <a:latin typeface="+mn-lt"/>
                          <a:ea typeface="+mn-ea"/>
                          <a:cs typeface="+mn-cs"/>
                        </a:rPr>
                        <a:t>Don’t follow praise with a criticism.</a:t>
                      </a:r>
                      <a:endParaRPr lang="en-GB" sz="1300" b="1" kern="1200" dirty="0">
                        <a:solidFill>
                          <a:schemeClr val="tx1"/>
                        </a:solidFill>
                        <a:effectLst/>
                        <a:latin typeface="+mn-lt"/>
                        <a:ea typeface="+mn-ea"/>
                        <a:cs typeface="+mn-cs"/>
                      </a:endParaRPr>
                    </a:p>
                    <a:p>
                      <a:pPr algn="just"/>
                      <a:r>
                        <a:rPr lang="en-US" sz="1300" kern="1200" dirty="0">
                          <a:solidFill>
                            <a:schemeClr val="tx1"/>
                          </a:solidFill>
                          <a:effectLst/>
                          <a:latin typeface="+mn-lt"/>
                          <a:ea typeface="+mn-ea"/>
                          <a:cs typeface="+mn-cs"/>
                        </a:rPr>
                        <a:t>It’s all to easy to say “Well done! I knew you could be brave…why can’t you do that more often?” Which bit of the statement is a child more likely to remember? The praise is less effective and might  actually stop a child from trying the good/brave </a:t>
                      </a:r>
                      <a:r>
                        <a:rPr lang="en-US" sz="1300" kern="1200" dirty="0" err="1">
                          <a:solidFill>
                            <a:schemeClr val="tx1"/>
                          </a:solidFill>
                          <a:effectLst/>
                          <a:latin typeface="+mn-lt"/>
                          <a:ea typeface="+mn-ea"/>
                          <a:cs typeface="+mn-cs"/>
                        </a:rPr>
                        <a:t>behaviour</a:t>
                      </a:r>
                      <a:r>
                        <a:rPr lang="en-US" sz="1300" kern="1200" dirty="0">
                          <a:solidFill>
                            <a:schemeClr val="tx1"/>
                          </a:solidFill>
                          <a:effectLst/>
                          <a:latin typeface="+mn-lt"/>
                          <a:ea typeface="+mn-ea"/>
                          <a:cs typeface="+mn-cs"/>
                        </a:rPr>
                        <a:t> again.</a:t>
                      </a:r>
                      <a:endParaRPr lang="en-GB" sz="1300" kern="1200" dirty="0">
                        <a:solidFill>
                          <a:schemeClr val="tx1"/>
                        </a:solidFill>
                        <a:effectLst/>
                        <a:latin typeface="+mn-lt"/>
                        <a:ea typeface="+mn-ea"/>
                        <a:cs typeface="+mn-cs"/>
                      </a:endParaRPr>
                    </a:p>
                    <a:p>
                      <a:pPr algn="just"/>
                      <a:endParaRPr lang="en-US" sz="1300" b="1" kern="1200" dirty="0">
                        <a:solidFill>
                          <a:schemeClr val="tx1"/>
                        </a:solidFill>
                        <a:effectLst/>
                        <a:latin typeface="+mn-lt"/>
                        <a:ea typeface="+mn-ea"/>
                        <a:cs typeface="+mn-cs"/>
                      </a:endParaRPr>
                    </a:p>
                    <a:p>
                      <a:pPr algn="just"/>
                      <a:r>
                        <a:rPr lang="en-US" sz="1300" b="1" kern="1200" dirty="0">
                          <a:solidFill>
                            <a:schemeClr val="tx1"/>
                          </a:solidFill>
                          <a:effectLst/>
                          <a:latin typeface="+mn-lt"/>
                          <a:ea typeface="+mn-ea"/>
                          <a:cs typeface="+mn-cs"/>
                        </a:rPr>
                        <a:t>Use specific, labelled praise.</a:t>
                      </a:r>
                      <a:endParaRPr lang="en-GB" sz="1300" b="1" kern="1200" dirty="0">
                        <a:solidFill>
                          <a:schemeClr val="tx1"/>
                        </a:solidFill>
                        <a:effectLst/>
                        <a:latin typeface="+mn-lt"/>
                        <a:ea typeface="+mn-ea"/>
                        <a:cs typeface="+mn-cs"/>
                      </a:endParaRPr>
                    </a:p>
                    <a:p>
                      <a:pPr algn="just"/>
                      <a:r>
                        <a:rPr lang="en-US" sz="1300" kern="1200" dirty="0">
                          <a:solidFill>
                            <a:schemeClr val="tx1"/>
                          </a:solidFill>
                          <a:effectLst/>
                          <a:latin typeface="+mn-lt"/>
                          <a:ea typeface="+mn-ea"/>
                          <a:cs typeface="+mn-cs"/>
                        </a:rPr>
                        <a:t>If your child doesn’t know which </a:t>
                      </a:r>
                      <a:r>
                        <a:rPr lang="en-US" sz="1300" kern="1200" dirty="0" err="1">
                          <a:solidFill>
                            <a:schemeClr val="tx1"/>
                          </a:solidFill>
                          <a:effectLst/>
                          <a:latin typeface="+mn-lt"/>
                          <a:ea typeface="+mn-ea"/>
                          <a:cs typeface="+mn-cs"/>
                        </a:rPr>
                        <a:t>behaviour</a:t>
                      </a:r>
                      <a:r>
                        <a:rPr lang="en-US" sz="1300" kern="1200" dirty="0">
                          <a:solidFill>
                            <a:schemeClr val="tx1"/>
                          </a:solidFill>
                          <a:effectLst/>
                          <a:latin typeface="+mn-lt"/>
                          <a:ea typeface="+mn-ea"/>
                          <a:cs typeface="+mn-cs"/>
                        </a:rPr>
                        <a:t> they are being praised for, then they won’t know which </a:t>
                      </a:r>
                      <a:r>
                        <a:rPr lang="en-US" sz="1300" kern="1200" dirty="0" err="1">
                          <a:solidFill>
                            <a:schemeClr val="tx1"/>
                          </a:solidFill>
                          <a:effectLst/>
                          <a:latin typeface="+mn-lt"/>
                          <a:ea typeface="+mn-ea"/>
                          <a:cs typeface="+mn-cs"/>
                        </a:rPr>
                        <a:t>behaviour</a:t>
                      </a:r>
                      <a:r>
                        <a:rPr lang="en-US" sz="1300" kern="1200" dirty="0">
                          <a:solidFill>
                            <a:schemeClr val="tx1"/>
                          </a:solidFill>
                          <a:effectLst/>
                          <a:latin typeface="+mn-lt"/>
                          <a:ea typeface="+mn-ea"/>
                          <a:cs typeface="+mn-cs"/>
                        </a:rPr>
                        <a:t> they need to do in order to get praise next time (e.g., praising your child for playing quietly with their sister, but they think they are being praised for the lovely drawing that they have just done on the wallpaper). </a:t>
                      </a:r>
                      <a:endParaRPr lang="en-GB" sz="1300" kern="1200" dirty="0">
                        <a:solidFill>
                          <a:schemeClr val="tx1"/>
                        </a:solidFill>
                        <a:effectLst/>
                        <a:latin typeface="+mn-lt"/>
                        <a:ea typeface="+mn-ea"/>
                        <a:cs typeface="+mn-cs"/>
                      </a:endParaRP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93109423"/>
                  </a:ext>
                </a:extLst>
              </a:tr>
              <a:tr h="0">
                <a:tc>
                  <a:txBody>
                    <a:bodyPr/>
                    <a:lstStyle/>
                    <a:p>
                      <a:endParaRPr lang="en-GB"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just"/>
                      <a:endParaRPr lang="en-GB" sz="1300" kern="1200" dirty="0">
                        <a:solidFill>
                          <a:schemeClr val="tx1"/>
                        </a:solidFill>
                        <a:effectLst/>
                        <a:latin typeface="+mn-lt"/>
                        <a:ea typeface="+mn-ea"/>
                        <a:cs typeface="+mn-cs"/>
                      </a:endParaRP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2873118"/>
                  </a:ext>
                </a:extLst>
              </a:tr>
            </a:tbl>
          </a:graphicData>
        </a:graphic>
      </p:graphicFrame>
      <p:sp>
        <p:nvSpPr>
          <p:cNvPr id="38" name="TextBox 37">
            <a:extLst>
              <a:ext uri="{FF2B5EF4-FFF2-40B4-BE49-F238E27FC236}">
                <a16:creationId xmlns:a16="http://schemas.microsoft.com/office/drawing/2014/main" id="{89993EEB-326E-4069-94C0-A708908D86E3}"/>
              </a:ext>
            </a:extLst>
          </p:cNvPr>
          <p:cNvSpPr txBox="1"/>
          <p:nvPr/>
        </p:nvSpPr>
        <p:spPr>
          <a:xfrm>
            <a:off x="1040821" y="444738"/>
            <a:ext cx="4776357" cy="369332"/>
          </a:xfrm>
          <a:prstGeom prst="rect">
            <a:avLst/>
          </a:prstGeom>
          <a:noFill/>
        </p:spPr>
        <p:txBody>
          <a:bodyPr wrap="square" rtlCol="0">
            <a:spAutoFit/>
          </a:bodyPr>
          <a:lstStyle/>
          <a:p>
            <a:pPr algn="ctr"/>
            <a:r>
              <a:rPr lang="en-GB" dirty="0">
                <a:solidFill>
                  <a:srgbClr val="009999"/>
                </a:solidFill>
              </a:rPr>
              <a:t>PRAISE POINTS</a:t>
            </a:r>
          </a:p>
        </p:txBody>
      </p:sp>
      <p:pic>
        <p:nvPicPr>
          <p:cNvPr id="39" name="Content Placeholder 4" descr="Clapping hands">
            <a:extLst>
              <a:ext uri="{FF2B5EF4-FFF2-40B4-BE49-F238E27FC236}">
                <a16:creationId xmlns:a16="http://schemas.microsoft.com/office/drawing/2014/main" id="{DBF52841-FC2D-4157-AAAC-948D358939F3}"/>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8303" y="806610"/>
            <a:ext cx="914400" cy="914400"/>
          </a:xfrm>
        </p:spPr>
      </p:pic>
      <p:pic>
        <p:nvPicPr>
          <p:cNvPr id="40" name="Content Placeholder 4" descr="Clapping hands">
            <a:extLst>
              <a:ext uri="{FF2B5EF4-FFF2-40B4-BE49-F238E27FC236}">
                <a16:creationId xmlns:a16="http://schemas.microsoft.com/office/drawing/2014/main" id="{E8CEECBA-C61C-4F62-800E-6578C89FB8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4199" y="2075423"/>
            <a:ext cx="914400" cy="914400"/>
          </a:xfrm>
          <a:prstGeom prst="rect">
            <a:avLst/>
          </a:prstGeom>
        </p:spPr>
      </p:pic>
      <p:pic>
        <p:nvPicPr>
          <p:cNvPr id="41" name="Content Placeholder 4" descr="Clapping hands">
            <a:extLst>
              <a:ext uri="{FF2B5EF4-FFF2-40B4-BE49-F238E27FC236}">
                <a16:creationId xmlns:a16="http://schemas.microsoft.com/office/drawing/2014/main" id="{156A9FEB-9B75-42B6-99B0-3EFDADC18C5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8429" y="5605799"/>
            <a:ext cx="914400" cy="914400"/>
          </a:xfrm>
          <a:prstGeom prst="rect">
            <a:avLst/>
          </a:prstGeom>
        </p:spPr>
      </p:pic>
      <p:pic>
        <p:nvPicPr>
          <p:cNvPr id="42" name="Content Placeholder 4" descr="Clapping hands">
            <a:extLst>
              <a:ext uri="{FF2B5EF4-FFF2-40B4-BE49-F238E27FC236}">
                <a16:creationId xmlns:a16="http://schemas.microsoft.com/office/drawing/2014/main" id="{9B259956-DA81-4564-BA8A-0CBA201B76E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44199" y="3276766"/>
            <a:ext cx="914400" cy="914400"/>
          </a:xfrm>
          <a:prstGeom prst="rect">
            <a:avLst/>
          </a:prstGeom>
        </p:spPr>
      </p:pic>
      <p:pic>
        <p:nvPicPr>
          <p:cNvPr id="43" name="Content Placeholder 4" descr="Clapping hands">
            <a:extLst>
              <a:ext uri="{FF2B5EF4-FFF2-40B4-BE49-F238E27FC236}">
                <a16:creationId xmlns:a16="http://schemas.microsoft.com/office/drawing/2014/main" id="{CE5C941D-23AB-4D5F-AFF8-1555E7099BC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44199" y="4478109"/>
            <a:ext cx="914400" cy="914400"/>
          </a:xfrm>
          <a:prstGeom prst="rect">
            <a:avLst/>
          </a:prstGeom>
        </p:spPr>
      </p:pic>
      <p:pic>
        <p:nvPicPr>
          <p:cNvPr id="44" name="Content Placeholder 4" descr="Clapping hands">
            <a:extLst>
              <a:ext uri="{FF2B5EF4-FFF2-40B4-BE49-F238E27FC236}">
                <a16:creationId xmlns:a16="http://schemas.microsoft.com/office/drawing/2014/main" id="{8F4C4B33-E205-4CA1-97CD-3FE71BBCF5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32659" y="6830545"/>
            <a:ext cx="914400" cy="914400"/>
          </a:xfrm>
          <a:prstGeom prst="rect">
            <a:avLst/>
          </a:prstGeom>
        </p:spPr>
      </p:pic>
      <p:pic>
        <p:nvPicPr>
          <p:cNvPr id="45" name="Content Placeholder 4" descr="Clapping hands">
            <a:extLst>
              <a:ext uri="{FF2B5EF4-FFF2-40B4-BE49-F238E27FC236}">
                <a16:creationId xmlns:a16="http://schemas.microsoft.com/office/drawing/2014/main" id="{53466DCC-C433-4742-A7F7-2D91A62C6F1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32064" y="8064851"/>
            <a:ext cx="914400" cy="914400"/>
          </a:xfrm>
          <a:prstGeom prst="rect">
            <a:avLst/>
          </a:prstGeom>
        </p:spPr>
      </p:pic>
      <p:sp>
        <p:nvSpPr>
          <p:cNvPr id="11" name="Rectangle 10">
            <a:extLst>
              <a:ext uri="{FF2B5EF4-FFF2-40B4-BE49-F238E27FC236}">
                <a16:creationId xmlns:a16="http://schemas.microsoft.com/office/drawing/2014/main" id="{68336C82-A731-4860-91BC-5BAFAECF3FFD}"/>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cxnSp>
        <p:nvCxnSpPr>
          <p:cNvPr id="5" name="Straight Connector 4">
            <a:extLst>
              <a:ext uri="{FF2B5EF4-FFF2-40B4-BE49-F238E27FC236}">
                <a16:creationId xmlns:a16="http://schemas.microsoft.com/office/drawing/2014/main" id="{590A94F9-21A1-4509-90FC-62C85292BF2D}"/>
              </a:ext>
            </a:extLst>
          </p:cNvPr>
          <p:cNvCxnSpPr>
            <a:cxnSpLocks/>
          </p:cNvCxnSpPr>
          <p:nvPr/>
        </p:nvCxnSpPr>
        <p:spPr>
          <a:xfrm>
            <a:off x="1258599" y="806820"/>
            <a:ext cx="24104" cy="913134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ooter Placeholder 3">
            <a:extLst>
              <a:ext uri="{FF2B5EF4-FFF2-40B4-BE49-F238E27FC236}">
                <a16:creationId xmlns:a16="http://schemas.microsoft.com/office/drawing/2014/main" id="{F75F59D0-CA4C-4A6D-922F-A9DD4BCAE0C4}"/>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2732550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A552-2061-413F-ACD3-7846202FD0D9}"/>
              </a:ext>
            </a:extLst>
          </p:cNvPr>
          <p:cNvSpPr>
            <a:spLocks noGrp="1"/>
          </p:cNvSpPr>
          <p:nvPr>
            <p:ph type="title"/>
          </p:nvPr>
        </p:nvSpPr>
        <p:spPr>
          <a:xfrm>
            <a:off x="428625" y="502599"/>
            <a:ext cx="5915025" cy="788777"/>
          </a:xfrm>
        </p:spPr>
        <p:txBody>
          <a:bodyPr>
            <a:normAutofit/>
          </a:bodyPr>
          <a:lstStyle/>
          <a:p>
            <a:pPr algn="ctr"/>
            <a:r>
              <a:rPr lang="en-GB" sz="1800">
                <a:solidFill>
                  <a:srgbClr val="009999"/>
                </a:solidFill>
                <a:latin typeface="+mn-lt"/>
              </a:rPr>
              <a:t>REWARDS</a:t>
            </a:r>
            <a:endParaRPr lang="en-GB" sz="1800" dirty="0">
              <a:solidFill>
                <a:srgbClr val="009999"/>
              </a:solidFill>
              <a:latin typeface="+mn-lt"/>
            </a:endParaRPr>
          </a:p>
        </p:txBody>
      </p:sp>
      <p:sp>
        <p:nvSpPr>
          <p:cNvPr id="7" name="Content Placeholder 6">
            <a:extLst>
              <a:ext uri="{FF2B5EF4-FFF2-40B4-BE49-F238E27FC236}">
                <a16:creationId xmlns:a16="http://schemas.microsoft.com/office/drawing/2014/main" id="{82350706-969F-4660-95F8-5AABC77D3A19}"/>
              </a:ext>
            </a:extLst>
          </p:cNvPr>
          <p:cNvSpPr>
            <a:spLocks noGrp="1"/>
          </p:cNvSpPr>
          <p:nvPr>
            <p:ph idx="1"/>
          </p:nvPr>
        </p:nvSpPr>
        <p:spPr>
          <a:xfrm>
            <a:off x="471487" y="1104527"/>
            <a:ext cx="5915025" cy="8298874"/>
          </a:xfrm>
        </p:spPr>
        <p:txBody>
          <a:bodyPr>
            <a:normAutofit/>
          </a:bodyPr>
          <a:lstStyle/>
          <a:p>
            <a:r>
              <a:rPr lang="en-GB" sz="1600" dirty="0"/>
              <a:t>What’s your favourite reward? 15 minutes to yourself? Chocolate? Quality time with a friend?</a:t>
            </a:r>
          </a:p>
          <a:p>
            <a:r>
              <a:rPr lang="en-GB" sz="1600" dirty="0"/>
              <a:t>What motivates your child? Having control of the TV remote? One-to-one time with you? Getting to stay up later at the weekend?</a:t>
            </a:r>
          </a:p>
          <a:p>
            <a:endParaRPr lang="en-GB" dirty="0"/>
          </a:p>
          <a:p>
            <a:pPr marL="0" indent="0">
              <a:buNone/>
            </a:pPr>
            <a:endParaRPr lang="en-GB" dirty="0"/>
          </a:p>
          <a:p>
            <a:endParaRPr lang="en-GB" dirty="0"/>
          </a:p>
          <a:p>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sz="1600" dirty="0"/>
              <a:t>The ideas of praise and reward are very similar:  </a:t>
            </a:r>
          </a:p>
          <a:p>
            <a:pPr marL="342900" lvl="1" indent="0">
              <a:buNone/>
            </a:pPr>
            <a:endParaRPr lang="en-GB" sz="1600" dirty="0"/>
          </a:p>
          <a:p>
            <a:pPr marL="342900" lvl="1" indent="0">
              <a:buNone/>
            </a:pPr>
            <a:r>
              <a:rPr lang="en-GB" sz="1600" dirty="0"/>
              <a:t>Give lots of specific, labelled praise along with the reward so the child knows what behaviour is being rewarded.</a:t>
            </a:r>
          </a:p>
          <a:p>
            <a:pPr marL="342900" lvl="1" indent="0">
              <a:buNone/>
            </a:pPr>
            <a:r>
              <a:rPr lang="en-GB" sz="1600" dirty="0"/>
              <a:t> </a:t>
            </a:r>
          </a:p>
          <a:p>
            <a:pPr marL="342900" lvl="1" indent="0">
              <a:buNone/>
            </a:pPr>
            <a:r>
              <a:rPr lang="en-GB" sz="1600" dirty="0"/>
              <a:t>Give the reward after rather than before. Incentives often work better than bribes. If the child has already had their reward they have no reason to do the expected behaviour.</a:t>
            </a:r>
          </a:p>
          <a:p>
            <a:pPr marL="342900" lvl="1" indent="0">
              <a:buNone/>
            </a:pPr>
            <a:endParaRPr lang="en-GB" sz="1600" dirty="0"/>
          </a:p>
          <a:p>
            <a:pPr marL="342900" lvl="1" indent="0">
              <a:buNone/>
            </a:pPr>
            <a:r>
              <a:rPr lang="en-GB" sz="1600" dirty="0"/>
              <a:t>Rewards should be given as soon as possible so the child can make the link between the behaviour and the reward.</a:t>
            </a:r>
          </a:p>
          <a:p>
            <a:pPr marL="342900" lvl="1" indent="0">
              <a:buNone/>
            </a:pPr>
            <a:endParaRPr lang="en-GB" sz="1600" dirty="0"/>
          </a:p>
          <a:p>
            <a:pPr marL="342900" lvl="1" indent="0">
              <a:buNone/>
            </a:pPr>
            <a:r>
              <a:rPr lang="en-GB" sz="1600" dirty="0"/>
              <a:t>Don’t forget - if rewards aren’t consistent the child may lose motivation as they may or may not get a treat!</a:t>
            </a:r>
          </a:p>
          <a:p>
            <a:endParaRPr lang="en-GB" dirty="0"/>
          </a:p>
        </p:txBody>
      </p:sp>
      <p:sp>
        <p:nvSpPr>
          <p:cNvPr id="4" name="Rectangle 3">
            <a:extLst>
              <a:ext uri="{FF2B5EF4-FFF2-40B4-BE49-F238E27FC236}">
                <a16:creationId xmlns:a16="http://schemas.microsoft.com/office/drawing/2014/main" id="{81A04478-8CE0-4019-8F25-06EBE52A250A}"/>
              </a:ext>
            </a:extLst>
          </p:cNvPr>
          <p:cNvSpPr/>
          <p:nvPr/>
        </p:nvSpPr>
        <p:spPr>
          <a:xfrm>
            <a:off x="0" y="2374851"/>
            <a:ext cx="6858000" cy="2314920"/>
          </a:xfrm>
          <a:prstGeom prst="rect">
            <a:avLst/>
          </a:prstGeom>
          <a:solidFill>
            <a:srgbClr val="F3FBFB"/>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algn="ctr"/>
            <a:r>
              <a:rPr lang="en-GB" b="1" dirty="0">
                <a:solidFill>
                  <a:srgbClr val="009999"/>
                </a:solidFill>
              </a:rPr>
              <a:t>What do you think makes a good reward?</a:t>
            </a:r>
          </a:p>
        </p:txBody>
      </p:sp>
      <p:pic>
        <p:nvPicPr>
          <p:cNvPr id="5" name="Graphic 4" descr="Diploma">
            <a:extLst>
              <a:ext uri="{FF2B5EF4-FFF2-40B4-BE49-F238E27FC236}">
                <a16:creationId xmlns:a16="http://schemas.microsoft.com/office/drawing/2014/main" id="{4555798C-DE11-451A-9908-651ADD9ECC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7010" y="6287962"/>
            <a:ext cx="693199" cy="693199"/>
          </a:xfrm>
          <a:prstGeom prst="rect">
            <a:avLst/>
          </a:prstGeom>
        </p:spPr>
      </p:pic>
      <p:pic>
        <p:nvPicPr>
          <p:cNvPr id="8" name="Graphic 7" descr="Medal">
            <a:extLst>
              <a:ext uri="{FF2B5EF4-FFF2-40B4-BE49-F238E27FC236}">
                <a16:creationId xmlns:a16="http://schemas.microsoft.com/office/drawing/2014/main" id="{9D9F873A-4EE8-4B54-AC21-BDA9235FE9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7913" y="7945535"/>
            <a:ext cx="607148" cy="607148"/>
          </a:xfrm>
          <a:prstGeom prst="rect">
            <a:avLst/>
          </a:prstGeom>
        </p:spPr>
      </p:pic>
      <p:pic>
        <p:nvPicPr>
          <p:cNvPr id="10" name="Graphic 9" descr="Clapping hands">
            <a:extLst>
              <a:ext uri="{FF2B5EF4-FFF2-40B4-BE49-F238E27FC236}">
                <a16:creationId xmlns:a16="http://schemas.microsoft.com/office/drawing/2014/main" id="{DF75AB5D-D13F-424A-8F33-CF6C4CDF905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230" y="5376704"/>
            <a:ext cx="760513" cy="760513"/>
          </a:xfrm>
          <a:prstGeom prst="rect">
            <a:avLst/>
          </a:prstGeom>
        </p:spPr>
      </p:pic>
      <p:pic>
        <p:nvPicPr>
          <p:cNvPr id="11" name="Graphic 10" descr="Bucket and shovel">
            <a:extLst>
              <a:ext uri="{FF2B5EF4-FFF2-40B4-BE49-F238E27FC236}">
                <a16:creationId xmlns:a16="http://schemas.microsoft.com/office/drawing/2014/main" id="{184E9973-3CA6-46ED-8986-FF2CD463266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825" y="7059686"/>
            <a:ext cx="807324" cy="807324"/>
          </a:xfrm>
          <a:prstGeom prst="rect">
            <a:avLst/>
          </a:prstGeom>
        </p:spPr>
      </p:pic>
      <p:sp>
        <p:nvSpPr>
          <p:cNvPr id="13" name="Rectangle 12">
            <a:extLst>
              <a:ext uri="{FF2B5EF4-FFF2-40B4-BE49-F238E27FC236}">
                <a16:creationId xmlns:a16="http://schemas.microsoft.com/office/drawing/2014/main" id="{1D9E594D-D26A-4493-8680-377C3CE51F05}"/>
              </a:ext>
            </a:extLst>
          </p:cNvPr>
          <p:cNvSpPr/>
          <p:nvPr/>
        </p:nvSpPr>
        <p:spPr>
          <a:xfrm>
            <a:off x="0" y="-13015"/>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grpSp>
        <p:nvGrpSpPr>
          <p:cNvPr id="14" name="Group 13">
            <a:extLst>
              <a:ext uri="{FF2B5EF4-FFF2-40B4-BE49-F238E27FC236}">
                <a16:creationId xmlns:a16="http://schemas.microsoft.com/office/drawing/2014/main" id="{817F955C-EADB-4E2D-A2A5-2E43BA801418}"/>
              </a:ext>
            </a:extLst>
          </p:cNvPr>
          <p:cNvGrpSpPr/>
          <p:nvPr/>
        </p:nvGrpSpPr>
        <p:grpSpPr>
          <a:xfrm>
            <a:off x="843840" y="3115039"/>
            <a:ext cx="5778416" cy="969543"/>
            <a:chOff x="723358" y="8733625"/>
            <a:chExt cx="5779342" cy="969698"/>
          </a:xfrm>
        </p:grpSpPr>
        <p:cxnSp>
          <p:nvCxnSpPr>
            <p:cNvPr id="15" name="Straight Connector 14">
              <a:extLst>
                <a:ext uri="{FF2B5EF4-FFF2-40B4-BE49-F238E27FC236}">
                  <a16:creationId xmlns:a16="http://schemas.microsoft.com/office/drawing/2014/main" id="{251E8C68-E221-49EB-9870-3E6EAFCDCC91}"/>
                </a:ext>
              </a:extLst>
            </p:cNvPr>
            <p:cNvCxnSpPr/>
            <p:nvPr/>
          </p:nvCxnSpPr>
          <p:spPr>
            <a:xfrm>
              <a:off x="723358" y="8733625"/>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AF3331-2373-4DE4-A1F3-B316ABE8C58C}"/>
                </a:ext>
              </a:extLst>
            </p:cNvPr>
            <p:cNvCxnSpPr/>
            <p:nvPr/>
          </p:nvCxnSpPr>
          <p:spPr>
            <a:xfrm>
              <a:off x="723358" y="9061660"/>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E6DD95-19CE-4050-8D38-0311FF13FE16}"/>
                </a:ext>
              </a:extLst>
            </p:cNvPr>
            <p:cNvCxnSpPr/>
            <p:nvPr/>
          </p:nvCxnSpPr>
          <p:spPr>
            <a:xfrm>
              <a:off x="723358" y="9389807"/>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EE0D6E0-0FA7-4657-AFF9-EED4C318B290}"/>
                </a:ext>
              </a:extLst>
            </p:cNvPr>
            <p:cNvCxnSpPr/>
            <p:nvPr/>
          </p:nvCxnSpPr>
          <p:spPr>
            <a:xfrm>
              <a:off x="723358" y="9703323"/>
              <a:ext cx="5779342"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grpSp>
      <p:pic>
        <p:nvPicPr>
          <p:cNvPr id="19" name="Graphic 18" descr="Pencil outline">
            <a:extLst>
              <a:ext uri="{FF2B5EF4-FFF2-40B4-BE49-F238E27FC236}">
                <a16:creationId xmlns:a16="http://schemas.microsoft.com/office/drawing/2014/main" id="{555150A7-DC28-481E-B37D-F2B1540918C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7872857">
            <a:off x="-301709" y="2742255"/>
            <a:ext cx="1460669" cy="1338802"/>
          </a:xfrm>
          <a:prstGeom prst="rect">
            <a:avLst/>
          </a:prstGeom>
        </p:spPr>
      </p:pic>
      <p:sp>
        <p:nvSpPr>
          <p:cNvPr id="21" name="Footer Placeholder 3">
            <a:extLst>
              <a:ext uri="{FF2B5EF4-FFF2-40B4-BE49-F238E27FC236}">
                <a16:creationId xmlns:a16="http://schemas.microsoft.com/office/drawing/2014/main" id="{F34EBC0A-7170-417B-9AA9-3611274F4B6F}"/>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3295716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020D1BA-509E-431D-B88C-F69987FEFD80}"/>
              </a:ext>
            </a:extLst>
          </p:cNvPr>
          <p:cNvSpPr/>
          <p:nvPr/>
        </p:nvSpPr>
        <p:spPr>
          <a:xfrm>
            <a:off x="1403202" y="0"/>
            <a:ext cx="5454798" cy="9906000"/>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798CCAFA-CC4E-48DC-B65A-E4E0D18EA1A0}"/>
              </a:ext>
            </a:extLst>
          </p:cNvPr>
          <p:cNvSpPr txBox="1"/>
          <p:nvPr/>
        </p:nvSpPr>
        <p:spPr>
          <a:xfrm>
            <a:off x="1745148" y="2790321"/>
            <a:ext cx="4387998" cy="6709529"/>
          </a:xfrm>
          <a:prstGeom prst="rect">
            <a:avLst/>
          </a:prstGeom>
          <a:noFill/>
        </p:spPr>
        <p:txBody>
          <a:bodyPr wrap="square" rtlCol="0">
            <a:spAutoFit/>
          </a:bodyPr>
          <a:lstStyle/>
          <a:p>
            <a:r>
              <a:rPr lang="en-GB" sz="2800" dirty="0">
                <a:solidFill>
                  <a:schemeClr val="bg1"/>
                </a:solidFill>
              </a:rPr>
              <a:t>Part 3</a:t>
            </a:r>
          </a:p>
          <a:p>
            <a:endParaRPr lang="en-GB" sz="2800" b="1" dirty="0">
              <a:solidFill>
                <a:schemeClr val="bg1"/>
              </a:solidFill>
            </a:endParaRPr>
          </a:p>
          <a:p>
            <a:r>
              <a:rPr lang="en-GB" sz="2800" b="1" dirty="0">
                <a:solidFill>
                  <a:schemeClr val="bg1"/>
                </a:solidFill>
              </a:rPr>
              <a:t>Overcoming Anxiety</a:t>
            </a:r>
          </a:p>
          <a:p>
            <a:endParaRPr lang="en-GB" sz="2800" dirty="0">
              <a:solidFill>
                <a:schemeClr val="bg1"/>
              </a:solidFill>
            </a:endParaRPr>
          </a:p>
          <a:p>
            <a:r>
              <a:rPr lang="en-GB" sz="2800" dirty="0">
                <a:solidFill>
                  <a:schemeClr val="bg1"/>
                </a:solidFill>
              </a:rPr>
              <a:t>Information for </a:t>
            </a:r>
          </a:p>
          <a:p>
            <a:r>
              <a:rPr lang="en-GB" sz="2800" dirty="0">
                <a:solidFill>
                  <a:schemeClr val="bg1"/>
                </a:solidFill>
              </a:rPr>
              <a:t>Parents / Carers</a:t>
            </a:r>
          </a:p>
          <a:p>
            <a:endParaRPr lang="en-GB" sz="2800"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p>
            <a:r>
              <a:rPr lang="en-GB" dirty="0">
                <a:solidFill>
                  <a:schemeClr val="bg1"/>
                </a:solidFill>
              </a:rPr>
              <a:t>Child and Adolescent Mental Health Service (CAMHS), NHS Lothian</a:t>
            </a:r>
          </a:p>
        </p:txBody>
      </p:sp>
      <p:sp>
        <p:nvSpPr>
          <p:cNvPr id="17" name="Rectangle 16">
            <a:extLst>
              <a:ext uri="{FF2B5EF4-FFF2-40B4-BE49-F238E27FC236}">
                <a16:creationId xmlns:a16="http://schemas.microsoft.com/office/drawing/2014/main" id="{CF942206-768C-412E-AD78-CFAB5C64EB90}"/>
              </a:ext>
            </a:extLst>
          </p:cNvPr>
          <p:cNvSpPr/>
          <p:nvPr/>
        </p:nvSpPr>
        <p:spPr>
          <a:xfrm>
            <a:off x="1474425" y="6751"/>
            <a:ext cx="45719" cy="990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See the source image">
            <a:extLst>
              <a:ext uri="{FF2B5EF4-FFF2-40B4-BE49-F238E27FC236}">
                <a16:creationId xmlns:a16="http://schemas.microsoft.com/office/drawing/2014/main" id="{7FCEF59E-DB2F-48B4-917C-F917CC782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1" y="203054"/>
            <a:ext cx="1229536" cy="122953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9A39E4CD-F4D8-4787-8258-AF9421A6A316}"/>
              </a:ext>
            </a:extLst>
          </p:cNvPr>
          <p:cNvSpPr/>
          <p:nvPr/>
        </p:nvSpPr>
        <p:spPr>
          <a:xfrm>
            <a:off x="1307510" y="0"/>
            <a:ext cx="45719" cy="9920011"/>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1385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7BAD7B1-B334-43F7-9A30-8E2022C45D42}"/>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sp>
        <p:nvSpPr>
          <p:cNvPr id="36" name="TextBox 35">
            <a:extLst>
              <a:ext uri="{FF2B5EF4-FFF2-40B4-BE49-F238E27FC236}">
                <a16:creationId xmlns:a16="http://schemas.microsoft.com/office/drawing/2014/main" id="{0F355F6B-0040-4DF9-92B5-74BF048382C7}"/>
              </a:ext>
            </a:extLst>
          </p:cNvPr>
          <p:cNvSpPr txBox="1"/>
          <p:nvPr/>
        </p:nvSpPr>
        <p:spPr>
          <a:xfrm>
            <a:off x="305039" y="707017"/>
            <a:ext cx="6072101" cy="338554"/>
          </a:xfrm>
          <a:prstGeom prst="rect">
            <a:avLst/>
          </a:prstGeom>
          <a:noFill/>
        </p:spPr>
        <p:txBody>
          <a:bodyPr wrap="square" rtlCol="0">
            <a:spAutoFit/>
          </a:bodyPr>
          <a:lstStyle/>
          <a:p>
            <a:pPr algn="ctr"/>
            <a:r>
              <a:rPr lang="en-GB" sz="1600" dirty="0">
                <a:solidFill>
                  <a:srgbClr val="009999"/>
                </a:solidFill>
              </a:rPr>
              <a:t>COPING STRATEGIES</a:t>
            </a:r>
          </a:p>
        </p:txBody>
      </p:sp>
      <p:sp>
        <p:nvSpPr>
          <p:cNvPr id="18" name="Footer Placeholder 3">
            <a:extLst>
              <a:ext uri="{FF2B5EF4-FFF2-40B4-BE49-F238E27FC236}">
                <a16:creationId xmlns:a16="http://schemas.microsoft.com/office/drawing/2014/main" id="{40F95C17-22AA-437F-AF56-373C69BDD8CC}"/>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22" name="Rectangle 21">
            <a:extLst>
              <a:ext uri="{FF2B5EF4-FFF2-40B4-BE49-F238E27FC236}">
                <a16:creationId xmlns:a16="http://schemas.microsoft.com/office/drawing/2014/main" id="{3B9D705A-6442-459C-BFC0-47A579CCA1A1}"/>
              </a:ext>
            </a:extLst>
          </p:cNvPr>
          <p:cNvSpPr/>
          <p:nvPr/>
        </p:nvSpPr>
        <p:spPr>
          <a:xfrm>
            <a:off x="156081" y="7507678"/>
            <a:ext cx="6292298" cy="1624099"/>
          </a:xfrm>
          <a:prstGeom prst="rect">
            <a:avLst/>
          </a:prstGeom>
          <a:noFill/>
        </p:spPr>
        <p:txBody>
          <a:bodyPr wrap="square">
            <a:spAutoFit/>
          </a:bodyPr>
          <a:lstStyle/>
          <a:p>
            <a:pPr algn="just">
              <a:lnSpc>
                <a:spcPct val="107000"/>
              </a:lnSpc>
              <a:spcAft>
                <a:spcPts val="800"/>
              </a:spcAft>
            </a:pPr>
            <a:r>
              <a:rPr lang="en-GB" sz="1500" dirty="0">
                <a:latin typeface="Calibri" panose="020F0502020204030204" pitchFamily="34" charset="0"/>
                <a:ea typeface="Calibri" panose="020F0502020204030204" pitchFamily="34" charset="0"/>
                <a:cs typeface="Times New Roman" panose="02020603050405020304" pitchFamily="18" charset="0"/>
              </a:rPr>
              <a:t>This booklet covers some strategies you can do with your child that can help break the cycle of anxiety:</a:t>
            </a:r>
          </a:p>
          <a:p>
            <a:pPr marL="285750" indent="-285750" algn="just">
              <a:lnSpc>
                <a:spcPct val="107000"/>
              </a:lnSpc>
              <a:spcAft>
                <a:spcPts val="800"/>
              </a:spcAft>
              <a:buFont typeface="Arial" panose="020B0604020202020204" pitchFamily="34" charset="0"/>
              <a:buChar char="•"/>
            </a:pPr>
            <a:r>
              <a:rPr lang="en-GB" sz="1500" dirty="0">
                <a:solidFill>
                  <a:srgbClr val="0070C0"/>
                </a:solidFill>
                <a:latin typeface="Calibri" panose="020F0502020204030204" pitchFamily="34" charset="0"/>
                <a:ea typeface="Calibri" panose="020F0502020204030204" pitchFamily="34" charset="0"/>
                <a:cs typeface="Times New Roman" panose="02020603050405020304" pitchFamily="18" charset="0"/>
              </a:rPr>
              <a:t>Using relaxation to manage anxious feelings</a:t>
            </a:r>
          </a:p>
          <a:p>
            <a:pPr marL="285750" indent="-285750" algn="just">
              <a:lnSpc>
                <a:spcPct val="107000"/>
              </a:lnSpc>
              <a:spcAft>
                <a:spcPts val="800"/>
              </a:spcAft>
              <a:buFont typeface="Arial" panose="020B0604020202020204" pitchFamily="34" charset="0"/>
              <a:buChar char="•"/>
            </a:pPr>
            <a:r>
              <a:rPr lang="en-GB" sz="1500" dirty="0">
                <a:solidFill>
                  <a:srgbClr val="7030A0"/>
                </a:solidFill>
                <a:latin typeface="Calibri" panose="020F0502020204030204" pitchFamily="34" charset="0"/>
                <a:ea typeface="Calibri" panose="020F0502020204030204" pitchFamily="34" charset="0"/>
                <a:cs typeface="Times New Roman" panose="02020603050405020304" pitchFamily="18" charset="0"/>
              </a:rPr>
              <a:t>Managing anxious thoughts and worries</a:t>
            </a:r>
          </a:p>
          <a:p>
            <a:pPr marL="285750" indent="-285750" algn="just">
              <a:lnSpc>
                <a:spcPct val="107000"/>
              </a:lnSpc>
              <a:spcAft>
                <a:spcPts val="800"/>
              </a:spcAft>
              <a:buFont typeface="Arial" panose="020B0604020202020204" pitchFamily="34" charset="0"/>
              <a:buChar char="•"/>
            </a:pPr>
            <a:r>
              <a:rPr lang="en-GB" sz="1500" dirty="0">
                <a:solidFill>
                  <a:srgbClr val="00B050"/>
                </a:solidFill>
                <a:latin typeface="Calibri" panose="020F0502020204030204" pitchFamily="34" charset="0"/>
                <a:ea typeface="Calibri" panose="020F0502020204030204" pitchFamily="34" charset="0"/>
                <a:cs typeface="Times New Roman" panose="02020603050405020304" pitchFamily="18" charset="0"/>
              </a:rPr>
              <a:t>Breaking tasks down to help reduce avoiding situations</a:t>
            </a:r>
          </a:p>
        </p:txBody>
      </p:sp>
      <p:sp>
        <p:nvSpPr>
          <p:cNvPr id="2" name="Rectangle 1">
            <a:extLst>
              <a:ext uri="{FF2B5EF4-FFF2-40B4-BE49-F238E27FC236}">
                <a16:creationId xmlns:a16="http://schemas.microsoft.com/office/drawing/2014/main" id="{9DE58875-9C7E-42C9-9D75-D1F97DA8EFE8}"/>
              </a:ext>
            </a:extLst>
          </p:cNvPr>
          <p:cNvSpPr/>
          <p:nvPr/>
        </p:nvSpPr>
        <p:spPr>
          <a:xfrm>
            <a:off x="274621" y="1223467"/>
            <a:ext cx="6292272" cy="1900905"/>
          </a:xfrm>
          <a:prstGeom prst="rect">
            <a:avLst/>
          </a:prstGeom>
        </p:spPr>
        <p:txBody>
          <a:bodyPr wrap="square">
            <a:spAutoFit/>
          </a:bodyPr>
          <a:lstStyle/>
          <a:p>
            <a:pPr algn="just">
              <a:lnSpc>
                <a:spcPct val="107000"/>
              </a:lnSpc>
              <a:spcAft>
                <a:spcPts val="800"/>
              </a:spcAft>
            </a:pPr>
            <a:r>
              <a:rPr lang="en-GB" sz="1400" dirty="0">
                <a:ea typeface="Calibri" panose="020F0502020204030204" pitchFamily="34" charset="0"/>
                <a:cs typeface="Arial" panose="020B0604020202020204" pitchFamily="34" charset="0"/>
              </a:rPr>
              <a:t>Sometimes children and young people get caught in an anxiety trap. We do things to try and make anxiety go away, but sometimes this can make it anxiety worse (see Part 2 on anxiety traps).</a:t>
            </a:r>
          </a:p>
          <a:p>
            <a:pPr algn="just">
              <a:lnSpc>
                <a:spcPct val="107000"/>
              </a:lnSpc>
              <a:spcAft>
                <a:spcPts val="800"/>
              </a:spcAft>
            </a:pPr>
            <a:r>
              <a:rPr lang="en-GB" sz="1400" dirty="0">
                <a:ea typeface="Calibri" panose="020F0502020204030204" pitchFamily="34" charset="0"/>
                <a:cs typeface="Arial" panose="020B0604020202020204" pitchFamily="34" charset="0"/>
              </a:rPr>
              <a:t>It is easy to get caught in the anxiety trap. An example of this is shown below. The good news is we can break this trap with coping strategies. </a:t>
            </a:r>
          </a:p>
          <a:p>
            <a:pPr algn="just">
              <a:lnSpc>
                <a:spcPct val="107000"/>
              </a:lnSpc>
              <a:spcAft>
                <a:spcPts val="800"/>
              </a:spcAft>
            </a:pPr>
            <a:r>
              <a:rPr lang="en-GB" sz="1400" dirty="0">
                <a:ea typeface="Calibri" panose="020F0502020204030204" pitchFamily="34" charset="0"/>
                <a:cs typeface="Arial" panose="020B0604020202020204" pitchFamily="34" charset="0"/>
              </a:rPr>
              <a:t>If we change one part of the trap, it can help change the other parts too and break the vicious cycle.</a:t>
            </a:r>
          </a:p>
        </p:txBody>
      </p:sp>
      <p:sp>
        <p:nvSpPr>
          <p:cNvPr id="3" name="Rectangle: Rounded Corners 2">
            <a:extLst>
              <a:ext uri="{FF2B5EF4-FFF2-40B4-BE49-F238E27FC236}">
                <a16:creationId xmlns:a16="http://schemas.microsoft.com/office/drawing/2014/main" id="{CDD832EA-A469-497B-BEFA-8193069773E9}"/>
              </a:ext>
            </a:extLst>
          </p:cNvPr>
          <p:cNvSpPr/>
          <p:nvPr/>
        </p:nvSpPr>
        <p:spPr>
          <a:xfrm>
            <a:off x="3550206" y="3443290"/>
            <a:ext cx="2032665" cy="151970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solidFill>
                  <a:srgbClr val="7030A0"/>
                </a:solidFill>
              </a:rPr>
              <a:t>Thoughts</a:t>
            </a:r>
          </a:p>
          <a:p>
            <a:pPr algn="ctr"/>
            <a:r>
              <a:rPr lang="en-GB" sz="1200" dirty="0"/>
              <a:t>What if no one talks to me?</a:t>
            </a:r>
          </a:p>
          <a:p>
            <a:pPr algn="ctr"/>
            <a:r>
              <a:rPr lang="en-GB" sz="1200" dirty="0"/>
              <a:t> I won’t be able to cope away from home</a:t>
            </a:r>
            <a:r>
              <a:rPr lang="en-GB" u="sng" dirty="0"/>
              <a:t>. </a:t>
            </a:r>
          </a:p>
        </p:txBody>
      </p:sp>
      <p:sp>
        <p:nvSpPr>
          <p:cNvPr id="24" name="Rectangle: Rounded Corners 23">
            <a:extLst>
              <a:ext uri="{FF2B5EF4-FFF2-40B4-BE49-F238E27FC236}">
                <a16:creationId xmlns:a16="http://schemas.microsoft.com/office/drawing/2014/main" id="{FF10F6AC-AA46-4566-9C27-FD79ACAB3165}"/>
              </a:ext>
            </a:extLst>
          </p:cNvPr>
          <p:cNvSpPr/>
          <p:nvPr/>
        </p:nvSpPr>
        <p:spPr>
          <a:xfrm>
            <a:off x="754750" y="4306556"/>
            <a:ext cx="2032665" cy="151970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solidFill>
                  <a:srgbClr val="00B050"/>
                </a:solidFill>
              </a:rPr>
              <a:t>Behaviours</a:t>
            </a:r>
          </a:p>
          <a:p>
            <a:pPr algn="ctr"/>
            <a:r>
              <a:rPr lang="en-GB" sz="1400" dirty="0"/>
              <a:t>Avoid or leave the party </a:t>
            </a:r>
          </a:p>
        </p:txBody>
      </p:sp>
      <p:sp>
        <p:nvSpPr>
          <p:cNvPr id="25" name="Rectangle: Rounded Corners 24">
            <a:extLst>
              <a:ext uri="{FF2B5EF4-FFF2-40B4-BE49-F238E27FC236}">
                <a16:creationId xmlns:a16="http://schemas.microsoft.com/office/drawing/2014/main" id="{92008E79-7F68-4757-AC25-27380A3ECDEF}"/>
              </a:ext>
            </a:extLst>
          </p:cNvPr>
          <p:cNvSpPr/>
          <p:nvPr/>
        </p:nvSpPr>
        <p:spPr>
          <a:xfrm>
            <a:off x="3589065" y="5814649"/>
            <a:ext cx="2032665" cy="151970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solidFill>
                  <a:srgbClr val="0070C0"/>
                </a:solidFill>
              </a:rPr>
              <a:t>Feelings</a:t>
            </a:r>
            <a:endParaRPr lang="en-GB" dirty="0">
              <a:solidFill>
                <a:srgbClr val="009999"/>
              </a:solidFill>
            </a:endParaRPr>
          </a:p>
          <a:p>
            <a:pPr algn="ctr"/>
            <a:r>
              <a:rPr lang="en-GB" sz="1600" dirty="0"/>
              <a:t> anxious, worried, heart racing</a:t>
            </a:r>
          </a:p>
        </p:txBody>
      </p:sp>
      <p:cxnSp>
        <p:nvCxnSpPr>
          <p:cNvPr id="6" name="Straight Arrow Connector 5">
            <a:extLst>
              <a:ext uri="{FF2B5EF4-FFF2-40B4-BE49-F238E27FC236}">
                <a16:creationId xmlns:a16="http://schemas.microsoft.com/office/drawing/2014/main" id="{853818FE-9CB3-4757-BF45-DAD93915112E}"/>
              </a:ext>
            </a:extLst>
          </p:cNvPr>
          <p:cNvCxnSpPr>
            <a:cxnSpLocks/>
          </p:cNvCxnSpPr>
          <p:nvPr/>
        </p:nvCxnSpPr>
        <p:spPr>
          <a:xfrm flipV="1">
            <a:off x="1989095" y="3662421"/>
            <a:ext cx="1375060" cy="452344"/>
          </a:xfrm>
          <a:prstGeom prst="straightConnector1">
            <a:avLst/>
          </a:prstGeom>
          <a:ln>
            <a:solidFill>
              <a:srgbClr val="009999"/>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AEFFC85-FBE4-4ACC-A4D3-9E181225F1F9}"/>
              </a:ext>
            </a:extLst>
          </p:cNvPr>
          <p:cNvCxnSpPr>
            <a:cxnSpLocks/>
          </p:cNvCxnSpPr>
          <p:nvPr/>
        </p:nvCxnSpPr>
        <p:spPr>
          <a:xfrm>
            <a:off x="1989401" y="5994477"/>
            <a:ext cx="1458975" cy="911571"/>
          </a:xfrm>
          <a:prstGeom prst="straightConnector1">
            <a:avLst/>
          </a:prstGeom>
          <a:ln>
            <a:solidFill>
              <a:srgbClr val="009999"/>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2C7441A-ACBB-4CD4-BD2E-8EFC815A5D08}"/>
              </a:ext>
            </a:extLst>
          </p:cNvPr>
          <p:cNvCxnSpPr/>
          <p:nvPr/>
        </p:nvCxnSpPr>
        <p:spPr>
          <a:xfrm>
            <a:off x="4605397" y="5066410"/>
            <a:ext cx="0" cy="553806"/>
          </a:xfrm>
          <a:prstGeom prst="straightConnector1">
            <a:avLst/>
          </a:prstGeom>
          <a:ln>
            <a:solidFill>
              <a:srgbClr val="009999"/>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DF27213F-7E6C-442C-AC9A-75100FE3A843}"/>
              </a:ext>
            </a:extLst>
          </p:cNvPr>
          <p:cNvSpPr/>
          <p:nvPr/>
        </p:nvSpPr>
        <p:spPr>
          <a:xfrm>
            <a:off x="305040" y="3238927"/>
            <a:ext cx="1684056" cy="58214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dirty="0"/>
              <a:t>Situation: Going to a party</a:t>
            </a:r>
          </a:p>
        </p:txBody>
      </p:sp>
    </p:spTree>
    <p:extLst>
      <p:ext uri="{BB962C8B-B14F-4D97-AF65-F5344CB8AC3E}">
        <p14:creationId xmlns:p14="http://schemas.microsoft.com/office/powerpoint/2010/main" val="305208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0B9A1A50-616B-476A-B292-9C4783718E8A}"/>
              </a:ext>
            </a:extLst>
          </p:cNvPr>
          <p:cNvSpPr/>
          <p:nvPr/>
        </p:nvSpPr>
        <p:spPr>
          <a:xfrm>
            <a:off x="-6597" y="4956818"/>
            <a:ext cx="6858000" cy="4660446"/>
          </a:xfrm>
          <a:prstGeom prst="rect">
            <a:avLst/>
          </a:prstGeom>
          <a:solidFill>
            <a:srgbClr val="F3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
        <p:nvSpPr>
          <p:cNvPr id="7" name="Rectangle 6">
            <a:extLst>
              <a:ext uri="{FF2B5EF4-FFF2-40B4-BE49-F238E27FC236}">
                <a16:creationId xmlns:a16="http://schemas.microsoft.com/office/drawing/2014/main" id="{1A84DD2F-5C11-4D63-AB90-72C964C69B16}"/>
              </a:ext>
            </a:extLst>
          </p:cNvPr>
          <p:cNvSpPr/>
          <p:nvPr/>
        </p:nvSpPr>
        <p:spPr>
          <a:xfrm>
            <a:off x="912322" y="7281365"/>
            <a:ext cx="5665782" cy="2246769"/>
          </a:xfrm>
          <a:prstGeom prst="rect">
            <a:avLst/>
          </a:prstGeom>
        </p:spPr>
        <p:txBody>
          <a:bodyPr wrap="square">
            <a:spAutoFit/>
          </a:bodyPr>
          <a:lstStyle/>
          <a:p>
            <a:pPr algn="just"/>
            <a:r>
              <a:rPr lang="en-GB" sz="1400" dirty="0">
                <a:solidFill>
                  <a:srgbClr val="009999"/>
                </a:solidFill>
              </a:rPr>
              <a:t>Breathe in slowly through your nose (1..2..), pause, then breathe out through your mouth (1..2..3..4..)</a:t>
            </a:r>
          </a:p>
          <a:p>
            <a:pPr algn="just"/>
            <a:endParaRPr lang="en-GB" sz="1400" dirty="0">
              <a:solidFill>
                <a:srgbClr val="009999"/>
              </a:solidFill>
            </a:endParaRPr>
          </a:p>
          <a:p>
            <a:pPr algn="just"/>
            <a:r>
              <a:rPr lang="en-GB" sz="1400" dirty="0">
                <a:solidFill>
                  <a:srgbClr val="009999"/>
                </a:solidFill>
              </a:rPr>
              <a:t>You could try asking your child to imagine there is a balloon in their tummy getting bigger and smaller as they take slow deep breathes. </a:t>
            </a:r>
          </a:p>
          <a:p>
            <a:pPr algn="just"/>
            <a:endParaRPr lang="en-GB" sz="1400" dirty="0">
              <a:solidFill>
                <a:srgbClr val="009999"/>
              </a:solidFill>
            </a:endParaRPr>
          </a:p>
          <a:p>
            <a:pPr algn="just"/>
            <a:r>
              <a:rPr lang="en-GB" sz="1400" dirty="0">
                <a:solidFill>
                  <a:srgbClr val="009999"/>
                </a:solidFill>
              </a:rPr>
              <a:t>They could try imagining they are smelling a birthday cake (breathe in) and blowing out the candles (breathe out).</a:t>
            </a:r>
          </a:p>
          <a:p>
            <a:pPr algn="just"/>
            <a:endParaRPr lang="en-GB" sz="1400" dirty="0">
              <a:solidFill>
                <a:srgbClr val="009999"/>
              </a:solidFill>
            </a:endParaRPr>
          </a:p>
          <a:p>
            <a:pPr algn="just"/>
            <a:endParaRPr lang="en-GB" sz="1400" dirty="0">
              <a:solidFill>
                <a:srgbClr val="009999"/>
              </a:solidFill>
            </a:endParaRPr>
          </a:p>
        </p:txBody>
      </p:sp>
      <p:sp>
        <p:nvSpPr>
          <p:cNvPr id="12" name="Rectangle 11">
            <a:extLst>
              <a:ext uri="{FF2B5EF4-FFF2-40B4-BE49-F238E27FC236}">
                <a16:creationId xmlns:a16="http://schemas.microsoft.com/office/drawing/2014/main" id="{37BAD7B1-B334-43F7-9A30-8E2022C45D42}"/>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sp>
        <p:nvSpPr>
          <p:cNvPr id="36" name="TextBox 35">
            <a:extLst>
              <a:ext uri="{FF2B5EF4-FFF2-40B4-BE49-F238E27FC236}">
                <a16:creationId xmlns:a16="http://schemas.microsoft.com/office/drawing/2014/main" id="{0F355F6B-0040-4DF9-92B5-74BF048382C7}"/>
              </a:ext>
            </a:extLst>
          </p:cNvPr>
          <p:cNvSpPr txBox="1"/>
          <p:nvPr/>
        </p:nvSpPr>
        <p:spPr>
          <a:xfrm>
            <a:off x="267693" y="544073"/>
            <a:ext cx="6072101" cy="338554"/>
          </a:xfrm>
          <a:prstGeom prst="rect">
            <a:avLst/>
          </a:prstGeom>
          <a:noFill/>
        </p:spPr>
        <p:txBody>
          <a:bodyPr wrap="square" rtlCol="0">
            <a:spAutoFit/>
          </a:bodyPr>
          <a:lstStyle/>
          <a:p>
            <a:pPr algn="ctr"/>
            <a:r>
              <a:rPr lang="en-GB" sz="1600" dirty="0">
                <a:solidFill>
                  <a:srgbClr val="009999"/>
                </a:solidFill>
              </a:rPr>
              <a:t>RELAXATION</a:t>
            </a:r>
          </a:p>
        </p:txBody>
      </p:sp>
      <p:sp>
        <p:nvSpPr>
          <p:cNvPr id="38" name="Rectangle 37">
            <a:extLst>
              <a:ext uri="{FF2B5EF4-FFF2-40B4-BE49-F238E27FC236}">
                <a16:creationId xmlns:a16="http://schemas.microsoft.com/office/drawing/2014/main" id="{826EC69D-DBC0-4972-97B8-26F2622B4051}"/>
              </a:ext>
            </a:extLst>
          </p:cNvPr>
          <p:cNvSpPr/>
          <p:nvPr/>
        </p:nvSpPr>
        <p:spPr>
          <a:xfrm>
            <a:off x="343829" y="860644"/>
            <a:ext cx="6292298" cy="3865995"/>
          </a:xfrm>
          <a:prstGeom prst="rect">
            <a:avLst/>
          </a:prstGeom>
          <a:noFill/>
        </p:spPr>
        <p:txBody>
          <a:bodyPr wrap="square">
            <a:spAutoFit/>
          </a:bodyPr>
          <a:lstStyle/>
          <a:p>
            <a:pPr algn="just">
              <a:lnSpc>
                <a:spcPct val="107000"/>
              </a:lnSpc>
              <a:spcAft>
                <a:spcPts val="80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Relaxation exercises can help to manage the body signs of anxiety (see Part 1) which can be scary and uncomfortable. </a:t>
            </a:r>
          </a:p>
          <a:p>
            <a:pPr algn="just">
              <a:lnSpc>
                <a:spcPct val="107000"/>
              </a:lnSpc>
              <a:spcAft>
                <a:spcPts val="80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Learning how to relax the body allows </a:t>
            </a:r>
            <a:r>
              <a:rPr lang="en-GB" sz="1500" dirty="0">
                <a:latin typeface="Calibri" panose="020F0502020204030204" pitchFamily="34" charset="0"/>
                <a:ea typeface="Calibri" panose="020F0502020204030204" pitchFamily="34" charset="0"/>
                <a:cs typeface="Times New Roman" panose="02020603050405020304" pitchFamily="18" charset="0"/>
              </a:rPr>
              <a:t>young people to </a:t>
            </a:r>
            <a:r>
              <a:rPr lang="en-GB" sz="1500" dirty="0">
                <a:effectLst/>
                <a:latin typeface="Calibri" panose="020F0502020204030204" pitchFamily="34" charset="0"/>
                <a:ea typeface="Calibri" panose="020F0502020204030204" pitchFamily="34" charset="0"/>
                <a:cs typeface="Times New Roman" panose="02020603050405020304" pitchFamily="18" charset="0"/>
              </a:rPr>
              <a:t>turn down the physical signs of anxiety. When </a:t>
            </a:r>
            <a:r>
              <a:rPr lang="en-GB" sz="1500" dirty="0">
                <a:latin typeface="Calibri" panose="020F0502020204030204" pitchFamily="34" charset="0"/>
                <a:ea typeface="Calibri" panose="020F0502020204030204" pitchFamily="34" charset="0"/>
                <a:cs typeface="Times New Roman" panose="02020603050405020304" pitchFamily="18" charset="0"/>
              </a:rPr>
              <a:t>they are more relaxed, they are calmer and their </a:t>
            </a:r>
            <a:r>
              <a:rPr lang="en-GB" sz="1500" dirty="0">
                <a:effectLst/>
                <a:latin typeface="Calibri" panose="020F0502020204030204" pitchFamily="34" charset="0"/>
                <a:ea typeface="Calibri" panose="020F0502020204030204" pitchFamily="34" charset="0"/>
                <a:cs typeface="Times New Roman" panose="02020603050405020304" pitchFamily="18" charset="0"/>
              </a:rPr>
              <a:t>mind quietens too</a:t>
            </a:r>
            <a:r>
              <a:rPr lang="en-GB" sz="1500" dirty="0">
                <a:latin typeface="Calibri" panose="020F0502020204030204" pitchFamily="34" charset="0"/>
                <a:ea typeface="Calibri" panose="020F0502020204030204" pitchFamily="34" charset="0"/>
                <a:cs typeface="Times New Roman" panose="02020603050405020304" pitchFamily="18" charset="0"/>
              </a:rPr>
              <a:t>. This can help with sleep and concentration. </a:t>
            </a:r>
          </a:p>
          <a:p>
            <a:pPr algn="just">
              <a:lnSpc>
                <a:spcPct val="107000"/>
              </a:lnSpc>
              <a:spcAft>
                <a:spcPts val="800"/>
              </a:spcAft>
            </a:pPr>
            <a:r>
              <a:rPr lang="en-GB" sz="1500" dirty="0">
                <a:latin typeface="Calibri" panose="020F0502020204030204" pitchFamily="34" charset="0"/>
                <a:ea typeface="Calibri" panose="020F0502020204030204" pitchFamily="34" charset="0"/>
                <a:cs typeface="Times New Roman" panose="02020603050405020304" pitchFamily="18" charset="0"/>
              </a:rPr>
              <a:t>There are some examples of relaxation exercises that might be helpful:</a:t>
            </a:r>
          </a:p>
          <a:p>
            <a:pPr marL="285750" indent="-285750" algn="just">
              <a:lnSpc>
                <a:spcPct val="107000"/>
              </a:lnSpc>
              <a:spcAft>
                <a:spcPts val="800"/>
              </a:spcAft>
              <a:buFont typeface="Arial" panose="020B0604020202020204" pitchFamily="34" charset="0"/>
              <a:buChar char="•"/>
            </a:pPr>
            <a:r>
              <a:rPr lang="en-GB" sz="1500" dirty="0">
                <a:latin typeface="Calibri" panose="020F0502020204030204" pitchFamily="34" charset="0"/>
                <a:ea typeface="Calibri" panose="020F0502020204030204" pitchFamily="34" charset="0"/>
                <a:cs typeface="Times New Roman" panose="02020603050405020304" pitchFamily="18" charset="0"/>
              </a:rPr>
              <a:t>Calm Breathing</a:t>
            </a:r>
          </a:p>
          <a:p>
            <a:pPr marL="285750" indent="-285750" algn="just">
              <a:lnSpc>
                <a:spcPct val="107000"/>
              </a:lnSpc>
              <a:spcAft>
                <a:spcPts val="800"/>
              </a:spcAft>
              <a:buFont typeface="Arial" panose="020B0604020202020204" pitchFamily="34" charset="0"/>
              <a:buChar char="•"/>
            </a:pPr>
            <a:r>
              <a:rPr lang="en-GB" sz="1500" dirty="0">
                <a:latin typeface="Calibri" panose="020F0502020204030204" pitchFamily="34" charset="0"/>
                <a:ea typeface="Calibri" panose="020F0502020204030204" pitchFamily="34" charset="0"/>
                <a:cs typeface="Times New Roman" panose="02020603050405020304" pitchFamily="18" charset="0"/>
              </a:rPr>
              <a:t>Progressive muscle relaxation</a:t>
            </a:r>
          </a:p>
          <a:p>
            <a:pPr marL="285750" indent="-285750" algn="just">
              <a:lnSpc>
                <a:spcPct val="107000"/>
              </a:lnSpc>
              <a:spcAft>
                <a:spcPts val="800"/>
              </a:spcAft>
              <a:buFont typeface="Arial" panose="020B0604020202020204" pitchFamily="34" charset="0"/>
              <a:buChar char="•"/>
            </a:pPr>
            <a:r>
              <a:rPr lang="en-GB" sz="1500" dirty="0">
                <a:latin typeface="Calibri" panose="020F0502020204030204" pitchFamily="34" charset="0"/>
                <a:ea typeface="Calibri" panose="020F0502020204030204" pitchFamily="34" charset="0"/>
                <a:cs typeface="Times New Roman" panose="02020603050405020304" pitchFamily="18" charset="0"/>
              </a:rPr>
              <a:t>Calm images</a:t>
            </a:r>
          </a:p>
          <a:p>
            <a:pPr algn="just">
              <a:lnSpc>
                <a:spcPct val="107000"/>
              </a:lnSpc>
              <a:spcAft>
                <a:spcPts val="800"/>
              </a:spcAft>
            </a:pPr>
            <a:r>
              <a:rPr lang="en-GB" sz="1500" dirty="0">
                <a:effectLst/>
                <a:latin typeface="Calibri" panose="020F0502020204030204" pitchFamily="34" charset="0"/>
                <a:ea typeface="Calibri" panose="020F0502020204030204" pitchFamily="34" charset="0"/>
                <a:cs typeface="Times New Roman" panose="02020603050405020304" pitchFamily="18" charset="0"/>
              </a:rPr>
              <a:t>You might also have other ways of relaxing, for example:</a:t>
            </a:r>
          </a:p>
          <a:p>
            <a:pPr marL="285750" indent="-285750" algn="just">
              <a:lnSpc>
                <a:spcPct val="107000"/>
              </a:lnSpc>
              <a:spcAft>
                <a:spcPts val="800"/>
              </a:spcAft>
              <a:buFont typeface="Arial" panose="020B0604020202020204" pitchFamily="34" charset="0"/>
              <a:buChar char="•"/>
            </a:pPr>
            <a:r>
              <a:rPr lang="en-GB" sz="1500" dirty="0">
                <a:latin typeface="Calibri" panose="020F0502020204030204" pitchFamily="34" charset="0"/>
                <a:ea typeface="Calibri" panose="020F0502020204030204" pitchFamily="34" charset="0"/>
                <a:cs typeface="Times New Roman" panose="02020603050405020304" pitchFamily="18" charset="0"/>
              </a:rPr>
              <a:t>Going for a  bath</a:t>
            </a:r>
          </a:p>
          <a:p>
            <a:pPr marL="285750" indent="-285750" algn="just">
              <a:lnSpc>
                <a:spcPct val="107000"/>
              </a:lnSpc>
              <a:spcAft>
                <a:spcPts val="800"/>
              </a:spcAft>
              <a:buFont typeface="Arial" panose="020B0604020202020204" pitchFamily="34" charset="0"/>
              <a:buChar char="•"/>
            </a:pPr>
            <a:r>
              <a:rPr lang="en-GB" sz="1500" dirty="0">
                <a:latin typeface="Calibri" panose="020F0502020204030204" pitchFamily="34" charset="0"/>
                <a:cs typeface="Times New Roman" panose="02020603050405020304" pitchFamily="18" charset="0"/>
              </a:rPr>
              <a:t>Listening to music</a:t>
            </a:r>
            <a:endParaRPr lang="en-GB" sz="1500" dirty="0"/>
          </a:p>
        </p:txBody>
      </p:sp>
      <p:sp>
        <p:nvSpPr>
          <p:cNvPr id="54" name="Rectangle 53">
            <a:extLst>
              <a:ext uri="{FF2B5EF4-FFF2-40B4-BE49-F238E27FC236}">
                <a16:creationId xmlns:a16="http://schemas.microsoft.com/office/drawing/2014/main" id="{D63E451B-2883-4AB5-837E-E0B906BFA9EE}"/>
              </a:ext>
            </a:extLst>
          </p:cNvPr>
          <p:cNvSpPr/>
          <p:nvPr/>
        </p:nvSpPr>
        <p:spPr>
          <a:xfrm>
            <a:off x="322901" y="5837315"/>
            <a:ext cx="6407656" cy="1600438"/>
          </a:xfrm>
          <a:prstGeom prst="rect">
            <a:avLst/>
          </a:prstGeom>
        </p:spPr>
        <p:txBody>
          <a:bodyPr wrap="square">
            <a:spAutoFit/>
          </a:bodyPr>
          <a:lstStyle/>
          <a:p>
            <a:pPr algn="just"/>
            <a:endParaRPr lang="en-GB" sz="1400" dirty="0"/>
          </a:p>
          <a:p>
            <a:pPr algn="just"/>
            <a:r>
              <a:rPr lang="en-GB" sz="1400" dirty="0"/>
              <a:t>When we feel anxious, the fight or flight response goes off. This makes our breathing faster. This is to get lots of oxygen to our muscles to help us fight or flight. However, if we don’t need to fight or flight then we can end up having too much. We might feel dizzy or light headed. Calm breathing helps us slow down our breathing, get the balance right and turn down the anxiety alarm. </a:t>
            </a:r>
          </a:p>
          <a:p>
            <a:pPr algn="just"/>
            <a:endParaRPr lang="en-GB" sz="1400" b="1" dirty="0">
              <a:solidFill>
                <a:srgbClr val="009999"/>
              </a:solidFill>
            </a:endParaRPr>
          </a:p>
        </p:txBody>
      </p:sp>
      <p:pic>
        <p:nvPicPr>
          <p:cNvPr id="42" name="Graphic 41" descr="Lungs with solid fill">
            <a:extLst>
              <a:ext uri="{FF2B5EF4-FFF2-40B4-BE49-F238E27FC236}">
                <a16:creationId xmlns:a16="http://schemas.microsoft.com/office/drawing/2014/main" id="{3FB92DBA-2EB8-4E12-A2E9-4E535E947F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18428" y="5139269"/>
            <a:ext cx="914400" cy="914400"/>
          </a:xfrm>
          <a:prstGeom prst="rect">
            <a:avLst/>
          </a:prstGeom>
        </p:spPr>
      </p:pic>
      <p:pic>
        <p:nvPicPr>
          <p:cNvPr id="3" name="Graphic 2" descr="Cake">
            <a:extLst>
              <a:ext uri="{FF2B5EF4-FFF2-40B4-BE49-F238E27FC236}">
                <a16:creationId xmlns:a16="http://schemas.microsoft.com/office/drawing/2014/main" id="{96C6C24D-B516-4513-8C25-176E512149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3829" y="7527729"/>
            <a:ext cx="510868" cy="510868"/>
          </a:xfrm>
          <a:prstGeom prst="rect">
            <a:avLst/>
          </a:prstGeom>
        </p:spPr>
      </p:pic>
      <p:pic>
        <p:nvPicPr>
          <p:cNvPr id="10" name="Graphic 9" descr="Balloons">
            <a:extLst>
              <a:ext uri="{FF2B5EF4-FFF2-40B4-BE49-F238E27FC236}">
                <a16:creationId xmlns:a16="http://schemas.microsoft.com/office/drawing/2014/main" id="{7322D5C3-87F3-4F0B-9E9A-372F5B6936F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6983" y="8327418"/>
            <a:ext cx="524124" cy="524124"/>
          </a:xfrm>
          <a:prstGeom prst="rect">
            <a:avLst/>
          </a:prstGeom>
        </p:spPr>
      </p:pic>
      <p:sp>
        <p:nvSpPr>
          <p:cNvPr id="11" name="Rectangle 10">
            <a:extLst>
              <a:ext uri="{FF2B5EF4-FFF2-40B4-BE49-F238E27FC236}">
                <a16:creationId xmlns:a16="http://schemas.microsoft.com/office/drawing/2014/main" id="{C741EFFB-A9FF-4AF0-A8D5-54145D2F42B6}"/>
              </a:ext>
            </a:extLst>
          </p:cNvPr>
          <p:cNvSpPr/>
          <p:nvPr/>
        </p:nvSpPr>
        <p:spPr>
          <a:xfrm>
            <a:off x="2607978" y="4049790"/>
            <a:ext cx="3429000" cy="645754"/>
          </a:xfrm>
          <a:prstGeom prst="rect">
            <a:avLst/>
          </a:prstGeom>
        </p:spPr>
        <p:txBody>
          <a:bodyPr>
            <a:spAutoFit/>
          </a:bodyPr>
          <a:lstStyle/>
          <a:p>
            <a:pPr marL="285750" indent="-285750" algn="just">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Reading a book</a:t>
            </a:r>
          </a:p>
          <a:p>
            <a:pPr marL="285750" indent="-285750" algn="just">
              <a:lnSpc>
                <a:spcPct val="107000"/>
              </a:lnSpc>
              <a:spcAft>
                <a:spcPts val="800"/>
              </a:spcAft>
              <a:buFont typeface="Arial" panose="020B0604020202020204" pitchFamily="34" charset="0"/>
              <a:buChar char="•"/>
            </a:pPr>
            <a:r>
              <a:rPr lang="en-GB" sz="1400" dirty="0">
                <a:latin typeface="Calibri" panose="020F0502020204030204" pitchFamily="34" charset="0"/>
                <a:cs typeface="Times New Roman" panose="02020603050405020304" pitchFamily="18" charset="0"/>
              </a:rPr>
              <a:t>Yoga</a:t>
            </a:r>
            <a:endParaRPr lang="en-GB" sz="1400" dirty="0"/>
          </a:p>
        </p:txBody>
      </p:sp>
      <p:sp>
        <p:nvSpPr>
          <p:cNvPr id="24" name="Rectangle 23">
            <a:extLst>
              <a:ext uri="{FF2B5EF4-FFF2-40B4-BE49-F238E27FC236}">
                <a16:creationId xmlns:a16="http://schemas.microsoft.com/office/drawing/2014/main" id="{103B494C-B778-4FF3-81F8-A5A1EDE13690}"/>
              </a:ext>
            </a:extLst>
          </p:cNvPr>
          <p:cNvSpPr/>
          <p:nvPr/>
        </p:nvSpPr>
        <p:spPr>
          <a:xfrm>
            <a:off x="4476543" y="4045255"/>
            <a:ext cx="3429000" cy="645754"/>
          </a:xfrm>
          <a:prstGeom prst="rect">
            <a:avLst/>
          </a:prstGeom>
        </p:spPr>
        <p:txBody>
          <a:bodyPr>
            <a:spAutoFit/>
          </a:bodyPr>
          <a:lstStyle/>
          <a:p>
            <a:pPr marL="285750" indent="-285750" algn="just">
              <a:lnSpc>
                <a:spcPct val="107000"/>
              </a:lnSpc>
              <a:spcAft>
                <a:spcPts val="800"/>
              </a:spcAft>
              <a:buFont typeface="Arial" panose="020B0604020202020204" pitchFamily="34" charset="0"/>
              <a:buChar char="•"/>
            </a:pPr>
            <a:r>
              <a:rPr lang="en-GB" sz="1400" dirty="0">
                <a:latin typeface="Calibri" panose="020F0502020204030204" pitchFamily="34" charset="0"/>
                <a:ea typeface="Calibri" panose="020F0502020204030204" pitchFamily="34" charset="0"/>
                <a:cs typeface="Times New Roman" panose="02020603050405020304" pitchFamily="18" charset="0"/>
              </a:rPr>
              <a:t>Have a hot drink</a:t>
            </a:r>
          </a:p>
          <a:p>
            <a:pPr marL="285750" indent="-285750" algn="just">
              <a:lnSpc>
                <a:spcPct val="107000"/>
              </a:lnSpc>
              <a:spcAft>
                <a:spcPts val="800"/>
              </a:spcAft>
              <a:buFont typeface="Arial" panose="020B0604020202020204" pitchFamily="34" charset="0"/>
              <a:buChar char="•"/>
            </a:pPr>
            <a:r>
              <a:rPr lang="en-GB" sz="1400" dirty="0">
                <a:latin typeface="Calibri" panose="020F0502020204030204" pitchFamily="34" charset="0"/>
                <a:cs typeface="Times New Roman" panose="02020603050405020304" pitchFamily="18" charset="0"/>
              </a:rPr>
              <a:t>Walk outside</a:t>
            </a:r>
            <a:endParaRPr lang="en-GB" sz="1400" dirty="0"/>
          </a:p>
        </p:txBody>
      </p:sp>
      <p:sp>
        <p:nvSpPr>
          <p:cNvPr id="13" name="Rectangle 12">
            <a:extLst>
              <a:ext uri="{FF2B5EF4-FFF2-40B4-BE49-F238E27FC236}">
                <a16:creationId xmlns:a16="http://schemas.microsoft.com/office/drawing/2014/main" id="{27C90612-1BFF-4595-9D9D-D85A3310CC40}"/>
              </a:ext>
            </a:extLst>
          </p:cNvPr>
          <p:cNvSpPr/>
          <p:nvPr/>
        </p:nvSpPr>
        <p:spPr>
          <a:xfrm>
            <a:off x="289887" y="5013128"/>
            <a:ext cx="5203369" cy="954107"/>
          </a:xfrm>
          <a:prstGeom prst="rect">
            <a:avLst/>
          </a:prstGeom>
        </p:spPr>
        <p:txBody>
          <a:bodyPr wrap="square">
            <a:spAutoFit/>
          </a:bodyPr>
          <a:lstStyle/>
          <a:p>
            <a:pPr algn="just"/>
            <a:r>
              <a:rPr lang="en-GB" sz="1400" b="1" dirty="0">
                <a:solidFill>
                  <a:srgbClr val="009999"/>
                </a:solidFill>
              </a:rPr>
              <a:t>Calm Breathing</a:t>
            </a:r>
          </a:p>
          <a:p>
            <a:pPr algn="just"/>
            <a:endParaRPr lang="en-GB" sz="1400" b="1" dirty="0">
              <a:solidFill>
                <a:srgbClr val="009999"/>
              </a:solidFill>
            </a:endParaRPr>
          </a:p>
          <a:p>
            <a:pPr algn="just"/>
            <a:r>
              <a:rPr lang="en-GB" sz="1400" dirty="0"/>
              <a:t>One of the best tools to turn down anxiety is calm breathing. It is great because we can use it anywhere.</a:t>
            </a:r>
          </a:p>
        </p:txBody>
      </p:sp>
      <p:sp>
        <p:nvSpPr>
          <p:cNvPr id="18" name="Footer Placeholder 3">
            <a:extLst>
              <a:ext uri="{FF2B5EF4-FFF2-40B4-BE49-F238E27FC236}">
                <a16:creationId xmlns:a16="http://schemas.microsoft.com/office/drawing/2014/main" id="{40F95C17-22AA-437F-AF56-373C69BDD8CC}"/>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15" name="Rectangle 14">
            <a:extLst>
              <a:ext uri="{FF2B5EF4-FFF2-40B4-BE49-F238E27FC236}">
                <a16:creationId xmlns:a16="http://schemas.microsoft.com/office/drawing/2014/main" id="{180CC280-C1E2-4BEB-BFC7-E3DFF76E62CD}"/>
              </a:ext>
            </a:extLst>
          </p:cNvPr>
          <p:cNvSpPr/>
          <p:nvPr/>
        </p:nvSpPr>
        <p:spPr>
          <a:xfrm>
            <a:off x="5595533" y="8892336"/>
            <a:ext cx="882891" cy="215444"/>
          </a:xfrm>
          <a:prstGeom prst="rect">
            <a:avLst/>
          </a:prstGeom>
        </p:spPr>
        <p:txBody>
          <a:bodyPr wrap="square">
            <a:spAutoFit/>
          </a:bodyPr>
          <a:lstStyle/>
          <a:p>
            <a:pPr algn="just"/>
            <a:r>
              <a:rPr lang="en-GB" sz="800" dirty="0">
                <a:solidFill>
                  <a:srgbClr val="009999"/>
                </a:solidFill>
              </a:rPr>
              <a:t>In: 1..2..3..4...</a:t>
            </a:r>
          </a:p>
        </p:txBody>
      </p:sp>
      <p:sp>
        <p:nvSpPr>
          <p:cNvPr id="16" name="Rectangle 15">
            <a:extLst>
              <a:ext uri="{FF2B5EF4-FFF2-40B4-BE49-F238E27FC236}">
                <a16:creationId xmlns:a16="http://schemas.microsoft.com/office/drawing/2014/main" id="{69AE8F60-36CE-4CB4-A447-E06137E3073D}"/>
              </a:ext>
            </a:extLst>
          </p:cNvPr>
          <p:cNvSpPr/>
          <p:nvPr/>
        </p:nvSpPr>
        <p:spPr>
          <a:xfrm rot="10800000">
            <a:off x="5532743" y="9432510"/>
            <a:ext cx="825867" cy="215444"/>
          </a:xfrm>
          <a:prstGeom prst="rect">
            <a:avLst/>
          </a:prstGeom>
        </p:spPr>
        <p:txBody>
          <a:bodyPr wrap="none">
            <a:spAutoFit/>
          </a:bodyPr>
          <a:lstStyle/>
          <a:p>
            <a:pPr algn="just"/>
            <a:r>
              <a:rPr lang="en-GB" sz="800" dirty="0">
                <a:solidFill>
                  <a:srgbClr val="009999"/>
                </a:solidFill>
              </a:rPr>
              <a:t>Out: 1..2..3..4...</a:t>
            </a:r>
          </a:p>
        </p:txBody>
      </p:sp>
      <p:sp>
        <p:nvSpPr>
          <p:cNvPr id="17" name="Rectangle 16">
            <a:extLst>
              <a:ext uri="{FF2B5EF4-FFF2-40B4-BE49-F238E27FC236}">
                <a16:creationId xmlns:a16="http://schemas.microsoft.com/office/drawing/2014/main" id="{5D7AC6DC-BD10-472F-9C89-2D86BAA70511}"/>
              </a:ext>
            </a:extLst>
          </p:cNvPr>
          <p:cNvSpPr/>
          <p:nvPr/>
        </p:nvSpPr>
        <p:spPr>
          <a:xfrm rot="5400000">
            <a:off x="6137365" y="9210236"/>
            <a:ext cx="585417" cy="215444"/>
          </a:xfrm>
          <a:prstGeom prst="rect">
            <a:avLst/>
          </a:prstGeom>
        </p:spPr>
        <p:txBody>
          <a:bodyPr wrap="none">
            <a:spAutoFit/>
          </a:bodyPr>
          <a:lstStyle/>
          <a:p>
            <a:pPr algn="just"/>
            <a:r>
              <a:rPr lang="en-GB" sz="800" dirty="0">
                <a:solidFill>
                  <a:srgbClr val="009999"/>
                </a:solidFill>
              </a:rPr>
              <a:t>Pause: 1..</a:t>
            </a:r>
          </a:p>
        </p:txBody>
      </p:sp>
      <p:sp>
        <p:nvSpPr>
          <p:cNvPr id="30" name="Rectangle 29">
            <a:extLst>
              <a:ext uri="{FF2B5EF4-FFF2-40B4-BE49-F238E27FC236}">
                <a16:creationId xmlns:a16="http://schemas.microsoft.com/office/drawing/2014/main" id="{E6C2520F-7033-45E2-BC62-DE8218204F25}"/>
              </a:ext>
            </a:extLst>
          </p:cNvPr>
          <p:cNvSpPr/>
          <p:nvPr/>
        </p:nvSpPr>
        <p:spPr>
          <a:xfrm rot="16200000">
            <a:off x="5174496" y="9168969"/>
            <a:ext cx="585417" cy="215444"/>
          </a:xfrm>
          <a:prstGeom prst="rect">
            <a:avLst/>
          </a:prstGeom>
        </p:spPr>
        <p:txBody>
          <a:bodyPr wrap="none">
            <a:spAutoFit/>
          </a:bodyPr>
          <a:lstStyle/>
          <a:p>
            <a:pPr algn="just"/>
            <a:r>
              <a:rPr lang="en-GB" sz="800" dirty="0">
                <a:solidFill>
                  <a:srgbClr val="009999"/>
                </a:solidFill>
              </a:rPr>
              <a:t>Pause: 1..</a:t>
            </a:r>
          </a:p>
        </p:txBody>
      </p:sp>
      <p:sp>
        <p:nvSpPr>
          <p:cNvPr id="19" name="Rectangle 18">
            <a:extLst>
              <a:ext uri="{FF2B5EF4-FFF2-40B4-BE49-F238E27FC236}">
                <a16:creationId xmlns:a16="http://schemas.microsoft.com/office/drawing/2014/main" id="{4BDCA760-48FD-468A-8DD4-B080CBE8F518}"/>
              </a:ext>
            </a:extLst>
          </p:cNvPr>
          <p:cNvSpPr/>
          <p:nvPr/>
        </p:nvSpPr>
        <p:spPr>
          <a:xfrm>
            <a:off x="866663" y="8947485"/>
            <a:ext cx="4914625" cy="523220"/>
          </a:xfrm>
          <a:prstGeom prst="rect">
            <a:avLst/>
          </a:prstGeom>
        </p:spPr>
        <p:txBody>
          <a:bodyPr wrap="square">
            <a:spAutoFit/>
          </a:bodyPr>
          <a:lstStyle/>
          <a:p>
            <a:pPr algn="just"/>
            <a:endParaRPr lang="en-GB" sz="1400" dirty="0">
              <a:solidFill>
                <a:srgbClr val="009999"/>
              </a:solidFill>
            </a:endParaRPr>
          </a:p>
          <a:p>
            <a:pPr algn="just"/>
            <a:r>
              <a:rPr lang="en-GB" sz="1400" dirty="0">
                <a:solidFill>
                  <a:srgbClr val="009999"/>
                </a:solidFill>
              </a:rPr>
              <a:t>You could also imagine tracing a shape in your mind.</a:t>
            </a:r>
          </a:p>
        </p:txBody>
      </p:sp>
      <p:sp>
        <p:nvSpPr>
          <p:cNvPr id="20" name="Rectangle 19">
            <a:extLst>
              <a:ext uri="{FF2B5EF4-FFF2-40B4-BE49-F238E27FC236}">
                <a16:creationId xmlns:a16="http://schemas.microsoft.com/office/drawing/2014/main" id="{10618579-A403-42C6-8F25-2D1D278A8A37}"/>
              </a:ext>
            </a:extLst>
          </p:cNvPr>
          <p:cNvSpPr/>
          <p:nvPr/>
        </p:nvSpPr>
        <p:spPr>
          <a:xfrm>
            <a:off x="5631175" y="9139000"/>
            <a:ext cx="607357" cy="283957"/>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13817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E0B3353-3ED1-4D64-BD44-E867643F7395}"/>
              </a:ext>
            </a:extLst>
          </p:cNvPr>
          <p:cNvSpPr/>
          <p:nvPr/>
        </p:nvSpPr>
        <p:spPr>
          <a:xfrm>
            <a:off x="118159" y="557550"/>
            <a:ext cx="6488226" cy="2290571"/>
          </a:xfrm>
          <a:prstGeom prst="rect">
            <a:avLst/>
          </a:prstGeom>
          <a:solidFill>
            <a:srgbClr val="F3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
        <p:nvSpPr>
          <p:cNvPr id="16" name="Rectangle 15">
            <a:extLst>
              <a:ext uri="{FF2B5EF4-FFF2-40B4-BE49-F238E27FC236}">
                <a16:creationId xmlns:a16="http://schemas.microsoft.com/office/drawing/2014/main" id="{3ED6C295-D587-4658-AE43-3517A97A5155}"/>
              </a:ext>
            </a:extLst>
          </p:cNvPr>
          <p:cNvSpPr/>
          <p:nvPr/>
        </p:nvSpPr>
        <p:spPr>
          <a:xfrm>
            <a:off x="1439186" y="2986436"/>
            <a:ext cx="5184251" cy="3436675"/>
          </a:xfrm>
          <a:prstGeom prst="rect">
            <a:avLst/>
          </a:prstGeom>
          <a:solidFill>
            <a:srgbClr val="F3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
        <p:nvSpPr>
          <p:cNvPr id="2" name="Rectangle 1">
            <a:extLst>
              <a:ext uri="{FF2B5EF4-FFF2-40B4-BE49-F238E27FC236}">
                <a16:creationId xmlns:a16="http://schemas.microsoft.com/office/drawing/2014/main" id="{BB6DDF9B-51BD-4B67-91FA-ADC7C1944ADE}"/>
              </a:ext>
            </a:extLst>
          </p:cNvPr>
          <p:cNvSpPr/>
          <p:nvPr/>
        </p:nvSpPr>
        <p:spPr>
          <a:xfrm>
            <a:off x="1605855" y="2933694"/>
            <a:ext cx="5017582" cy="3754874"/>
          </a:xfrm>
          <a:prstGeom prst="rect">
            <a:avLst/>
          </a:prstGeom>
        </p:spPr>
        <p:txBody>
          <a:bodyPr wrap="square">
            <a:spAutoFit/>
          </a:bodyPr>
          <a:lstStyle/>
          <a:p>
            <a:pPr algn="just"/>
            <a:r>
              <a:rPr lang="en-GB" sz="1400" b="1" dirty="0">
                <a:solidFill>
                  <a:srgbClr val="009999"/>
                </a:solidFill>
              </a:rPr>
              <a:t>Calm Images</a:t>
            </a:r>
          </a:p>
          <a:p>
            <a:pPr algn="just"/>
            <a:endParaRPr lang="en-GB" sz="1400" b="1" dirty="0">
              <a:solidFill>
                <a:srgbClr val="009999"/>
              </a:solidFill>
            </a:endParaRPr>
          </a:p>
          <a:p>
            <a:pPr algn="just"/>
            <a:r>
              <a:rPr lang="en-GB" sz="1400" dirty="0"/>
              <a:t>Imagine a place that is calm and relaxing. This could be a real or imaginary place or a happy memory. </a:t>
            </a:r>
          </a:p>
          <a:p>
            <a:pPr algn="just"/>
            <a:endParaRPr lang="en-GB" sz="1400" dirty="0"/>
          </a:p>
          <a:p>
            <a:pPr algn="just"/>
            <a:r>
              <a:rPr lang="en-GB" sz="1400" dirty="0"/>
              <a:t>It might be a garden, tropical island, forest or their bedroom. Make it really detailed by imagining it in lots of detail</a:t>
            </a:r>
            <a:r>
              <a:rPr lang="en-GB" sz="1400" dirty="0">
                <a:solidFill>
                  <a:srgbClr val="009999"/>
                </a:solidFill>
              </a:rPr>
              <a:t>. </a:t>
            </a:r>
          </a:p>
          <a:p>
            <a:pPr algn="just"/>
            <a:endParaRPr lang="en-GB" sz="1400" dirty="0">
              <a:solidFill>
                <a:srgbClr val="009999"/>
              </a:solidFill>
            </a:endParaRPr>
          </a:p>
          <a:p>
            <a:r>
              <a:rPr lang="en-GB" sz="1400" dirty="0"/>
              <a:t>What would you see?</a:t>
            </a:r>
          </a:p>
          <a:p>
            <a:r>
              <a:rPr lang="en-GB" sz="1400" dirty="0"/>
              <a:t>What would you hear?</a:t>
            </a:r>
          </a:p>
          <a:p>
            <a:r>
              <a:rPr lang="en-GB" sz="1400" dirty="0"/>
              <a:t>What would you smell?</a:t>
            </a:r>
          </a:p>
          <a:p>
            <a:r>
              <a:rPr lang="en-GB" sz="1400" dirty="0"/>
              <a:t>What would it feel like?</a:t>
            </a:r>
          </a:p>
          <a:p>
            <a:pPr algn="just"/>
            <a:endParaRPr lang="en-GB" sz="1400" dirty="0"/>
          </a:p>
          <a:p>
            <a:pPr algn="just"/>
            <a:r>
              <a:rPr lang="en-GB" sz="1400" dirty="0"/>
              <a:t>Calm images can be used anywhere. It turns down the physical signs of anxiety and takes our attention away from anxious thoughts.</a:t>
            </a:r>
          </a:p>
          <a:p>
            <a:pPr algn="just"/>
            <a:endParaRPr lang="en-GB" sz="1400" dirty="0">
              <a:solidFill>
                <a:srgbClr val="009999"/>
              </a:solidFill>
            </a:endParaRPr>
          </a:p>
        </p:txBody>
      </p:sp>
      <p:pic>
        <p:nvPicPr>
          <p:cNvPr id="3" name="Graphic 2" descr="Tropical scene with solid fill">
            <a:extLst>
              <a:ext uri="{FF2B5EF4-FFF2-40B4-BE49-F238E27FC236}">
                <a16:creationId xmlns:a16="http://schemas.microsoft.com/office/drawing/2014/main" id="{A51D06BC-7593-4C59-B0E1-7F627331A3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8939" y="3097006"/>
            <a:ext cx="914400" cy="914400"/>
          </a:xfrm>
          <a:prstGeom prst="rect">
            <a:avLst/>
          </a:prstGeom>
        </p:spPr>
      </p:pic>
      <p:sp>
        <p:nvSpPr>
          <p:cNvPr id="4" name="Rectangle 3">
            <a:extLst>
              <a:ext uri="{FF2B5EF4-FFF2-40B4-BE49-F238E27FC236}">
                <a16:creationId xmlns:a16="http://schemas.microsoft.com/office/drawing/2014/main" id="{2AA485C1-6338-4501-B7D3-B3716A63990C}"/>
              </a:ext>
            </a:extLst>
          </p:cNvPr>
          <p:cNvSpPr/>
          <p:nvPr/>
        </p:nvSpPr>
        <p:spPr>
          <a:xfrm>
            <a:off x="164454" y="553137"/>
            <a:ext cx="6395636" cy="2462213"/>
          </a:xfrm>
          <a:prstGeom prst="rect">
            <a:avLst/>
          </a:prstGeom>
        </p:spPr>
        <p:txBody>
          <a:bodyPr wrap="square">
            <a:spAutoFit/>
          </a:bodyPr>
          <a:lstStyle/>
          <a:p>
            <a:pPr algn="just"/>
            <a:r>
              <a:rPr lang="en-GB" sz="1400" b="1" dirty="0">
                <a:solidFill>
                  <a:srgbClr val="009999"/>
                </a:solidFill>
              </a:rPr>
              <a:t>Progressive Muscle Relaxation</a:t>
            </a:r>
          </a:p>
          <a:p>
            <a:pPr algn="just"/>
            <a:endParaRPr lang="en-GB" sz="1400" b="1" dirty="0">
              <a:solidFill>
                <a:srgbClr val="009999"/>
              </a:solidFill>
            </a:endParaRPr>
          </a:p>
          <a:p>
            <a:pPr algn="just"/>
            <a:r>
              <a:rPr lang="en-GB" sz="1400" dirty="0"/>
              <a:t>Our muscles get tense when we are anxious. Stretching and relaxing our muscles can help turn down anxiety. </a:t>
            </a:r>
          </a:p>
          <a:p>
            <a:pPr algn="just"/>
            <a:endParaRPr lang="en-GB" sz="1400" dirty="0"/>
          </a:p>
          <a:p>
            <a:pPr algn="just"/>
            <a:r>
              <a:rPr lang="en-GB" sz="1400" dirty="0"/>
              <a:t>You can work through each of the main muscle groups, tensing each one for  5-7 seconds and then let go and relax.</a:t>
            </a:r>
          </a:p>
          <a:p>
            <a:pPr algn="just"/>
            <a:br>
              <a:rPr lang="en-GB" sz="1400" dirty="0"/>
            </a:br>
            <a:r>
              <a:rPr lang="en-GB" sz="1400" dirty="0"/>
              <a:t>There are lots of helpful scripts to guide you through this. Try the </a:t>
            </a:r>
            <a:r>
              <a:rPr lang="en-GB" sz="1400" dirty="0" err="1"/>
              <a:t>hospichill</a:t>
            </a:r>
            <a:r>
              <a:rPr lang="en-GB" sz="1400" dirty="0"/>
              <a:t> app with younger children or </a:t>
            </a:r>
            <a:r>
              <a:rPr lang="en-GB" sz="1400" dirty="0" err="1"/>
              <a:t>Safespot</a:t>
            </a:r>
            <a:r>
              <a:rPr lang="en-GB" sz="1400" dirty="0"/>
              <a:t> ‘muscle relaxation’ in the audio section. </a:t>
            </a:r>
          </a:p>
          <a:p>
            <a:pPr algn="just"/>
            <a:endParaRPr lang="en-GB" sz="1400" b="1" dirty="0"/>
          </a:p>
        </p:txBody>
      </p:sp>
      <p:sp>
        <p:nvSpPr>
          <p:cNvPr id="6" name="Rectangle 5">
            <a:extLst>
              <a:ext uri="{FF2B5EF4-FFF2-40B4-BE49-F238E27FC236}">
                <a16:creationId xmlns:a16="http://schemas.microsoft.com/office/drawing/2014/main" id="{D8AA4FFD-919E-4EB2-B7E3-8C231F0ED6C2}"/>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sp>
        <p:nvSpPr>
          <p:cNvPr id="7" name="Rectangle 6">
            <a:extLst>
              <a:ext uri="{FF2B5EF4-FFF2-40B4-BE49-F238E27FC236}">
                <a16:creationId xmlns:a16="http://schemas.microsoft.com/office/drawing/2014/main" id="{F1CF2395-A416-4DDB-9535-18AF614082F5}"/>
              </a:ext>
            </a:extLst>
          </p:cNvPr>
          <p:cNvSpPr/>
          <p:nvPr/>
        </p:nvSpPr>
        <p:spPr>
          <a:xfrm>
            <a:off x="123504" y="6428568"/>
            <a:ext cx="6587578" cy="2336602"/>
          </a:xfrm>
          <a:prstGeom prst="rect">
            <a:avLst/>
          </a:prstGeom>
        </p:spPr>
        <p:txBody>
          <a:bodyPr wrap="square">
            <a:spAutoFit/>
          </a:bodyPr>
          <a:lstStyle/>
          <a:p>
            <a:pPr algn="ctr">
              <a:lnSpc>
                <a:spcPct val="107000"/>
              </a:lnSpc>
              <a:spcAft>
                <a:spcPts val="800"/>
              </a:spcAft>
            </a:pPr>
            <a:r>
              <a:rPr lang="en-GB" sz="1400" b="1" dirty="0">
                <a:latin typeface="Calibri" panose="020F0502020204030204" pitchFamily="34" charset="0"/>
                <a:ea typeface="Calibri" panose="020F0502020204030204" pitchFamily="34" charset="0"/>
                <a:cs typeface="Times New Roman" panose="02020603050405020304" pitchFamily="18" charset="0"/>
              </a:rPr>
              <a:t>Tips for practicing relaxation</a:t>
            </a:r>
          </a:p>
          <a:p>
            <a:pPr algn="just">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You can help your child learn how to relax by encouraging them to practice relaxation exercises on a regular basis.</a:t>
            </a:r>
          </a:p>
          <a:p>
            <a:pPr algn="just">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 It is best to start by practicing when your child is not feeling distressed. Once they have learned the exercises, they can be used when they are feeling anxious.</a:t>
            </a:r>
          </a:p>
          <a:p>
            <a:pPr algn="just">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 You might want to practice with them. </a:t>
            </a:r>
          </a:p>
          <a:p>
            <a:pPr algn="just">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Different relaxation methods may be useful at different times. It is important that your child finds out what works best for them! </a:t>
            </a:r>
            <a:endParaRPr lang="en-GB" sz="1400" b="1" dirty="0">
              <a:solidFill>
                <a:srgbClr val="009999"/>
              </a:solidFill>
            </a:endParaRPr>
          </a:p>
        </p:txBody>
      </p:sp>
      <p:sp>
        <p:nvSpPr>
          <p:cNvPr id="13" name="Rectangle 12">
            <a:extLst>
              <a:ext uri="{FF2B5EF4-FFF2-40B4-BE49-F238E27FC236}">
                <a16:creationId xmlns:a16="http://schemas.microsoft.com/office/drawing/2014/main" id="{C30F8BA5-E4DE-4E80-A33A-5298E47FA832}"/>
              </a:ext>
            </a:extLst>
          </p:cNvPr>
          <p:cNvSpPr/>
          <p:nvPr/>
        </p:nvSpPr>
        <p:spPr>
          <a:xfrm>
            <a:off x="267693" y="8786309"/>
            <a:ext cx="6299200" cy="780942"/>
          </a:xfrm>
          <a:prstGeom prst="rect">
            <a:avLst/>
          </a:prstGeom>
          <a:solidFill>
            <a:srgbClr val="0099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5FC143DE-92B4-40F8-A89E-64EC4979339B}"/>
              </a:ext>
            </a:extLst>
          </p:cNvPr>
          <p:cNvSpPr/>
          <p:nvPr/>
        </p:nvSpPr>
        <p:spPr>
          <a:xfrm>
            <a:off x="1302720" y="8828587"/>
            <a:ext cx="5211075" cy="738664"/>
          </a:xfrm>
          <a:prstGeom prst="rect">
            <a:avLst/>
          </a:prstGeom>
          <a:solidFill>
            <a:srgbClr val="009999"/>
          </a:solidFill>
        </p:spPr>
        <p:txBody>
          <a:bodyPr wrap="square">
            <a:spAutoFit/>
          </a:bodyPr>
          <a:lstStyle/>
          <a:p>
            <a:r>
              <a:rPr lang="en-GB" sz="1400" dirty="0">
                <a:solidFill>
                  <a:schemeClr val="bg1"/>
                </a:solidFill>
              </a:rPr>
              <a:t>There are lots of different Apps available offering guided relaxation exercises.  Some suggestions are included in the list of resources at the end of this booklet. </a:t>
            </a:r>
          </a:p>
        </p:txBody>
      </p:sp>
      <p:pic>
        <p:nvPicPr>
          <p:cNvPr id="15" name="Graphic 14" descr="Smart Phone with solid fill">
            <a:extLst>
              <a:ext uri="{FF2B5EF4-FFF2-40B4-BE49-F238E27FC236}">
                <a16:creationId xmlns:a16="http://schemas.microsoft.com/office/drawing/2014/main" id="{C089A7FF-CCAF-4C21-A903-9D71ECF5AF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9956642">
            <a:off x="407555" y="8884304"/>
            <a:ext cx="624344" cy="624344"/>
          </a:xfrm>
          <a:prstGeom prst="rect">
            <a:avLst/>
          </a:prstGeom>
        </p:spPr>
      </p:pic>
      <p:pic>
        <p:nvPicPr>
          <p:cNvPr id="19" name="Graphic 18" descr="Forest scene">
            <a:extLst>
              <a:ext uri="{FF2B5EF4-FFF2-40B4-BE49-F238E27FC236}">
                <a16:creationId xmlns:a16="http://schemas.microsoft.com/office/drawing/2014/main" id="{25C00BDB-92B4-4D54-A0D4-6587B4F05FD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6552" y="5331756"/>
            <a:ext cx="914400" cy="914400"/>
          </a:xfrm>
          <a:prstGeom prst="rect">
            <a:avLst/>
          </a:prstGeom>
        </p:spPr>
      </p:pic>
      <p:pic>
        <p:nvPicPr>
          <p:cNvPr id="21" name="Graphic 20" descr="Sleep">
            <a:extLst>
              <a:ext uri="{FF2B5EF4-FFF2-40B4-BE49-F238E27FC236}">
                <a16:creationId xmlns:a16="http://schemas.microsoft.com/office/drawing/2014/main" id="{DAC0E516-BD87-45B7-A320-8F9722693C2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86552" y="4246209"/>
            <a:ext cx="914400" cy="914400"/>
          </a:xfrm>
          <a:prstGeom prst="rect">
            <a:avLst/>
          </a:prstGeom>
        </p:spPr>
      </p:pic>
    </p:spTree>
    <p:extLst>
      <p:ext uri="{BB962C8B-B14F-4D97-AF65-F5344CB8AC3E}">
        <p14:creationId xmlns:p14="http://schemas.microsoft.com/office/powerpoint/2010/main" val="3880353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phic 10" descr="Clapper board">
            <a:extLst>
              <a:ext uri="{FF2B5EF4-FFF2-40B4-BE49-F238E27FC236}">
                <a16:creationId xmlns:a16="http://schemas.microsoft.com/office/drawing/2014/main" id="{B9676CCB-B8D2-4F90-8D4B-0393E5826E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4897" y="8838976"/>
            <a:ext cx="697131" cy="697131"/>
          </a:xfrm>
          <a:prstGeom prst="rect">
            <a:avLst/>
          </a:prstGeom>
        </p:spPr>
      </p:pic>
      <p:sp>
        <p:nvSpPr>
          <p:cNvPr id="12" name="Rectangle 11">
            <a:extLst>
              <a:ext uri="{FF2B5EF4-FFF2-40B4-BE49-F238E27FC236}">
                <a16:creationId xmlns:a16="http://schemas.microsoft.com/office/drawing/2014/main" id="{37BAD7B1-B334-43F7-9A30-8E2022C45D42}"/>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sp>
        <p:nvSpPr>
          <p:cNvPr id="36" name="TextBox 35">
            <a:extLst>
              <a:ext uri="{FF2B5EF4-FFF2-40B4-BE49-F238E27FC236}">
                <a16:creationId xmlns:a16="http://schemas.microsoft.com/office/drawing/2014/main" id="{0F355F6B-0040-4DF9-92B5-74BF048382C7}"/>
              </a:ext>
            </a:extLst>
          </p:cNvPr>
          <p:cNvSpPr txBox="1"/>
          <p:nvPr/>
        </p:nvSpPr>
        <p:spPr>
          <a:xfrm>
            <a:off x="305039" y="707017"/>
            <a:ext cx="6072101" cy="338554"/>
          </a:xfrm>
          <a:prstGeom prst="rect">
            <a:avLst/>
          </a:prstGeom>
          <a:noFill/>
        </p:spPr>
        <p:txBody>
          <a:bodyPr wrap="square" rtlCol="0">
            <a:spAutoFit/>
          </a:bodyPr>
          <a:lstStyle/>
          <a:p>
            <a:pPr algn="ctr"/>
            <a:r>
              <a:rPr lang="en-GB" sz="1600" dirty="0">
                <a:solidFill>
                  <a:srgbClr val="009999"/>
                </a:solidFill>
              </a:rPr>
              <a:t>MANAGING ANXIOUS THOUGHTS AND WORRIES</a:t>
            </a:r>
          </a:p>
        </p:txBody>
      </p:sp>
      <p:sp>
        <p:nvSpPr>
          <p:cNvPr id="38" name="Rectangle 37">
            <a:extLst>
              <a:ext uri="{FF2B5EF4-FFF2-40B4-BE49-F238E27FC236}">
                <a16:creationId xmlns:a16="http://schemas.microsoft.com/office/drawing/2014/main" id="{826EC69D-DBC0-4972-97B8-26F2622B4051}"/>
              </a:ext>
            </a:extLst>
          </p:cNvPr>
          <p:cNvSpPr/>
          <p:nvPr/>
        </p:nvSpPr>
        <p:spPr>
          <a:xfrm>
            <a:off x="297188" y="1204081"/>
            <a:ext cx="6292298" cy="4370427"/>
          </a:xfrm>
          <a:prstGeom prst="rect">
            <a:avLst/>
          </a:prstGeom>
          <a:noFill/>
        </p:spPr>
        <p:txBody>
          <a:bodyPr wrap="square">
            <a:spAutoFit/>
          </a:bodyPr>
          <a:lstStyle/>
          <a:p>
            <a:pPr algn="just"/>
            <a:r>
              <a:rPr lang="en-GB" sz="1500" dirty="0"/>
              <a:t>When we are anxious we often have unhelpful thoughts and worries. We listen to these thoughts because they are automatic and seem true even though they are not always facts. </a:t>
            </a:r>
          </a:p>
          <a:p>
            <a:pPr algn="just"/>
            <a:endParaRPr lang="en-GB" sz="1500" dirty="0"/>
          </a:p>
          <a:p>
            <a:pPr algn="just"/>
            <a:r>
              <a:rPr lang="en-GB" sz="1500" dirty="0"/>
              <a:t>Our thoughts can have a big impact on our feelings and can increase anxiety and anxious behaviours. </a:t>
            </a:r>
          </a:p>
          <a:p>
            <a:pPr algn="just"/>
            <a:endParaRPr lang="en-GB" sz="1500" dirty="0"/>
          </a:p>
          <a:p>
            <a:endParaRPr lang="en-GB" sz="1500" dirty="0"/>
          </a:p>
          <a:p>
            <a:endParaRPr lang="en-GB" sz="1500" dirty="0"/>
          </a:p>
          <a:p>
            <a:endParaRPr lang="en-GB" sz="1500" dirty="0"/>
          </a:p>
          <a:p>
            <a:endParaRPr lang="en-GB" sz="1500" dirty="0"/>
          </a:p>
          <a:p>
            <a:endParaRPr lang="en-GB" sz="1500" dirty="0"/>
          </a:p>
          <a:p>
            <a:endParaRPr lang="en-GB" sz="1500" dirty="0"/>
          </a:p>
          <a:p>
            <a:endParaRPr lang="en-GB" sz="1500" dirty="0"/>
          </a:p>
          <a:p>
            <a:endParaRPr lang="en-GB" sz="1500" dirty="0"/>
          </a:p>
          <a:p>
            <a:endParaRPr lang="en-GB" sz="1500" dirty="0"/>
          </a:p>
          <a:p>
            <a:endParaRPr lang="en-GB" sz="1500" dirty="0"/>
          </a:p>
          <a:p>
            <a:endParaRPr lang="en-GB" sz="1500" dirty="0"/>
          </a:p>
          <a:p>
            <a:endParaRPr lang="en-GB" sz="800" dirty="0"/>
          </a:p>
        </p:txBody>
      </p:sp>
      <p:sp>
        <p:nvSpPr>
          <p:cNvPr id="18" name="Footer Placeholder 3">
            <a:extLst>
              <a:ext uri="{FF2B5EF4-FFF2-40B4-BE49-F238E27FC236}">
                <a16:creationId xmlns:a16="http://schemas.microsoft.com/office/drawing/2014/main" id="{40F95C17-22AA-437F-AF56-373C69BDD8CC}"/>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16" name="Rectangle 15">
            <a:extLst>
              <a:ext uri="{FF2B5EF4-FFF2-40B4-BE49-F238E27FC236}">
                <a16:creationId xmlns:a16="http://schemas.microsoft.com/office/drawing/2014/main" id="{6E5E8845-A754-45D9-AEE5-2CAE14D2A85F}"/>
              </a:ext>
            </a:extLst>
          </p:cNvPr>
          <p:cNvSpPr/>
          <p:nvPr/>
        </p:nvSpPr>
        <p:spPr>
          <a:xfrm>
            <a:off x="14337" y="5400237"/>
            <a:ext cx="6858000" cy="752238"/>
          </a:xfrm>
          <a:prstGeom prst="rect">
            <a:avLst/>
          </a:prstGeom>
          <a:solidFill>
            <a:srgbClr val="F3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4FF33A93-500F-4F1E-858F-FE4432F2EB78}"/>
              </a:ext>
            </a:extLst>
          </p:cNvPr>
          <p:cNvSpPr/>
          <p:nvPr/>
        </p:nvSpPr>
        <p:spPr>
          <a:xfrm>
            <a:off x="1310196" y="7184231"/>
            <a:ext cx="5099882" cy="553998"/>
          </a:xfrm>
          <a:prstGeom prst="rect">
            <a:avLst/>
          </a:prstGeom>
        </p:spPr>
        <p:txBody>
          <a:bodyPr wrap="square">
            <a:spAutoFit/>
          </a:bodyPr>
          <a:lstStyle/>
          <a:p>
            <a:endParaRPr lang="en-GB" sz="1500" dirty="0">
              <a:solidFill>
                <a:srgbClr val="009999"/>
              </a:solidFill>
            </a:endParaRPr>
          </a:p>
          <a:p>
            <a:endParaRPr lang="en-GB" sz="1500" dirty="0">
              <a:solidFill>
                <a:srgbClr val="009999"/>
              </a:solidFill>
            </a:endParaRPr>
          </a:p>
        </p:txBody>
      </p:sp>
      <p:pic>
        <p:nvPicPr>
          <p:cNvPr id="4" name="Graphic 3" descr="Worried face outline with solid fill">
            <a:extLst>
              <a:ext uri="{FF2B5EF4-FFF2-40B4-BE49-F238E27FC236}">
                <a16:creationId xmlns:a16="http://schemas.microsoft.com/office/drawing/2014/main" id="{9F73E4A9-C5CF-4B5E-B53C-E40F1EAD296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69180" y="4515507"/>
            <a:ext cx="822960" cy="822960"/>
          </a:xfrm>
          <a:prstGeom prst="rect">
            <a:avLst/>
          </a:prstGeom>
        </p:spPr>
      </p:pic>
      <p:pic>
        <p:nvPicPr>
          <p:cNvPr id="9" name="Graphic 8" descr="Smiling face outline with solid fill">
            <a:extLst>
              <a:ext uri="{FF2B5EF4-FFF2-40B4-BE49-F238E27FC236}">
                <a16:creationId xmlns:a16="http://schemas.microsoft.com/office/drawing/2014/main" id="{5AB0AD1E-1B86-45DA-ACC6-8BD591B3CEB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621136" y="4543866"/>
            <a:ext cx="822960" cy="822960"/>
          </a:xfrm>
          <a:prstGeom prst="rect">
            <a:avLst/>
          </a:prstGeom>
        </p:spPr>
      </p:pic>
      <p:sp>
        <p:nvSpPr>
          <p:cNvPr id="40" name="Thought Bubble: Cloud 39">
            <a:extLst>
              <a:ext uri="{FF2B5EF4-FFF2-40B4-BE49-F238E27FC236}">
                <a16:creationId xmlns:a16="http://schemas.microsoft.com/office/drawing/2014/main" id="{40D708D5-5A00-4439-8293-E4EA5391D33C}"/>
              </a:ext>
            </a:extLst>
          </p:cNvPr>
          <p:cNvSpPr>
            <a:spLocks/>
          </p:cNvSpPr>
          <p:nvPr/>
        </p:nvSpPr>
        <p:spPr>
          <a:xfrm>
            <a:off x="3939346" y="2848312"/>
            <a:ext cx="1701827" cy="1282328"/>
          </a:xfrm>
          <a:prstGeom prst="cloudCallout">
            <a:avLst>
              <a:gd name="adj1" fmla="val -34561"/>
              <a:gd name="adj2" fmla="val 83579"/>
            </a:avLst>
          </a:prstGeom>
          <a:solidFill>
            <a:schemeClr val="bg1"/>
          </a:solidFill>
          <a:ln w="28575">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9999"/>
                </a:solidFill>
              </a:rPr>
              <a:t>Helpful thoughts reduce anxiety!</a:t>
            </a:r>
          </a:p>
        </p:txBody>
      </p:sp>
      <p:sp>
        <p:nvSpPr>
          <p:cNvPr id="43" name="Thought Bubble: Cloud 42">
            <a:extLst>
              <a:ext uri="{FF2B5EF4-FFF2-40B4-BE49-F238E27FC236}">
                <a16:creationId xmlns:a16="http://schemas.microsoft.com/office/drawing/2014/main" id="{5A6DED25-E2DF-4FA6-B220-20BB0994FC91}"/>
              </a:ext>
            </a:extLst>
          </p:cNvPr>
          <p:cNvSpPr>
            <a:spLocks/>
          </p:cNvSpPr>
          <p:nvPr/>
        </p:nvSpPr>
        <p:spPr>
          <a:xfrm>
            <a:off x="1216827" y="2783628"/>
            <a:ext cx="1701827" cy="1282328"/>
          </a:xfrm>
          <a:prstGeom prst="cloudCallout">
            <a:avLst>
              <a:gd name="adj1" fmla="val 27920"/>
              <a:gd name="adj2" fmla="val 88813"/>
            </a:avLst>
          </a:prstGeom>
          <a:solidFill>
            <a:schemeClr val="bg1"/>
          </a:solidFill>
          <a:ln w="28575">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9999"/>
                </a:solidFill>
              </a:rPr>
              <a:t>Unhelpful thoughts increase anxiety!</a:t>
            </a:r>
          </a:p>
        </p:txBody>
      </p:sp>
      <p:sp>
        <p:nvSpPr>
          <p:cNvPr id="44" name="Thought Bubble: Cloud 43">
            <a:extLst>
              <a:ext uri="{FF2B5EF4-FFF2-40B4-BE49-F238E27FC236}">
                <a16:creationId xmlns:a16="http://schemas.microsoft.com/office/drawing/2014/main" id="{43EE5080-B607-4C53-BFBB-4FF40E1CF1B9}"/>
              </a:ext>
            </a:extLst>
          </p:cNvPr>
          <p:cNvSpPr>
            <a:spLocks/>
          </p:cNvSpPr>
          <p:nvPr/>
        </p:nvSpPr>
        <p:spPr>
          <a:xfrm>
            <a:off x="340753" y="4029596"/>
            <a:ext cx="1701827" cy="1282328"/>
          </a:xfrm>
          <a:prstGeom prst="cloudCallout">
            <a:avLst>
              <a:gd name="adj1" fmla="val 68984"/>
              <a:gd name="adj2" fmla="val 24612"/>
            </a:avLst>
          </a:prstGeom>
          <a:solidFill>
            <a:schemeClr val="bg1"/>
          </a:solidFill>
          <a:ln w="28575">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009999"/>
                </a:solidFill>
              </a:rPr>
              <a:t>I’ll make a fool of myself! I’m going to fail!</a:t>
            </a:r>
          </a:p>
        </p:txBody>
      </p:sp>
      <p:sp>
        <p:nvSpPr>
          <p:cNvPr id="45" name="Thought Bubble: Cloud 44">
            <a:extLst>
              <a:ext uri="{FF2B5EF4-FFF2-40B4-BE49-F238E27FC236}">
                <a16:creationId xmlns:a16="http://schemas.microsoft.com/office/drawing/2014/main" id="{889E77FF-C1EF-4989-A5CE-1DA691F06036}"/>
              </a:ext>
            </a:extLst>
          </p:cNvPr>
          <p:cNvSpPr>
            <a:spLocks/>
          </p:cNvSpPr>
          <p:nvPr/>
        </p:nvSpPr>
        <p:spPr>
          <a:xfrm>
            <a:off x="4790259" y="3929393"/>
            <a:ext cx="1701827" cy="1282328"/>
          </a:xfrm>
          <a:prstGeom prst="cloudCallout">
            <a:avLst>
              <a:gd name="adj1" fmla="val -69759"/>
              <a:gd name="adj2" fmla="val 22602"/>
            </a:avLst>
          </a:prstGeom>
          <a:solidFill>
            <a:schemeClr val="bg1"/>
          </a:solidFill>
          <a:ln w="28575">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009999"/>
                </a:solidFill>
              </a:rPr>
              <a:t>I’ve coped in situations like this before!</a:t>
            </a:r>
          </a:p>
        </p:txBody>
      </p:sp>
      <p:pic>
        <p:nvPicPr>
          <p:cNvPr id="49" name="Graphic 48" descr="Arrow Right with solid fill">
            <a:extLst>
              <a:ext uri="{FF2B5EF4-FFF2-40B4-BE49-F238E27FC236}">
                <a16:creationId xmlns:a16="http://schemas.microsoft.com/office/drawing/2014/main" id="{E575A9B9-FC92-42FE-829B-9521314A97F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207290" y="3992107"/>
            <a:ext cx="481530" cy="914400"/>
          </a:xfrm>
          <a:prstGeom prst="rect">
            <a:avLst/>
          </a:prstGeom>
        </p:spPr>
      </p:pic>
      <p:sp>
        <p:nvSpPr>
          <p:cNvPr id="54" name="Rectangle 53">
            <a:extLst>
              <a:ext uri="{FF2B5EF4-FFF2-40B4-BE49-F238E27FC236}">
                <a16:creationId xmlns:a16="http://schemas.microsoft.com/office/drawing/2014/main" id="{7D062C2F-DB00-42F5-BEA1-9D8D0D0EF1BB}"/>
              </a:ext>
            </a:extLst>
          </p:cNvPr>
          <p:cNvSpPr/>
          <p:nvPr/>
        </p:nvSpPr>
        <p:spPr>
          <a:xfrm>
            <a:off x="1375031" y="5503587"/>
            <a:ext cx="5099882" cy="523220"/>
          </a:xfrm>
          <a:prstGeom prst="rect">
            <a:avLst/>
          </a:prstGeom>
        </p:spPr>
        <p:txBody>
          <a:bodyPr wrap="square">
            <a:spAutoFit/>
          </a:bodyPr>
          <a:lstStyle/>
          <a:p>
            <a:pPr algn="just"/>
            <a:r>
              <a:rPr lang="en-GB" sz="1400" dirty="0">
                <a:solidFill>
                  <a:srgbClr val="009999"/>
                </a:solidFill>
              </a:rPr>
              <a:t>You can help your child identify their anxious thoughts by using some of the tips in Part 1: Understanding and Talking about Anxiety</a:t>
            </a:r>
            <a:endParaRPr lang="en-GB" sz="1400" dirty="0"/>
          </a:p>
        </p:txBody>
      </p:sp>
      <p:sp>
        <p:nvSpPr>
          <p:cNvPr id="55" name="Rectangle 54">
            <a:extLst>
              <a:ext uri="{FF2B5EF4-FFF2-40B4-BE49-F238E27FC236}">
                <a16:creationId xmlns:a16="http://schemas.microsoft.com/office/drawing/2014/main" id="{AA810BC1-B871-46F5-B058-548E0EBA969F}"/>
              </a:ext>
            </a:extLst>
          </p:cNvPr>
          <p:cNvSpPr/>
          <p:nvPr/>
        </p:nvSpPr>
        <p:spPr>
          <a:xfrm>
            <a:off x="93607" y="6321557"/>
            <a:ext cx="6495879" cy="1815882"/>
          </a:xfrm>
          <a:prstGeom prst="rect">
            <a:avLst/>
          </a:prstGeom>
        </p:spPr>
        <p:txBody>
          <a:bodyPr wrap="square">
            <a:spAutoFit/>
          </a:bodyPr>
          <a:lstStyle/>
          <a:p>
            <a:pPr algn="just"/>
            <a:r>
              <a:rPr lang="en-GB" sz="1400" b="1" dirty="0">
                <a:solidFill>
                  <a:srgbClr val="009999"/>
                </a:solidFill>
              </a:rPr>
              <a:t>Try Using Coping Thoughts: </a:t>
            </a:r>
          </a:p>
          <a:p>
            <a:pPr algn="just"/>
            <a:endParaRPr lang="en-GB" sz="1400" b="1" dirty="0">
              <a:solidFill>
                <a:srgbClr val="009999"/>
              </a:solidFill>
            </a:endParaRPr>
          </a:p>
          <a:p>
            <a:pPr algn="just"/>
            <a:r>
              <a:rPr lang="en-GB" sz="1400" dirty="0"/>
              <a:t>When anxious thoughts pop into our head we can balance them with coping thoughts. Coping thoughts encourage us to keep going and telling ourselves that we can manage.</a:t>
            </a:r>
          </a:p>
          <a:p>
            <a:pPr algn="just"/>
            <a:endParaRPr lang="en-GB" sz="1400" dirty="0"/>
          </a:p>
          <a:p>
            <a:pPr algn="just"/>
            <a:endParaRPr lang="en-GB" sz="1400" dirty="0"/>
          </a:p>
          <a:p>
            <a:pPr algn="just"/>
            <a:endParaRPr lang="en-GB" sz="1400" dirty="0"/>
          </a:p>
          <a:p>
            <a:pPr algn="just"/>
            <a:endParaRPr lang="en-GB" sz="1400" dirty="0"/>
          </a:p>
        </p:txBody>
      </p:sp>
      <p:pic>
        <p:nvPicPr>
          <p:cNvPr id="3" name="Graphic 2" descr="Thought bubble">
            <a:extLst>
              <a:ext uri="{FF2B5EF4-FFF2-40B4-BE49-F238E27FC236}">
                <a16:creationId xmlns:a16="http://schemas.microsoft.com/office/drawing/2014/main" id="{5B3EF3A0-A1B4-4030-8CC5-9F645FC49DC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2621" y="5443244"/>
            <a:ext cx="639559" cy="639559"/>
          </a:xfrm>
          <a:prstGeom prst="rect">
            <a:avLst/>
          </a:prstGeom>
        </p:spPr>
      </p:pic>
      <p:sp>
        <p:nvSpPr>
          <p:cNvPr id="24" name="Thought Bubble: Cloud 23">
            <a:extLst>
              <a:ext uri="{FF2B5EF4-FFF2-40B4-BE49-F238E27FC236}">
                <a16:creationId xmlns:a16="http://schemas.microsoft.com/office/drawing/2014/main" id="{44117EF5-C0A7-40AB-8738-61F4A4220C73}"/>
              </a:ext>
            </a:extLst>
          </p:cNvPr>
          <p:cNvSpPr>
            <a:spLocks/>
          </p:cNvSpPr>
          <p:nvPr/>
        </p:nvSpPr>
        <p:spPr>
          <a:xfrm>
            <a:off x="1719509" y="7486756"/>
            <a:ext cx="1701827" cy="1282328"/>
          </a:xfrm>
          <a:prstGeom prst="cloudCallout">
            <a:avLst>
              <a:gd name="adj1" fmla="val -35649"/>
              <a:gd name="adj2" fmla="val 85599"/>
            </a:avLst>
          </a:prstGeom>
          <a:solidFill>
            <a:srgbClr val="00999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rPr>
              <a:t> It’s OK, I have managed this before</a:t>
            </a:r>
          </a:p>
        </p:txBody>
      </p:sp>
      <p:sp>
        <p:nvSpPr>
          <p:cNvPr id="25" name="Thought Bubble: Cloud 24">
            <a:extLst>
              <a:ext uri="{FF2B5EF4-FFF2-40B4-BE49-F238E27FC236}">
                <a16:creationId xmlns:a16="http://schemas.microsoft.com/office/drawing/2014/main" id="{1F6B830A-EFD5-49BA-81FE-E5F95B7F8D62}"/>
              </a:ext>
            </a:extLst>
          </p:cNvPr>
          <p:cNvSpPr>
            <a:spLocks/>
          </p:cNvSpPr>
          <p:nvPr/>
        </p:nvSpPr>
        <p:spPr>
          <a:xfrm>
            <a:off x="3435832" y="7937033"/>
            <a:ext cx="1564522" cy="1107669"/>
          </a:xfrm>
          <a:prstGeom prst="cloudCallout">
            <a:avLst>
              <a:gd name="adj1" fmla="val 55551"/>
              <a:gd name="adj2" fmla="val 64957"/>
            </a:avLst>
          </a:prstGeom>
          <a:solidFill>
            <a:srgbClr val="00999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rPr>
              <a:t>I’m trying my </a:t>
            </a:r>
            <a:r>
              <a:rPr lang="en-GB" sz="1400" dirty="0" err="1">
                <a:solidFill>
                  <a:schemeClr val="bg1"/>
                </a:solidFill>
              </a:rPr>
              <a:t>best</a:t>
            </a:r>
            <a:r>
              <a:rPr lang="en-GB" sz="1400" dirty="0" err="1">
                <a:solidFill>
                  <a:srgbClr val="009999"/>
                </a:solidFill>
              </a:rPr>
              <a:t>ail</a:t>
            </a:r>
            <a:r>
              <a:rPr lang="en-GB" sz="1400" dirty="0">
                <a:solidFill>
                  <a:srgbClr val="009999"/>
                </a:solidFill>
              </a:rPr>
              <a:t>!</a:t>
            </a:r>
          </a:p>
        </p:txBody>
      </p:sp>
      <p:sp>
        <p:nvSpPr>
          <p:cNvPr id="26" name="Thought Bubble: Cloud 25">
            <a:extLst>
              <a:ext uri="{FF2B5EF4-FFF2-40B4-BE49-F238E27FC236}">
                <a16:creationId xmlns:a16="http://schemas.microsoft.com/office/drawing/2014/main" id="{ACA2ED18-1EAD-4316-BF8A-B07064F06ECF}"/>
              </a:ext>
            </a:extLst>
          </p:cNvPr>
          <p:cNvSpPr>
            <a:spLocks/>
          </p:cNvSpPr>
          <p:nvPr/>
        </p:nvSpPr>
        <p:spPr>
          <a:xfrm>
            <a:off x="4847921" y="7486756"/>
            <a:ext cx="1701827" cy="1282328"/>
          </a:xfrm>
          <a:prstGeom prst="cloudCallout">
            <a:avLst>
              <a:gd name="adj1" fmla="val -26458"/>
              <a:gd name="adj2" fmla="val 76216"/>
            </a:avLst>
          </a:prstGeom>
          <a:solidFill>
            <a:srgbClr val="00999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rPr>
              <a:t>I will use my calm breathing to help</a:t>
            </a:r>
            <a:r>
              <a:rPr lang="en-GB" sz="1400" dirty="0">
                <a:solidFill>
                  <a:srgbClr val="009999"/>
                </a:solidFill>
              </a:rPr>
              <a:t>!</a:t>
            </a:r>
          </a:p>
        </p:txBody>
      </p:sp>
      <p:sp>
        <p:nvSpPr>
          <p:cNvPr id="27" name="Thought Bubble: Cloud 26">
            <a:extLst>
              <a:ext uri="{FF2B5EF4-FFF2-40B4-BE49-F238E27FC236}">
                <a16:creationId xmlns:a16="http://schemas.microsoft.com/office/drawing/2014/main" id="{53C83F4C-7B15-479A-B539-D42FD102B155}"/>
              </a:ext>
            </a:extLst>
          </p:cNvPr>
          <p:cNvSpPr>
            <a:spLocks/>
          </p:cNvSpPr>
          <p:nvPr/>
        </p:nvSpPr>
        <p:spPr>
          <a:xfrm>
            <a:off x="307419" y="7578409"/>
            <a:ext cx="1701827" cy="1282328"/>
          </a:xfrm>
          <a:prstGeom prst="cloudCallout">
            <a:avLst>
              <a:gd name="adj1" fmla="val 44947"/>
              <a:gd name="adj2" fmla="val 86537"/>
            </a:avLst>
          </a:prstGeom>
          <a:solidFill>
            <a:srgbClr val="00999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rPr>
              <a:t>It’s OK to feel anxious but I can do this.</a:t>
            </a:r>
          </a:p>
        </p:txBody>
      </p:sp>
    </p:spTree>
    <p:extLst>
      <p:ext uri="{BB962C8B-B14F-4D97-AF65-F5344CB8AC3E}">
        <p14:creationId xmlns:p14="http://schemas.microsoft.com/office/powerpoint/2010/main" val="1420314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343333-42B8-6C4D-8946-71A080654309}"/>
              </a:ext>
            </a:extLst>
          </p:cNvPr>
          <p:cNvSpPr/>
          <p:nvPr/>
        </p:nvSpPr>
        <p:spPr>
          <a:xfrm>
            <a:off x="550" y="3114823"/>
            <a:ext cx="6856901" cy="1994240"/>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nvGrpSpPr>
          <p:cNvPr id="8" name="Group 7">
            <a:extLst>
              <a:ext uri="{FF2B5EF4-FFF2-40B4-BE49-F238E27FC236}">
                <a16:creationId xmlns:a16="http://schemas.microsoft.com/office/drawing/2014/main" id="{431DE05C-330D-9D48-B9A1-992689B95D0A}"/>
              </a:ext>
            </a:extLst>
          </p:cNvPr>
          <p:cNvGrpSpPr/>
          <p:nvPr/>
        </p:nvGrpSpPr>
        <p:grpSpPr>
          <a:xfrm>
            <a:off x="615980" y="3815400"/>
            <a:ext cx="5049356" cy="969543"/>
            <a:chOff x="723358" y="8733625"/>
            <a:chExt cx="5779342" cy="969698"/>
          </a:xfrm>
        </p:grpSpPr>
        <p:cxnSp>
          <p:nvCxnSpPr>
            <p:cNvPr id="9" name="Straight Connector 8">
              <a:extLst>
                <a:ext uri="{FF2B5EF4-FFF2-40B4-BE49-F238E27FC236}">
                  <a16:creationId xmlns:a16="http://schemas.microsoft.com/office/drawing/2014/main" id="{B6D09F9D-5820-714E-B57F-1A85E2434590}"/>
                </a:ext>
              </a:extLst>
            </p:cNvPr>
            <p:cNvCxnSpPr/>
            <p:nvPr/>
          </p:nvCxnSpPr>
          <p:spPr>
            <a:xfrm>
              <a:off x="723358" y="8733625"/>
              <a:ext cx="5779342" cy="0"/>
            </a:xfrm>
            <a:prstGeom prst="line">
              <a:avLst/>
            </a:prstGeom>
            <a:ln w="3175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BBBD360-38EC-F644-B6FD-C5F63E4CB571}"/>
                </a:ext>
              </a:extLst>
            </p:cNvPr>
            <p:cNvCxnSpPr/>
            <p:nvPr/>
          </p:nvCxnSpPr>
          <p:spPr>
            <a:xfrm>
              <a:off x="723358" y="9061660"/>
              <a:ext cx="5779342" cy="0"/>
            </a:xfrm>
            <a:prstGeom prst="line">
              <a:avLst/>
            </a:prstGeom>
            <a:ln w="3175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050CB1A-D251-FB47-B3D4-4EF2BAA9DF24}"/>
                </a:ext>
              </a:extLst>
            </p:cNvPr>
            <p:cNvCxnSpPr/>
            <p:nvPr/>
          </p:nvCxnSpPr>
          <p:spPr>
            <a:xfrm>
              <a:off x="723358" y="9389807"/>
              <a:ext cx="5779342" cy="0"/>
            </a:xfrm>
            <a:prstGeom prst="line">
              <a:avLst/>
            </a:prstGeom>
            <a:ln w="3175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94B5FED-40C4-8B4F-899C-3EDD0A6AB871}"/>
                </a:ext>
              </a:extLst>
            </p:cNvPr>
            <p:cNvCxnSpPr/>
            <p:nvPr/>
          </p:nvCxnSpPr>
          <p:spPr>
            <a:xfrm>
              <a:off x="723358" y="9703323"/>
              <a:ext cx="5779342" cy="0"/>
            </a:xfrm>
            <a:prstGeom prst="line">
              <a:avLst/>
            </a:prstGeom>
            <a:ln w="31750">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99CC5209-CA9D-5D42-A64D-F6D96DAFABA8}"/>
              </a:ext>
            </a:extLst>
          </p:cNvPr>
          <p:cNvSpPr txBox="1"/>
          <p:nvPr/>
        </p:nvSpPr>
        <p:spPr>
          <a:xfrm>
            <a:off x="615980" y="3242813"/>
            <a:ext cx="6105501" cy="615454"/>
          </a:xfrm>
          <a:prstGeom prst="rect">
            <a:avLst/>
          </a:prstGeom>
          <a:noFill/>
        </p:spPr>
        <p:txBody>
          <a:bodyPr wrap="square" rtlCol="0">
            <a:spAutoFit/>
          </a:bodyPr>
          <a:lstStyle/>
          <a:p>
            <a:r>
              <a:rPr lang="en-GB" sz="1600" b="1" dirty="0">
                <a:solidFill>
                  <a:schemeClr val="bg1"/>
                </a:solidFill>
              </a:rPr>
              <a:t>Ideas for Distraction</a:t>
            </a:r>
            <a:r>
              <a:rPr lang="x-none" sz="1600" b="1" dirty="0">
                <a:solidFill>
                  <a:schemeClr val="bg1"/>
                </a:solidFill>
              </a:rPr>
              <a:t>:</a:t>
            </a:r>
          </a:p>
          <a:p>
            <a:endParaRPr lang="x-none" dirty="0"/>
          </a:p>
        </p:txBody>
      </p:sp>
      <p:pic>
        <p:nvPicPr>
          <p:cNvPr id="14" name="Graphic 13" descr="Pencil outline">
            <a:extLst>
              <a:ext uri="{FF2B5EF4-FFF2-40B4-BE49-F238E27FC236}">
                <a16:creationId xmlns:a16="http://schemas.microsoft.com/office/drawing/2014/main" id="{80B365D9-2B44-944B-A902-02CD848C2F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8061998">
            <a:off x="5753888" y="3822404"/>
            <a:ext cx="914253" cy="914253"/>
          </a:xfrm>
          <a:prstGeom prst="rect">
            <a:avLst/>
          </a:prstGeom>
        </p:spPr>
      </p:pic>
      <p:sp>
        <p:nvSpPr>
          <p:cNvPr id="16" name="Footer Placeholder 3">
            <a:extLst>
              <a:ext uri="{FF2B5EF4-FFF2-40B4-BE49-F238E27FC236}">
                <a16:creationId xmlns:a16="http://schemas.microsoft.com/office/drawing/2014/main" id="{134E5833-77DB-43E2-8B8B-E4AD954E6068}"/>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
        <p:nvSpPr>
          <p:cNvPr id="15" name="Rectangle 14">
            <a:extLst>
              <a:ext uri="{FF2B5EF4-FFF2-40B4-BE49-F238E27FC236}">
                <a16:creationId xmlns:a16="http://schemas.microsoft.com/office/drawing/2014/main" id="{3A82CA21-18B6-44D2-BC40-45ECC33EED46}"/>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sp>
        <p:nvSpPr>
          <p:cNvPr id="2" name="Rectangle 1">
            <a:extLst>
              <a:ext uri="{FF2B5EF4-FFF2-40B4-BE49-F238E27FC236}">
                <a16:creationId xmlns:a16="http://schemas.microsoft.com/office/drawing/2014/main" id="{D212694E-06F0-4554-AB16-5CCD55A9E8C9}"/>
              </a:ext>
            </a:extLst>
          </p:cNvPr>
          <p:cNvSpPr/>
          <p:nvPr/>
        </p:nvSpPr>
        <p:spPr>
          <a:xfrm>
            <a:off x="234617" y="678945"/>
            <a:ext cx="6093994" cy="2031325"/>
          </a:xfrm>
          <a:prstGeom prst="rect">
            <a:avLst/>
          </a:prstGeom>
        </p:spPr>
        <p:txBody>
          <a:bodyPr wrap="square">
            <a:spAutoFit/>
          </a:bodyPr>
          <a:lstStyle/>
          <a:p>
            <a:r>
              <a:rPr lang="en-GB" sz="1400" b="1" dirty="0">
                <a:solidFill>
                  <a:srgbClr val="009999"/>
                </a:solidFill>
              </a:rPr>
              <a:t>Distraction</a:t>
            </a:r>
          </a:p>
          <a:p>
            <a:endParaRPr lang="en-GB" sz="1400" dirty="0"/>
          </a:p>
          <a:p>
            <a:r>
              <a:rPr lang="en-GB" sz="1400" dirty="0"/>
              <a:t>Young people can also try distracting themselves for a moment. This can stop them from getting stuck on anxious thoughts. </a:t>
            </a:r>
          </a:p>
          <a:p>
            <a:endParaRPr lang="en-GB" sz="1400" dirty="0"/>
          </a:p>
          <a:p>
            <a:r>
              <a:rPr lang="en-GB" sz="1400" dirty="0"/>
              <a:t>Distraction means keeping your mind busy. </a:t>
            </a:r>
          </a:p>
          <a:p>
            <a:endParaRPr lang="en-GB" sz="1400" dirty="0"/>
          </a:p>
          <a:p>
            <a:r>
              <a:rPr lang="en-GB" sz="1400" dirty="0"/>
              <a:t>This can help for a short time to get through situations that make us feel anxious. It is important we use distraction along with other strategies too.</a:t>
            </a:r>
          </a:p>
        </p:txBody>
      </p:sp>
      <p:sp>
        <p:nvSpPr>
          <p:cNvPr id="17" name="Rectangle 16">
            <a:extLst>
              <a:ext uri="{FF2B5EF4-FFF2-40B4-BE49-F238E27FC236}">
                <a16:creationId xmlns:a16="http://schemas.microsoft.com/office/drawing/2014/main" id="{869F16E0-4DAC-4DFC-9C4D-C64E59826E97}"/>
              </a:ext>
            </a:extLst>
          </p:cNvPr>
          <p:cNvSpPr/>
          <p:nvPr/>
        </p:nvSpPr>
        <p:spPr>
          <a:xfrm>
            <a:off x="234617" y="5299659"/>
            <a:ext cx="5134925" cy="4185761"/>
          </a:xfrm>
          <a:prstGeom prst="rect">
            <a:avLst/>
          </a:prstGeom>
        </p:spPr>
        <p:txBody>
          <a:bodyPr wrap="square">
            <a:spAutoFit/>
          </a:bodyPr>
          <a:lstStyle/>
          <a:p>
            <a:r>
              <a:rPr lang="en-GB" sz="1400" dirty="0">
                <a:solidFill>
                  <a:srgbClr val="009999"/>
                </a:solidFill>
              </a:rPr>
              <a:t>Distraction suggestions:</a:t>
            </a:r>
          </a:p>
          <a:p>
            <a:endParaRPr lang="en-GB" sz="1400" dirty="0"/>
          </a:p>
          <a:p>
            <a:pPr marL="285750" indent="-285750">
              <a:buClr>
                <a:srgbClr val="009999"/>
              </a:buClr>
              <a:buFont typeface="Arial" panose="020B0604020202020204" pitchFamily="34" charset="0"/>
              <a:buChar char="•"/>
            </a:pPr>
            <a:r>
              <a:rPr lang="en-GB" sz="1400" dirty="0"/>
              <a:t>Counting backwards from 50 in 3’s…50, 47, 44</a:t>
            </a:r>
          </a:p>
          <a:p>
            <a:pPr marL="285750" indent="-285750">
              <a:buClr>
                <a:srgbClr val="009999"/>
              </a:buClr>
              <a:buFont typeface="Arial" panose="020B0604020202020204" pitchFamily="34" charset="0"/>
              <a:buChar char="•"/>
            </a:pPr>
            <a:endParaRPr lang="en-GB" sz="1400" dirty="0"/>
          </a:p>
          <a:p>
            <a:pPr marL="285750" indent="-285750">
              <a:buClr>
                <a:srgbClr val="009999"/>
              </a:buClr>
              <a:buFont typeface="Arial" panose="020B0604020202020204" pitchFamily="34" charset="0"/>
              <a:buChar char="•"/>
            </a:pPr>
            <a:r>
              <a:rPr lang="en-GB" sz="1400" dirty="0"/>
              <a:t>Naming all the characters in your favourite TV series or football team</a:t>
            </a:r>
          </a:p>
          <a:p>
            <a:pPr marL="285750" indent="-285750">
              <a:buClr>
                <a:srgbClr val="009999"/>
              </a:buClr>
              <a:buFont typeface="Arial" panose="020B0604020202020204" pitchFamily="34" charset="0"/>
              <a:buChar char="•"/>
            </a:pPr>
            <a:endParaRPr lang="en-GB" sz="1400" dirty="0"/>
          </a:p>
          <a:p>
            <a:pPr marL="285750" indent="-285750">
              <a:buClr>
                <a:srgbClr val="009999"/>
              </a:buClr>
              <a:buFont typeface="Arial" panose="020B0604020202020204" pitchFamily="34" charset="0"/>
              <a:buChar char="•"/>
            </a:pPr>
            <a:r>
              <a:rPr lang="en-GB" sz="1400" dirty="0"/>
              <a:t>Thinking of an animal or country that begins with every letter of the alphabet</a:t>
            </a:r>
          </a:p>
          <a:p>
            <a:pPr marL="285750" indent="-285750">
              <a:buClr>
                <a:srgbClr val="009999"/>
              </a:buClr>
              <a:buFont typeface="Arial" panose="020B0604020202020204" pitchFamily="34" charset="0"/>
              <a:buChar char="•"/>
            </a:pPr>
            <a:endParaRPr lang="en-GB" sz="1400" dirty="0"/>
          </a:p>
          <a:p>
            <a:pPr marL="285750" indent="-285750">
              <a:buClr>
                <a:srgbClr val="009999"/>
              </a:buClr>
              <a:buFont typeface="Arial" panose="020B0604020202020204" pitchFamily="34" charset="0"/>
              <a:buChar char="•"/>
            </a:pPr>
            <a:r>
              <a:rPr lang="en-GB" sz="1400" dirty="0"/>
              <a:t>Talking to someone</a:t>
            </a:r>
          </a:p>
          <a:p>
            <a:pPr marL="285750" indent="-285750">
              <a:buClr>
                <a:srgbClr val="009999"/>
              </a:buClr>
              <a:buFont typeface="Arial" panose="020B0604020202020204" pitchFamily="34" charset="0"/>
              <a:buChar char="•"/>
            </a:pPr>
            <a:endParaRPr lang="en-GB" sz="1400" dirty="0"/>
          </a:p>
          <a:p>
            <a:pPr marL="285750" indent="-285750">
              <a:buClr>
                <a:srgbClr val="009999"/>
              </a:buClr>
              <a:buFont typeface="Arial" panose="020B0604020202020204" pitchFamily="34" charset="0"/>
              <a:buChar char="•"/>
            </a:pPr>
            <a:r>
              <a:rPr lang="en-GB" sz="1400" dirty="0"/>
              <a:t>Playing with friends</a:t>
            </a:r>
          </a:p>
          <a:p>
            <a:pPr>
              <a:buClr>
                <a:srgbClr val="009999"/>
              </a:buClr>
            </a:pPr>
            <a:endParaRPr lang="en-GB" sz="1400" dirty="0"/>
          </a:p>
          <a:p>
            <a:pPr marL="285750" indent="-285750">
              <a:buClr>
                <a:srgbClr val="009999"/>
              </a:buClr>
              <a:buFont typeface="Arial" panose="020B0604020202020204" pitchFamily="34" charset="0"/>
              <a:buChar char="•"/>
            </a:pPr>
            <a:r>
              <a:rPr lang="en-GB" sz="1400" dirty="0"/>
              <a:t>Listening to Music or Watching TV</a:t>
            </a:r>
          </a:p>
          <a:p>
            <a:pPr marL="285750" indent="-285750">
              <a:buClr>
                <a:srgbClr val="009999"/>
              </a:buClr>
              <a:buFont typeface="Arial" panose="020B0604020202020204" pitchFamily="34" charset="0"/>
              <a:buChar char="•"/>
            </a:pPr>
            <a:endParaRPr lang="en-GB" sz="1400" dirty="0"/>
          </a:p>
          <a:p>
            <a:pPr marL="285750" indent="-285750">
              <a:buClr>
                <a:srgbClr val="009999"/>
              </a:buClr>
              <a:buFont typeface="Arial" panose="020B0604020202020204" pitchFamily="34" charset="0"/>
              <a:buChar char="•"/>
            </a:pPr>
            <a:r>
              <a:rPr lang="en-GB" sz="1400" dirty="0"/>
              <a:t>Drawing or Painting</a:t>
            </a:r>
          </a:p>
          <a:p>
            <a:pPr marL="285750" indent="-285750">
              <a:buClr>
                <a:srgbClr val="009999"/>
              </a:buClr>
              <a:buFont typeface="Arial" panose="020B0604020202020204" pitchFamily="34" charset="0"/>
              <a:buChar char="•"/>
            </a:pPr>
            <a:endParaRPr lang="en-GB" sz="1400" dirty="0"/>
          </a:p>
          <a:p>
            <a:pPr marL="285750" indent="-285750">
              <a:buClr>
                <a:srgbClr val="009999"/>
              </a:buClr>
              <a:buFont typeface="Arial" panose="020B0604020202020204" pitchFamily="34" charset="0"/>
              <a:buChar char="•"/>
            </a:pPr>
            <a:r>
              <a:rPr lang="en-GB" sz="1400" dirty="0"/>
              <a:t>Playing a game on a phone/tablet</a:t>
            </a:r>
          </a:p>
        </p:txBody>
      </p:sp>
      <p:pic>
        <p:nvPicPr>
          <p:cNvPr id="18" name="Graphic 17" descr="Head with gears">
            <a:extLst>
              <a:ext uri="{FF2B5EF4-FFF2-40B4-BE49-F238E27FC236}">
                <a16:creationId xmlns:a16="http://schemas.microsoft.com/office/drawing/2014/main" id="{A3707AD3-6C2C-4179-A60E-8941A924C6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40993" y="8457034"/>
            <a:ext cx="914400" cy="914400"/>
          </a:xfrm>
          <a:prstGeom prst="rect">
            <a:avLst/>
          </a:prstGeom>
        </p:spPr>
      </p:pic>
    </p:spTree>
    <p:extLst>
      <p:ext uri="{BB962C8B-B14F-4D97-AF65-F5344CB8AC3E}">
        <p14:creationId xmlns:p14="http://schemas.microsoft.com/office/powerpoint/2010/main" val="3978114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640DCF-FF27-4113-827B-80499EF9597C}"/>
              </a:ext>
            </a:extLst>
          </p:cNvPr>
          <p:cNvSpPr/>
          <p:nvPr/>
        </p:nvSpPr>
        <p:spPr>
          <a:xfrm>
            <a:off x="290286" y="8730342"/>
            <a:ext cx="6299200" cy="914400"/>
          </a:xfrm>
          <a:prstGeom prst="rect">
            <a:avLst/>
          </a:prstGeom>
          <a:solidFill>
            <a:srgbClr val="0099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A1D9F07E-BAEC-4157-89BA-CF5132538005}"/>
              </a:ext>
            </a:extLst>
          </p:cNvPr>
          <p:cNvSpPr/>
          <p:nvPr/>
        </p:nvSpPr>
        <p:spPr>
          <a:xfrm>
            <a:off x="1356638" y="8867334"/>
            <a:ext cx="5211075" cy="646331"/>
          </a:xfrm>
          <a:prstGeom prst="rect">
            <a:avLst/>
          </a:prstGeom>
          <a:solidFill>
            <a:srgbClr val="009999"/>
          </a:solidFill>
        </p:spPr>
        <p:txBody>
          <a:bodyPr wrap="square">
            <a:spAutoFit/>
          </a:bodyPr>
          <a:lstStyle/>
          <a:p>
            <a:r>
              <a:rPr lang="en-GB" dirty="0">
                <a:solidFill>
                  <a:schemeClr val="bg1"/>
                </a:solidFill>
              </a:rPr>
              <a:t>Watch a YouTube video on </a:t>
            </a:r>
            <a:r>
              <a:rPr lang="en-GB" dirty="0">
                <a:solidFill>
                  <a:schemeClr val="bg1"/>
                </a:solidFill>
                <a:hlinkClick r:id="rId2">
                  <a:extLst>
                    <a:ext uri="{A12FA001-AC4F-418D-AE19-62706E023703}">
                      <ahyp:hlinkClr xmlns:ahyp="http://schemas.microsoft.com/office/drawing/2018/hyperlinkcolor" val="tx"/>
                    </a:ext>
                  </a:extLst>
                </a:hlinkClick>
              </a:rPr>
              <a:t>Graded Exposure by Dr Paul Stone </a:t>
            </a:r>
            <a:r>
              <a:rPr lang="en-GB" dirty="0">
                <a:solidFill>
                  <a:schemeClr val="bg1"/>
                </a:solidFill>
              </a:rPr>
              <a:t>to learn more.</a:t>
            </a:r>
          </a:p>
        </p:txBody>
      </p:sp>
      <p:pic>
        <p:nvPicPr>
          <p:cNvPr id="11" name="Graphic 10" descr="Clapper board">
            <a:extLst>
              <a:ext uri="{FF2B5EF4-FFF2-40B4-BE49-F238E27FC236}">
                <a16:creationId xmlns:a16="http://schemas.microsoft.com/office/drawing/2014/main" id="{B9676CCB-B8D2-4F90-8D4B-0393E5826E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4897" y="8838976"/>
            <a:ext cx="697131" cy="697131"/>
          </a:xfrm>
          <a:prstGeom prst="rect">
            <a:avLst/>
          </a:prstGeom>
        </p:spPr>
      </p:pic>
      <p:sp>
        <p:nvSpPr>
          <p:cNvPr id="12" name="Rectangle 11">
            <a:extLst>
              <a:ext uri="{FF2B5EF4-FFF2-40B4-BE49-F238E27FC236}">
                <a16:creationId xmlns:a16="http://schemas.microsoft.com/office/drawing/2014/main" id="{37BAD7B1-B334-43F7-9A30-8E2022C45D42}"/>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pic>
        <p:nvPicPr>
          <p:cNvPr id="33" name="Picture 32">
            <a:extLst>
              <a:ext uri="{FF2B5EF4-FFF2-40B4-BE49-F238E27FC236}">
                <a16:creationId xmlns:a16="http://schemas.microsoft.com/office/drawing/2014/main" id="{2BCB72DF-F877-4121-94D6-2BD130D1314D}"/>
              </a:ext>
            </a:extLst>
          </p:cNvPr>
          <p:cNvPicPr>
            <a:picLocks noChangeAspect="1"/>
          </p:cNvPicPr>
          <p:nvPr/>
        </p:nvPicPr>
        <p:blipFill rotWithShape="1">
          <a:blip r:embed="rId5"/>
          <a:srcRect l="13354" r="11180"/>
          <a:stretch/>
        </p:blipFill>
        <p:spPr>
          <a:xfrm>
            <a:off x="305039" y="4199076"/>
            <a:ext cx="1697825" cy="3475904"/>
          </a:xfrm>
          <a:prstGeom prst="rect">
            <a:avLst/>
          </a:prstGeom>
        </p:spPr>
      </p:pic>
      <p:sp>
        <p:nvSpPr>
          <p:cNvPr id="36" name="TextBox 35">
            <a:extLst>
              <a:ext uri="{FF2B5EF4-FFF2-40B4-BE49-F238E27FC236}">
                <a16:creationId xmlns:a16="http://schemas.microsoft.com/office/drawing/2014/main" id="{0F355F6B-0040-4DF9-92B5-74BF048382C7}"/>
              </a:ext>
            </a:extLst>
          </p:cNvPr>
          <p:cNvSpPr txBox="1"/>
          <p:nvPr/>
        </p:nvSpPr>
        <p:spPr>
          <a:xfrm>
            <a:off x="305039" y="707017"/>
            <a:ext cx="6072101" cy="338554"/>
          </a:xfrm>
          <a:prstGeom prst="rect">
            <a:avLst/>
          </a:prstGeom>
          <a:noFill/>
        </p:spPr>
        <p:txBody>
          <a:bodyPr wrap="square" rtlCol="0">
            <a:spAutoFit/>
          </a:bodyPr>
          <a:lstStyle/>
          <a:p>
            <a:pPr algn="ctr"/>
            <a:r>
              <a:rPr lang="en-GB" sz="1600" dirty="0">
                <a:solidFill>
                  <a:srgbClr val="009999"/>
                </a:solidFill>
              </a:rPr>
              <a:t>BREAKING TASKS DOWN</a:t>
            </a:r>
          </a:p>
        </p:txBody>
      </p:sp>
      <p:sp>
        <p:nvSpPr>
          <p:cNvPr id="35" name="TextBox 34">
            <a:extLst>
              <a:ext uri="{FF2B5EF4-FFF2-40B4-BE49-F238E27FC236}">
                <a16:creationId xmlns:a16="http://schemas.microsoft.com/office/drawing/2014/main" id="{4934880F-5200-42DF-BD1A-B70507A18D6B}"/>
              </a:ext>
            </a:extLst>
          </p:cNvPr>
          <p:cNvSpPr txBox="1"/>
          <p:nvPr/>
        </p:nvSpPr>
        <p:spPr>
          <a:xfrm>
            <a:off x="290286" y="7981587"/>
            <a:ext cx="6299200" cy="784830"/>
          </a:xfrm>
          <a:prstGeom prst="rect">
            <a:avLst/>
          </a:prstGeom>
          <a:noFill/>
        </p:spPr>
        <p:txBody>
          <a:bodyPr wrap="square" rtlCol="0">
            <a:spAutoFit/>
          </a:bodyPr>
          <a:lstStyle/>
          <a:p>
            <a:r>
              <a:rPr lang="en-GB" sz="1500" dirty="0"/>
              <a:t>It is important to recognise small steps when overcoming anxiety. It is hard work so celebrate effort with praise and rewards.</a:t>
            </a:r>
          </a:p>
          <a:p>
            <a:endParaRPr lang="en-GB" sz="1500" dirty="0"/>
          </a:p>
        </p:txBody>
      </p:sp>
      <p:sp>
        <p:nvSpPr>
          <p:cNvPr id="38" name="Rectangle 37">
            <a:extLst>
              <a:ext uri="{FF2B5EF4-FFF2-40B4-BE49-F238E27FC236}">
                <a16:creationId xmlns:a16="http://schemas.microsoft.com/office/drawing/2014/main" id="{826EC69D-DBC0-4972-97B8-26F2622B4051}"/>
              </a:ext>
            </a:extLst>
          </p:cNvPr>
          <p:cNvSpPr/>
          <p:nvPr/>
        </p:nvSpPr>
        <p:spPr>
          <a:xfrm>
            <a:off x="297188" y="1204081"/>
            <a:ext cx="6396946" cy="2946961"/>
          </a:xfrm>
          <a:prstGeom prst="rect">
            <a:avLst/>
          </a:prstGeom>
          <a:noFill/>
        </p:spPr>
        <p:txBody>
          <a:bodyPr wrap="square">
            <a:spAutoFit/>
          </a:bodyPr>
          <a:lstStyle/>
          <a:p>
            <a:r>
              <a:rPr lang="en-GB" sz="1500" dirty="0"/>
              <a:t>Facing your fears can be really hard. As well as using coping strategies, it can also help to break down feared situations and build up to face them in smaller steps. This is called </a:t>
            </a:r>
            <a:r>
              <a:rPr lang="en-GB" sz="1500" dirty="0">
                <a:solidFill>
                  <a:srgbClr val="009999"/>
                </a:solidFill>
              </a:rPr>
              <a:t>Graded Exposure</a:t>
            </a:r>
            <a:r>
              <a:rPr lang="en-GB" sz="1500" dirty="0"/>
              <a:t>.</a:t>
            </a:r>
            <a:br>
              <a:rPr lang="en-GB" sz="1500" dirty="0"/>
            </a:br>
            <a:endParaRPr lang="en-GB" sz="1500" dirty="0"/>
          </a:p>
          <a:p>
            <a:r>
              <a:rPr lang="en-GB" sz="1500" dirty="0"/>
              <a:t>This means you don’t try too much in one go and find it too scary. Taking small steps helps children learn they can cope with feeling anxious. It helps them build confidence in scary situations. They can also start to learn that what they are worried about may not happen or be true. </a:t>
            </a:r>
            <a:br>
              <a:rPr lang="en-GB" sz="1500" dirty="0"/>
            </a:br>
            <a:r>
              <a:rPr lang="en-GB" sz="1050" dirty="0"/>
              <a:t>    </a:t>
            </a:r>
            <a:endParaRPr lang="en-GB" sz="1500" dirty="0"/>
          </a:p>
          <a:p>
            <a:pPr algn="ctr"/>
            <a:r>
              <a:rPr lang="en-GB" sz="1500" b="1" dirty="0">
                <a:solidFill>
                  <a:srgbClr val="009999"/>
                </a:solidFill>
              </a:rPr>
              <a:t>Remember, avoiding situations keeps anxiety going!</a:t>
            </a:r>
          </a:p>
          <a:p>
            <a:r>
              <a:rPr lang="en-GB" sz="1000" dirty="0"/>
              <a:t>       </a:t>
            </a:r>
            <a:br>
              <a:rPr lang="en-GB" sz="1500" dirty="0"/>
            </a:br>
            <a:r>
              <a:rPr lang="en-GB" sz="1500" dirty="0"/>
              <a:t>You can help your child break their fears down into small steps and build up slowly. For example:</a:t>
            </a:r>
          </a:p>
        </p:txBody>
      </p:sp>
      <p:sp>
        <p:nvSpPr>
          <p:cNvPr id="41" name="Rectangle 40">
            <a:extLst>
              <a:ext uri="{FF2B5EF4-FFF2-40B4-BE49-F238E27FC236}">
                <a16:creationId xmlns:a16="http://schemas.microsoft.com/office/drawing/2014/main" id="{43F39A22-195D-44FA-94ED-58C2C3694206}"/>
              </a:ext>
            </a:extLst>
          </p:cNvPr>
          <p:cNvSpPr/>
          <p:nvPr/>
        </p:nvSpPr>
        <p:spPr>
          <a:xfrm>
            <a:off x="2050057" y="4115177"/>
            <a:ext cx="3809853" cy="461665"/>
          </a:xfrm>
          <a:prstGeom prst="rect">
            <a:avLst/>
          </a:prstGeom>
        </p:spPr>
        <p:txBody>
          <a:bodyPr wrap="square">
            <a:spAutoFit/>
          </a:bodyPr>
          <a:lstStyle/>
          <a:p>
            <a:r>
              <a:rPr lang="en-GB" sz="1200" b="1" dirty="0">
                <a:solidFill>
                  <a:srgbClr val="009999"/>
                </a:solidFill>
              </a:rPr>
              <a:t>Goal: </a:t>
            </a:r>
            <a:r>
              <a:rPr lang="en-GB" sz="1200" dirty="0">
                <a:solidFill>
                  <a:srgbClr val="009999"/>
                </a:solidFill>
              </a:rPr>
              <a:t>To sleep in my room alone all night, every night for one week</a:t>
            </a:r>
          </a:p>
        </p:txBody>
      </p:sp>
      <p:sp>
        <p:nvSpPr>
          <p:cNvPr id="43" name="Rectangle 42">
            <a:extLst>
              <a:ext uri="{FF2B5EF4-FFF2-40B4-BE49-F238E27FC236}">
                <a16:creationId xmlns:a16="http://schemas.microsoft.com/office/drawing/2014/main" id="{E688AFC9-2CC1-4153-AD11-54BAFC0733AE}"/>
              </a:ext>
            </a:extLst>
          </p:cNvPr>
          <p:cNvSpPr/>
          <p:nvPr/>
        </p:nvSpPr>
        <p:spPr>
          <a:xfrm>
            <a:off x="2026460" y="7174009"/>
            <a:ext cx="3857046" cy="461665"/>
          </a:xfrm>
          <a:prstGeom prst="rect">
            <a:avLst/>
          </a:prstGeom>
        </p:spPr>
        <p:txBody>
          <a:bodyPr wrap="square">
            <a:spAutoFit/>
          </a:bodyPr>
          <a:lstStyle/>
          <a:p>
            <a:r>
              <a:rPr lang="en-GB" sz="1200" b="1" dirty="0">
                <a:solidFill>
                  <a:srgbClr val="009999"/>
                </a:solidFill>
              </a:rPr>
              <a:t>Step 1: </a:t>
            </a:r>
            <a:r>
              <a:rPr lang="en-GB" sz="1200" dirty="0">
                <a:solidFill>
                  <a:srgbClr val="009999"/>
                </a:solidFill>
              </a:rPr>
              <a:t>To sleep in my room all night with my friend staying over with me.</a:t>
            </a:r>
          </a:p>
        </p:txBody>
      </p:sp>
      <p:sp>
        <p:nvSpPr>
          <p:cNvPr id="44" name="Rectangle 43">
            <a:extLst>
              <a:ext uri="{FF2B5EF4-FFF2-40B4-BE49-F238E27FC236}">
                <a16:creationId xmlns:a16="http://schemas.microsoft.com/office/drawing/2014/main" id="{455C79AA-F07E-4040-BD32-6E88141CC276}"/>
              </a:ext>
            </a:extLst>
          </p:cNvPr>
          <p:cNvSpPr/>
          <p:nvPr/>
        </p:nvSpPr>
        <p:spPr>
          <a:xfrm>
            <a:off x="2033652" y="4583668"/>
            <a:ext cx="3857046" cy="646331"/>
          </a:xfrm>
          <a:prstGeom prst="rect">
            <a:avLst/>
          </a:prstGeom>
        </p:spPr>
        <p:txBody>
          <a:bodyPr wrap="square">
            <a:spAutoFit/>
          </a:bodyPr>
          <a:lstStyle/>
          <a:p>
            <a:r>
              <a:rPr lang="en-GB" sz="1200" b="1" dirty="0">
                <a:solidFill>
                  <a:srgbClr val="009999"/>
                </a:solidFill>
              </a:rPr>
              <a:t>Step 5: </a:t>
            </a:r>
            <a:r>
              <a:rPr lang="en-GB" sz="1200" dirty="0">
                <a:solidFill>
                  <a:srgbClr val="009999"/>
                </a:solidFill>
              </a:rPr>
              <a:t>To sleep in my room alone with one of my parents checking on me every 30 minutes until I am asleep, for one week.</a:t>
            </a:r>
          </a:p>
        </p:txBody>
      </p:sp>
      <p:sp>
        <p:nvSpPr>
          <p:cNvPr id="45" name="Rectangle 44">
            <a:extLst>
              <a:ext uri="{FF2B5EF4-FFF2-40B4-BE49-F238E27FC236}">
                <a16:creationId xmlns:a16="http://schemas.microsoft.com/office/drawing/2014/main" id="{EF534F1F-5C26-4B11-BAD5-C1A77EE5F29D}"/>
              </a:ext>
            </a:extLst>
          </p:cNvPr>
          <p:cNvSpPr/>
          <p:nvPr/>
        </p:nvSpPr>
        <p:spPr>
          <a:xfrm>
            <a:off x="2033652" y="5269039"/>
            <a:ext cx="3857046" cy="677108"/>
          </a:xfrm>
          <a:prstGeom prst="rect">
            <a:avLst/>
          </a:prstGeom>
        </p:spPr>
        <p:txBody>
          <a:bodyPr wrap="square">
            <a:spAutoFit/>
          </a:bodyPr>
          <a:lstStyle/>
          <a:p>
            <a:r>
              <a:rPr lang="en-GB" sz="1200" b="1" dirty="0">
                <a:solidFill>
                  <a:srgbClr val="009999"/>
                </a:solidFill>
              </a:rPr>
              <a:t>Step 4: </a:t>
            </a:r>
            <a:r>
              <a:rPr lang="en-GB" sz="1200" dirty="0">
                <a:solidFill>
                  <a:srgbClr val="009999"/>
                </a:solidFill>
              </a:rPr>
              <a:t>To sleep in my room alone with one of my parents checking on me every 20 minutes until I am asleep, for five nights in a row</a:t>
            </a:r>
            <a:r>
              <a:rPr lang="en-GB" sz="1400" dirty="0">
                <a:solidFill>
                  <a:srgbClr val="009999"/>
                </a:solidFill>
              </a:rPr>
              <a:t>.</a:t>
            </a:r>
          </a:p>
        </p:txBody>
      </p:sp>
      <p:sp>
        <p:nvSpPr>
          <p:cNvPr id="46" name="Rectangle 45">
            <a:extLst>
              <a:ext uri="{FF2B5EF4-FFF2-40B4-BE49-F238E27FC236}">
                <a16:creationId xmlns:a16="http://schemas.microsoft.com/office/drawing/2014/main" id="{B1F3329F-B217-4D24-A597-22D0C7E52908}"/>
              </a:ext>
            </a:extLst>
          </p:cNvPr>
          <p:cNvSpPr/>
          <p:nvPr/>
        </p:nvSpPr>
        <p:spPr>
          <a:xfrm>
            <a:off x="2033652" y="5986262"/>
            <a:ext cx="3857046" cy="646331"/>
          </a:xfrm>
          <a:prstGeom prst="rect">
            <a:avLst/>
          </a:prstGeom>
        </p:spPr>
        <p:txBody>
          <a:bodyPr wrap="square">
            <a:spAutoFit/>
          </a:bodyPr>
          <a:lstStyle/>
          <a:p>
            <a:r>
              <a:rPr lang="en-GB" sz="1200" b="1" dirty="0">
                <a:solidFill>
                  <a:srgbClr val="009999"/>
                </a:solidFill>
              </a:rPr>
              <a:t>Step 3: </a:t>
            </a:r>
            <a:r>
              <a:rPr lang="en-GB" sz="1200" dirty="0">
                <a:solidFill>
                  <a:srgbClr val="009999"/>
                </a:solidFill>
              </a:rPr>
              <a:t>To sleep in my room alone with one of my parents checking on me every 10 minutes until I am asleep, for two nights in a row.</a:t>
            </a:r>
          </a:p>
        </p:txBody>
      </p:sp>
      <p:sp>
        <p:nvSpPr>
          <p:cNvPr id="47" name="Rectangle 46">
            <a:extLst>
              <a:ext uri="{FF2B5EF4-FFF2-40B4-BE49-F238E27FC236}">
                <a16:creationId xmlns:a16="http://schemas.microsoft.com/office/drawing/2014/main" id="{0155D9EF-7669-4FDF-9333-0E0983F10593}"/>
              </a:ext>
            </a:extLst>
          </p:cNvPr>
          <p:cNvSpPr/>
          <p:nvPr/>
        </p:nvSpPr>
        <p:spPr>
          <a:xfrm>
            <a:off x="2033652" y="6697907"/>
            <a:ext cx="3857046" cy="461665"/>
          </a:xfrm>
          <a:prstGeom prst="rect">
            <a:avLst/>
          </a:prstGeom>
        </p:spPr>
        <p:txBody>
          <a:bodyPr wrap="square">
            <a:spAutoFit/>
          </a:bodyPr>
          <a:lstStyle/>
          <a:p>
            <a:r>
              <a:rPr lang="en-GB" sz="1200" b="1" dirty="0">
                <a:solidFill>
                  <a:srgbClr val="009999"/>
                </a:solidFill>
              </a:rPr>
              <a:t>Step 2: </a:t>
            </a:r>
            <a:r>
              <a:rPr lang="en-GB" sz="1200" dirty="0">
                <a:solidFill>
                  <a:srgbClr val="009999"/>
                </a:solidFill>
              </a:rPr>
              <a:t>To sleep in my room alone with mum or dad upstairs while I settle to sleep.</a:t>
            </a:r>
          </a:p>
        </p:txBody>
      </p:sp>
      <p:sp>
        <p:nvSpPr>
          <p:cNvPr id="18" name="Footer Placeholder 3">
            <a:extLst>
              <a:ext uri="{FF2B5EF4-FFF2-40B4-BE49-F238E27FC236}">
                <a16:creationId xmlns:a16="http://schemas.microsoft.com/office/drawing/2014/main" id="{40F95C17-22AA-437F-AF56-373C69BDD8CC}"/>
              </a:ext>
            </a:extLst>
          </p:cNvPr>
          <p:cNvSpPr>
            <a:spLocks noGrp="1"/>
          </p:cNvSpPr>
          <p:nvPr/>
        </p:nvSpPr>
        <p:spPr>
          <a:xfrm>
            <a:off x="1989121" y="9617264"/>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Early Intervention Team, CAMHS, NHS Lothian</a:t>
            </a:r>
          </a:p>
        </p:txBody>
      </p:sp>
    </p:spTree>
    <p:extLst>
      <p:ext uri="{BB962C8B-B14F-4D97-AF65-F5344CB8AC3E}">
        <p14:creationId xmlns:p14="http://schemas.microsoft.com/office/powerpoint/2010/main" val="3030568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phic 10" descr="Clapper board">
            <a:extLst>
              <a:ext uri="{FF2B5EF4-FFF2-40B4-BE49-F238E27FC236}">
                <a16:creationId xmlns:a16="http://schemas.microsoft.com/office/drawing/2014/main" id="{B9676CCB-B8D2-4F90-8D4B-0393E5826E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4897" y="8838976"/>
            <a:ext cx="697131" cy="697131"/>
          </a:xfrm>
          <a:prstGeom prst="rect">
            <a:avLst/>
          </a:prstGeom>
        </p:spPr>
      </p:pic>
      <p:sp>
        <p:nvSpPr>
          <p:cNvPr id="12" name="Rectangle 11">
            <a:extLst>
              <a:ext uri="{FF2B5EF4-FFF2-40B4-BE49-F238E27FC236}">
                <a16:creationId xmlns:a16="http://schemas.microsoft.com/office/drawing/2014/main" id="{37BAD7B1-B334-43F7-9A30-8E2022C45D42}"/>
              </a:ext>
            </a:extLst>
          </p:cNvPr>
          <p:cNvSpPr/>
          <p:nvPr/>
        </p:nvSpPr>
        <p:spPr>
          <a:xfrm>
            <a:off x="549" y="0"/>
            <a:ext cx="2963789" cy="421963"/>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OVERCOMING ANXIETY</a:t>
            </a:r>
            <a:endParaRPr lang="x-none" sz="1200" dirty="0"/>
          </a:p>
        </p:txBody>
      </p:sp>
      <p:sp>
        <p:nvSpPr>
          <p:cNvPr id="48" name="Rectangle 47">
            <a:extLst>
              <a:ext uri="{FF2B5EF4-FFF2-40B4-BE49-F238E27FC236}">
                <a16:creationId xmlns:a16="http://schemas.microsoft.com/office/drawing/2014/main" id="{8E6AF8F3-7A86-47EA-A201-5D50BFD50392}"/>
              </a:ext>
            </a:extLst>
          </p:cNvPr>
          <p:cNvSpPr/>
          <p:nvPr/>
        </p:nvSpPr>
        <p:spPr>
          <a:xfrm>
            <a:off x="233316" y="5811710"/>
            <a:ext cx="6391365" cy="3617049"/>
          </a:xfrm>
          <a:prstGeom prst="rect">
            <a:avLst/>
          </a:prstGeom>
          <a:noFill/>
          <a:ln w="3810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3" name="Picture 32">
            <a:extLst>
              <a:ext uri="{FF2B5EF4-FFF2-40B4-BE49-F238E27FC236}">
                <a16:creationId xmlns:a16="http://schemas.microsoft.com/office/drawing/2014/main" id="{2BCB72DF-F877-4121-94D6-2BD130D1314D}"/>
              </a:ext>
            </a:extLst>
          </p:cNvPr>
          <p:cNvPicPr>
            <a:picLocks noChangeAspect="1"/>
          </p:cNvPicPr>
          <p:nvPr/>
        </p:nvPicPr>
        <p:blipFill rotWithShape="1">
          <a:blip r:embed="rId4"/>
          <a:srcRect l="13354" r="11180"/>
          <a:stretch/>
        </p:blipFill>
        <p:spPr>
          <a:xfrm>
            <a:off x="0" y="1907610"/>
            <a:ext cx="2011717" cy="3617047"/>
          </a:xfrm>
          <a:prstGeom prst="rect">
            <a:avLst/>
          </a:prstGeom>
        </p:spPr>
      </p:pic>
      <p:sp>
        <p:nvSpPr>
          <p:cNvPr id="36" name="TextBox 35">
            <a:extLst>
              <a:ext uri="{FF2B5EF4-FFF2-40B4-BE49-F238E27FC236}">
                <a16:creationId xmlns:a16="http://schemas.microsoft.com/office/drawing/2014/main" id="{0F355F6B-0040-4DF9-92B5-74BF048382C7}"/>
              </a:ext>
            </a:extLst>
          </p:cNvPr>
          <p:cNvSpPr txBox="1"/>
          <p:nvPr/>
        </p:nvSpPr>
        <p:spPr>
          <a:xfrm>
            <a:off x="283690" y="5865097"/>
            <a:ext cx="6072101" cy="338554"/>
          </a:xfrm>
          <a:prstGeom prst="rect">
            <a:avLst/>
          </a:prstGeom>
          <a:noFill/>
        </p:spPr>
        <p:txBody>
          <a:bodyPr wrap="square" rtlCol="0">
            <a:spAutoFit/>
          </a:bodyPr>
          <a:lstStyle/>
          <a:p>
            <a:r>
              <a:rPr lang="en-GB" sz="1600" b="1" dirty="0">
                <a:solidFill>
                  <a:srgbClr val="009999"/>
                </a:solidFill>
              </a:rPr>
              <a:t>Building confidence and independence</a:t>
            </a:r>
          </a:p>
        </p:txBody>
      </p:sp>
      <p:sp>
        <p:nvSpPr>
          <p:cNvPr id="38" name="Rectangle 37">
            <a:extLst>
              <a:ext uri="{FF2B5EF4-FFF2-40B4-BE49-F238E27FC236}">
                <a16:creationId xmlns:a16="http://schemas.microsoft.com/office/drawing/2014/main" id="{826EC69D-DBC0-4972-97B8-26F2622B4051}"/>
              </a:ext>
            </a:extLst>
          </p:cNvPr>
          <p:cNvSpPr/>
          <p:nvPr/>
        </p:nvSpPr>
        <p:spPr>
          <a:xfrm>
            <a:off x="283690" y="6152122"/>
            <a:ext cx="6190411" cy="3539430"/>
          </a:xfrm>
          <a:prstGeom prst="rect">
            <a:avLst/>
          </a:prstGeom>
          <a:noFill/>
        </p:spPr>
        <p:txBody>
          <a:bodyPr wrap="square">
            <a:spAutoFit/>
          </a:bodyPr>
          <a:lstStyle/>
          <a:p>
            <a:r>
              <a:rPr lang="en-GB" sz="1400" dirty="0"/>
              <a:t>Encourage children to take on new tasks. It can be helpful to start with day-to-day activities rather than anxiety-provoking activities e.g. feeding pets, watering plants, making their bed or making a purchase in a shop. This will give your child a sense of being able to do new things and to feel ‘grown up’ and in control.</a:t>
            </a:r>
          </a:p>
          <a:p>
            <a:endParaRPr lang="en-GB" sz="1400" dirty="0"/>
          </a:p>
          <a:p>
            <a:r>
              <a:rPr lang="en-GB" sz="1400" dirty="0"/>
              <a:t>If your child has not tried this activity before, demonstrate each step and check they understand what to do. Let your child have a go and show confidence in them, letting them know you think they can do it and staying calm. If they feel overwhelmed, it can be helpful to share your own experiences of learning a new skill. You can also offer a small reward as encouragement if your child is reluctant to have a go.</a:t>
            </a:r>
          </a:p>
          <a:p>
            <a:endParaRPr lang="en-GB" sz="1400" dirty="0"/>
          </a:p>
          <a:p>
            <a:r>
              <a:rPr lang="en-GB" sz="1400" dirty="0"/>
              <a:t>This confidence can give the child an opportunity to develop independence to do things, by and for themselves, in order to learn that they can cope, and succeed, even if it doesn’t always work out well the first time.</a:t>
            </a:r>
          </a:p>
          <a:p>
            <a:endParaRPr lang="en-GB" sz="1400" dirty="0"/>
          </a:p>
        </p:txBody>
      </p:sp>
      <p:pic>
        <p:nvPicPr>
          <p:cNvPr id="57" name="Graphic 56" descr="Pencil outline">
            <a:extLst>
              <a:ext uri="{FF2B5EF4-FFF2-40B4-BE49-F238E27FC236}">
                <a16:creationId xmlns:a16="http://schemas.microsoft.com/office/drawing/2014/main" id="{19A0AC1C-A0CD-4A64-9E16-D816F97144D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7037085" flipV="1">
            <a:off x="5412709" y="800190"/>
            <a:ext cx="775113" cy="710443"/>
          </a:xfrm>
          <a:prstGeom prst="rect">
            <a:avLst/>
          </a:prstGeom>
        </p:spPr>
      </p:pic>
      <p:sp>
        <p:nvSpPr>
          <p:cNvPr id="58" name="Title 1">
            <a:extLst>
              <a:ext uri="{FF2B5EF4-FFF2-40B4-BE49-F238E27FC236}">
                <a16:creationId xmlns:a16="http://schemas.microsoft.com/office/drawing/2014/main" id="{87D45A9C-A09B-4810-80D0-9A1AFBDE2D66}"/>
              </a:ext>
            </a:extLst>
          </p:cNvPr>
          <p:cNvSpPr txBox="1">
            <a:spLocks/>
          </p:cNvSpPr>
          <p:nvPr/>
        </p:nvSpPr>
        <p:spPr>
          <a:xfrm>
            <a:off x="187881" y="764128"/>
            <a:ext cx="6246154" cy="798213"/>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1400" dirty="0">
                <a:latin typeface="+mn-lt"/>
              </a:rPr>
              <a:t>Try breaking a situation your child finds anxious down into steps. </a:t>
            </a:r>
            <a:br>
              <a:rPr lang="en-GB" sz="1400" dirty="0">
                <a:latin typeface="+mn-lt"/>
              </a:rPr>
            </a:br>
            <a:r>
              <a:rPr lang="en-GB" sz="1400" dirty="0">
                <a:latin typeface="+mn-lt"/>
              </a:rPr>
              <a:t>It is best to do this with them so they have control over the plan to </a:t>
            </a:r>
            <a:br>
              <a:rPr lang="en-GB" sz="1400" dirty="0">
                <a:latin typeface="+mn-lt"/>
              </a:rPr>
            </a:br>
            <a:r>
              <a:rPr lang="en-GB" sz="1400" dirty="0">
                <a:latin typeface="+mn-lt"/>
              </a:rPr>
              <a:t>overcome their anxiety.</a:t>
            </a:r>
          </a:p>
        </p:txBody>
      </p:sp>
      <p:cxnSp>
        <p:nvCxnSpPr>
          <p:cNvPr id="66" name="Straight Connector 65">
            <a:extLst>
              <a:ext uri="{FF2B5EF4-FFF2-40B4-BE49-F238E27FC236}">
                <a16:creationId xmlns:a16="http://schemas.microsoft.com/office/drawing/2014/main" id="{2AB38A37-B36D-4D2B-8DE2-CC785DDC2992}"/>
              </a:ext>
            </a:extLst>
          </p:cNvPr>
          <p:cNvCxnSpPr>
            <a:cxnSpLocks/>
          </p:cNvCxnSpPr>
          <p:nvPr/>
        </p:nvCxnSpPr>
        <p:spPr>
          <a:xfrm>
            <a:off x="1959793" y="3063643"/>
            <a:ext cx="3149413"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160E244A-7AC1-49A9-9981-BBB50387ECC8}"/>
              </a:ext>
            </a:extLst>
          </p:cNvPr>
          <p:cNvSpPr txBox="1"/>
          <p:nvPr/>
        </p:nvSpPr>
        <p:spPr>
          <a:xfrm>
            <a:off x="1798311" y="1494816"/>
            <a:ext cx="1630687" cy="523220"/>
          </a:xfrm>
          <a:prstGeom prst="rect">
            <a:avLst/>
          </a:prstGeom>
          <a:noFill/>
        </p:spPr>
        <p:txBody>
          <a:bodyPr wrap="square" rtlCol="0">
            <a:spAutoFit/>
          </a:bodyPr>
          <a:lstStyle/>
          <a:p>
            <a:r>
              <a:rPr lang="en-GB" sz="1400" dirty="0">
                <a:solidFill>
                  <a:srgbClr val="009999"/>
                </a:solidFill>
              </a:rPr>
              <a:t>What would your child like to do</a:t>
            </a:r>
            <a:r>
              <a:rPr lang="en-GB" sz="1400" dirty="0"/>
              <a:t>:</a:t>
            </a:r>
          </a:p>
        </p:txBody>
      </p:sp>
      <p:cxnSp>
        <p:nvCxnSpPr>
          <p:cNvPr id="78" name="Straight Connector 77">
            <a:extLst>
              <a:ext uri="{FF2B5EF4-FFF2-40B4-BE49-F238E27FC236}">
                <a16:creationId xmlns:a16="http://schemas.microsoft.com/office/drawing/2014/main" id="{4D34B9F8-D704-4DCD-B043-B8B00A40A952}"/>
              </a:ext>
            </a:extLst>
          </p:cNvPr>
          <p:cNvCxnSpPr>
            <a:cxnSpLocks/>
          </p:cNvCxnSpPr>
          <p:nvPr/>
        </p:nvCxnSpPr>
        <p:spPr>
          <a:xfrm>
            <a:off x="1943100" y="5172372"/>
            <a:ext cx="3245819"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2C1D012F-3A3F-4866-9343-68F5F0286EBF}"/>
              </a:ext>
            </a:extLst>
          </p:cNvPr>
          <p:cNvSpPr/>
          <p:nvPr/>
        </p:nvSpPr>
        <p:spPr>
          <a:xfrm>
            <a:off x="5238995" y="2464956"/>
            <a:ext cx="836498" cy="2707413"/>
          </a:xfrm>
          <a:prstGeom prst="rect">
            <a:avLst/>
          </a:prstGeom>
          <a:solidFill>
            <a:srgbClr val="0099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Plan in rewards and praise for each step!</a:t>
            </a:r>
          </a:p>
        </p:txBody>
      </p:sp>
      <p:sp>
        <p:nvSpPr>
          <p:cNvPr id="24" name="Footer Placeholder 3">
            <a:extLst>
              <a:ext uri="{FF2B5EF4-FFF2-40B4-BE49-F238E27FC236}">
                <a16:creationId xmlns:a16="http://schemas.microsoft.com/office/drawing/2014/main" id="{167029AE-21AB-4281-AAAD-1468773896CD}"/>
              </a:ext>
            </a:extLst>
          </p:cNvPr>
          <p:cNvSpPr>
            <a:spLocks noGrp="1"/>
          </p:cNvSpPr>
          <p:nvPr/>
        </p:nvSpPr>
        <p:spPr>
          <a:xfrm>
            <a:off x="1989121" y="9658829"/>
            <a:ext cx="3199798" cy="31977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dirty="0"/>
              <a:t>Early </a:t>
            </a:r>
            <a:r>
              <a:rPr lang="en-GB" sz="1050" dirty="0"/>
              <a:t>Intervention</a:t>
            </a:r>
            <a:r>
              <a:rPr lang="en-GB" sz="1100" dirty="0"/>
              <a:t> Team, CAMHS, NHS Lothian</a:t>
            </a:r>
          </a:p>
        </p:txBody>
      </p:sp>
      <p:cxnSp>
        <p:nvCxnSpPr>
          <p:cNvPr id="25" name="Straight Connector 24">
            <a:extLst>
              <a:ext uri="{FF2B5EF4-FFF2-40B4-BE49-F238E27FC236}">
                <a16:creationId xmlns:a16="http://schemas.microsoft.com/office/drawing/2014/main" id="{E401275E-DB7E-471E-B88B-E2463E52DC2F}"/>
              </a:ext>
            </a:extLst>
          </p:cNvPr>
          <p:cNvCxnSpPr>
            <a:cxnSpLocks/>
          </p:cNvCxnSpPr>
          <p:nvPr/>
        </p:nvCxnSpPr>
        <p:spPr>
          <a:xfrm>
            <a:off x="1959793" y="3588184"/>
            <a:ext cx="3149413"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B2B53C9-29FE-4B2B-8D46-BFE96D244C0D}"/>
              </a:ext>
            </a:extLst>
          </p:cNvPr>
          <p:cNvCxnSpPr>
            <a:cxnSpLocks/>
          </p:cNvCxnSpPr>
          <p:nvPr/>
        </p:nvCxnSpPr>
        <p:spPr>
          <a:xfrm>
            <a:off x="1959793" y="4652331"/>
            <a:ext cx="3149413"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5A802A8-778F-41F7-9A31-205BA7354C52}"/>
              </a:ext>
            </a:extLst>
          </p:cNvPr>
          <p:cNvCxnSpPr>
            <a:cxnSpLocks/>
          </p:cNvCxnSpPr>
          <p:nvPr/>
        </p:nvCxnSpPr>
        <p:spPr>
          <a:xfrm>
            <a:off x="1959793" y="4123355"/>
            <a:ext cx="3149413"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9E1EC1D-FFA4-4CB3-8615-54B0F1760CAD}"/>
              </a:ext>
            </a:extLst>
          </p:cNvPr>
          <p:cNvCxnSpPr>
            <a:cxnSpLocks/>
          </p:cNvCxnSpPr>
          <p:nvPr/>
        </p:nvCxnSpPr>
        <p:spPr>
          <a:xfrm>
            <a:off x="1959793" y="2553281"/>
            <a:ext cx="3149413" cy="0"/>
          </a:xfrm>
          <a:prstGeom prst="line">
            <a:avLst/>
          </a:prstGeom>
          <a:ln w="31750">
            <a:solidFill>
              <a:srgbClr val="009999"/>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1905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7528</TotalTime>
  <Words>2935</Words>
  <Application>Microsoft Office PowerPoint</Application>
  <PresentationFormat>A4 Paper (210x297 mm)</PresentationFormat>
  <Paragraphs>299</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REWARDS AND PRAISE</vt:lpstr>
      <vt:lpstr>PowerPoint Presentation</vt:lpstr>
      <vt:lpstr>REWARDS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Gemma K</dc:creator>
  <cp:lastModifiedBy>Meehan, Cormac</cp:lastModifiedBy>
  <cp:revision>351</cp:revision>
  <dcterms:created xsi:type="dcterms:W3CDTF">2021-02-24T12:08:52Z</dcterms:created>
  <dcterms:modified xsi:type="dcterms:W3CDTF">2022-04-08T09:56:50Z</dcterms:modified>
</cp:coreProperties>
</file>