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82" r:id="rId2"/>
    <p:sldId id="288" r:id="rId3"/>
    <p:sldId id="276" r:id="rId4"/>
    <p:sldId id="277" r:id="rId5"/>
    <p:sldId id="266" r:id="rId6"/>
    <p:sldId id="265" r:id="rId7"/>
    <p:sldId id="278" r:id="rId8"/>
    <p:sldId id="279" r:id="rId9"/>
    <p:sldId id="280" r:id="rId10"/>
    <p:sldId id="313" r:id="rId11"/>
    <p:sldId id="314" r:id="rId12"/>
    <p:sldId id="264" r:id="rId1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wn, Gemma K" initials="BGK" lastIdx="26" clrIdx="0">
    <p:extLst>
      <p:ext uri="{19B8F6BF-5375-455C-9EA6-DF929625EA0E}">
        <p15:presenceInfo xmlns:p15="http://schemas.microsoft.com/office/powerpoint/2012/main" userId="S::Gemma.K.Brown@nhslothian.scot.nhs.uk::542e2ce4-ccb6-4353-8198-7cfaa6914e2f" providerId="AD"/>
      </p:ext>
    </p:extLst>
  </p:cmAuthor>
  <p:cmAuthor id="2" name="Johncock, Suzie" initials="JS" lastIdx="25" clrIdx="1">
    <p:extLst>
      <p:ext uri="{19B8F6BF-5375-455C-9EA6-DF929625EA0E}">
        <p15:presenceInfo xmlns:p15="http://schemas.microsoft.com/office/powerpoint/2012/main" userId="S::Suzie.Johncock@nhslothian.scot.nhs.uk::247d56cd-ea30-4513-aeb5-918a3fd3f002" providerId="AD"/>
      </p:ext>
    </p:extLst>
  </p:cmAuthor>
  <p:cmAuthor id="3" name="Wells, Laura" initials="WL" lastIdx="9" clrIdx="2">
    <p:extLst>
      <p:ext uri="{19B8F6BF-5375-455C-9EA6-DF929625EA0E}">
        <p15:presenceInfo xmlns:p15="http://schemas.microsoft.com/office/powerpoint/2012/main" userId="S::Laura.Wells@nhslothian.scot.nhs.uk::c7687820-2a07-40fb-ab33-c2d594d0b644" providerId="AD"/>
      </p:ext>
    </p:extLst>
  </p:cmAuthor>
  <p:cmAuthor id="4" name="Kolte, Isabelle" initials="KI" lastIdx="1" clrIdx="3">
    <p:extLst>
      <p:ext uri="{19B8F6BF-5375-455C-9EA6-DF929625EA0E}">
        <p15:presenceInfo xmlns:p15="http://schemas.microsoft.com/office/powerpoint/2012/main" userId="Kolte, Isabel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BE98"/>
    <a:srgbClr val="DA5800"/>
    <a:srgbClr val="FAB300"/>
    <a:srgbClr val="FFCC00"/>
    <a:srgbClr val="ED7D31"/>
    <a:srgbClr val="481F67"/>
    <a:srgbClr val="009999"/>
    <a:srgbClr val="F3FBFB"/>
    <a:srgbClr val="F3F5F1"/>
    <a:srgbClr val="EEF1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479" autoAdjust="0"/>
    <p:restoredTop sz="93792" autoAdjust="0"/>
  </p:normalViewPr>
  <p:slideViewPr>
    <p:cSldViewPr snapToGrid="0">
      <p:cViewPr varScale="1">
        <p:scale>
          <a:sx n="46" d="100"/>
          <a:sy n="46" d="100"/>
        </p:scale>
        <p:origin x="2540" y="24"/>
      </p:cViewPr>
      <p:guideLst/>
    </p:cSldViewPr>
  </p:slideViewPr>
  <p:notesTextViewPr>
    <p:cViewPr>
      <p:scale>
        <a:sx n="1" d="1"/>
        <a:sy n="1" d="1"/>
      </p:scale>
      <p:origin x="0" y="0"/>
    </p:cViewPr>
  </p:notesTextViewPr>
  <p:sorterViewPr>
    <p:cViewPr>
      <p:scale>
        <a:sx n="120" d="100"/>
        <a:sy n="120" d="100"/>
      </p:scale>
      <p:origin x="0" y="-104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168567-2DF3-FB4A-8938-A7B78F13BD5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GB"/>
        </a:p>
      </dgm:t>
    </dgm:pt>
    <dgm:pt modelId="{93D22485-FC2A-AF40-A69C-8F27C9ACAD00}">
      <dgm:prSet phldrT="[Text]"/>
      <dgm:spPr>
        <a:solidFill>
          <a:srgbClr val="F6BE98"/>
        </a:solidFill>
      </dgm:spPr>
      <dgm:t>
        <a:bodyPr/>
        <a:lstStyle/>
        <a:p>
          <a:r>
            <a:rPr lang="en-GB" dirty="0"/>
            <a:t>Thoughts: “I can't cope with this”</a:t>
          </a:r>
        </a:p>
      </dgm:t>
    </dgm:pt>
    <dgm:pt modelId="{486CF365-7097-7C4F-8E63-B2AA44646B77}" type="parTrans" cxnId="{BFEB9390-1DE1-B24C-9F95-48C98EDECC89}">
      <dgm:prSet/>
      <dgm:spPr/>
      <dgm:t>
        <a:bodyPr/>
        <a:lstStyle/>
        <a:p>
          <a:endParaRPr lang="en-GB"/>
        </a:p>
      </dgm:t>
    </dgm:pt>
    <dgm:pt modelId="{3186E1AB-83C9-1248-9ADC-A5793AAF7C3C}" type="sibTrans" cxnId="{BFEB9390-1DE1-B24C-9F95-48C98EDECC89}">
      <dgm:prSet/>
      <dgm:spPr/>
      <dgm:t>
        <a:bodyPr/>
        <a:lstStyle/>
        <a:p>
          <a:endParaRPr lang="en-GB"/>
        </a:p>
      </dgm:t>
    </dgm:pt>
    <dgm:pt modelId="{9FD201C7-96C9-0A48-825C-95567B9123FC}">
      <dgm:prSet phldrT="[Text]"/>
      <dgm:spPr>
        <a:solidFill>
          <a:srgbClr val="F6BE98"/>
        </a:solidFill>
      </dgm:spPr>
      <dgm:t>
        <a:bodyPr/>
        <a:lstStyle/>
        <a:p>
          <a:r>
            <a:rPr lang="en-GB" dirty="0"/>
            <a:t>Feelings: anxious</a:t>
          </a:r>
        </a:p>
      </dgm:t>
    </dgm:pt>
    <dgm:pt modelId="{7B9C2124-19D3-D949-8DFF-44E068A6D69D}" type="parTrans" cxnId="{B637707A-89AF-DF45-AF28-16585DE4C491}">
      <dgm:prSet/>
      <dgm:spPr/>
      <dgm:t>
        <a:bodyPr/>
        <a:lstStyle/>
        <a:p>
          <a:endParaRPr lang="en-GB"/>
        </a:p>
      </dgm:t>
    </dgm:pt>
    <dgm:pt modelId="{2267D9E3-8104-DB44-B8DD-52EDCC15B20B}" type="sibTrans" cxnId="{B637707A-89AF-DF45-AF28-16585DE4C491}">
      <dgm:prSet/>
      <dgm:spPr/>
      <dgm:t>
        <a:bodyPr/>
        <a:lstStyle/>
        <a:p>
          <a:endParaRPr lang="en-GB"/>
        </a:p>
      </dgm:t>
    </dgm:pt>
    <dgm:pt modelId="{89E09212-6AFB-374F-B5CC-C58560F08D7F}">
      <dgm:prSet phldrT="[Text]"/>
      <dgm:spPr>
        <a:solidFill>
          <a:srgbClr val="F6BE98"/>
        </a:solidFill>
      </dgm:spPr>
      <dgm:t>
        <a:bodyPr/>
        <a:lstStyle/>
        <a:p>
          <a:r>
            <a:rPr lang="en-GB" dirty="0"/>
            <a:t>Behaviour: avoid situation</a:t>
          </a:r>
        </a:p>
      </dgm:t>
    </dgm:pt>
    <dgm:pt modelId="{3552A130-E623-1540-8E7F-12F9921F1867}" type="parTrans" cxnId="{9BF0701A-8693-4E43-AFDA-BD261E726437}">
      <dgm:prSet/>
      <dgm:spPr/>
      <dgm:t>
        <a:bodyPr/>
        <a:lstStyle/>
        <a:p>
          <a:endParaRPr lang="en-GB"/>
        </a:p>
      </dgm:t>
    </dgm:pt>
    <dgm:pt modelId="{2DBC0DA3-4787-5A47-8B57-482C35ED354F}" type="sibTrans" cxnId="{9BF0701A-8693-4E43-AFDA-BD261E726437}">
      <dgm:prSet/>
      <dgm:spPr/>
      <dgm:t>
        <a:bodyPr/>
        <a:lstStyle/>
        <a:p>
          <a:endParaRPr lang="en-GB"/>
        </a:p>
      </dgm:t>
    </dgm:pt>
    <dgm:pt modelId="{A57ADBE5-F2D7-5D45-A8CD-955B2C677A7A}" type="pres">
      <dgm:prSet presAssocID="{9D168567-2DF3-FB4A-8938-A7B78F13BD52}" presName="cycle" presStyleCnt="0">
        <dgm:presLayoutVars>
          <dgm:dir/>
          <dgm:resizeHandles val="exact"/>
        </dgm:presLayoutVars>
      </dgm:prSet>
      <dgm:spPr/>
    </dgm:pt>
    <dgm:pt modelId="{3F76D21F-132A-2D4B-9656-DC7485D6E44A}" type="pres">
      <dgm:prSet presAssocID="{93D22485-FC2A-AF40-A69C-8F27C9ACAD00}" presName="node" presStyleLbl="node1" presStyleIdx="0" presStyleCnt="3">
        <dgm:presLayoutVars>
          <dgm:bulletEnabled val="1"/>
        </dgm:presLayoutVars>
      </dgm:prSet>
      <dgm:spPr/>
    </dgm:pt>
    <dgm:pt modelId="{14948CE0-CAC9-6745-8CA2-D52E9D227C19}" type="pres">
      <dgm:prSet presAssocID="{3186E1AB-83C9-1248-9ADC-A5793AAF7C3C}" presName="sibTrans" presStyleLbl="sibTrans2D1" presStyleIdx="0" presStyleCnt="3"/>
      <dgm:spPr/>
    </dgm:pt>
    <dgm:pt modelId="{42E0D644-B53B-074A-B71A-C858DD143E11}" type="pres">
      <dgm:prSet presAssocID="{3186E1AB-83C9-1248-9ADC-A5793AAF7C3C}" presName="connectorText" presStyleLbl="sibTrans2D1" presStyleIdx="0" presStyleCnt="3"/>
      <dgm:spPr/>
    </dgm:pt>
    <dgm:pt modelId="{F737BD9A-738E-9444-896C-4C140A8174FA}" type="pres">
      <dgm:prSet presAssocID="{9FD201C7-96C9-0A48-825C-95567B9123FC}" presName="node" presStyleLbl="node1" presStyleIdx="1" presStyleCnt="3">
        <dgm:presLayoutVars>
          <dgm:bulletEnabled val="1"/>
        </dgm:presLayoutVars>
      </dgm:prSet>
      <dgm:spPr/>
    </dgm:pt>
    <dgm:pt modelId="{B29C0C8B-0B80-D149-B2CE-46B18912B7F9}" type="pres">
      <dgm:prSet presAssocID="{2267D9E3-8104-DB44-B8DD-52EDCC15B20B}" presName="sibTrans" presStyleLbl="sibTrans2D1" presStyleIdx="1" presStyleCnt="3"/>
      <dgm:spPr/>
    </dgm:pt>
    <dgm:pt modelId="{839DE33B-EA7D-824F-B1CD-F136C9EF5BD7}" type="pres">
      <dgm:prSet presAssocID="{2267D9E3-8104-DB44-B8DD-52EDCC15B20B}" presName="connectorText" presStyleLbl="sibTrans2D1" presStyleIdx="1" presStyleCnt="3"/>
      <dgm:spPr/>
    </dgm:pt>
    <dgm:pt modelId="{2C35514D-5413-684F-A918-ED5C10F6A3B1}" type="pres">
      <dgm:prSet presAssocID="{89E09212-6AFB-374F-B5CC-C58560F08D7F}" presName="node" presStyleLbl="node1" presStyleIdx="2" presStyleCnt="3">
        <dgm:presLayoutVars>
          <dgm:bulletEnabled val="1"/>
        </dgm:presLayoutVars>
      </dgm:prSet>
      <dgm:spPr/>
    </dgm:pt>
    <dgm:pt modelId="{C4EC0BBF-36C6-6E49-833C-31D9244825A0}" type="pres">
      <dgm:prSet presAssocID="{2DBC0DA3-4787-5A47-8B57-482C35ED354F}" presName="sibTrans" presStyleLbl="sibTrans2D1" presStyleIdx="2" presStyleCnt="3"/>
      <dgm:spPr/>
    </dgm:pt>
    <dgm:pt modelId="{CEBFB4E3-C92A-3545-BBFD-5B6ED6559A74}" type="pres">
      <dgm:prSet presAssocID="{2DBC0DA3-4787-5A47-8B57-482C35ED354F}" presName="connectorText" presStyleLbl="sibTrans2D1" presStyleIdx="2" presStyleCnt="3"/>
      <dgm:spPr/>
    </dgm:pt>
  </dgm:ptLst>
  <dgm:cxnLst>
    <dgm:cxn modelId="{15F2CD06-3666-894D-BBA2-B88413AFBDBE}" type="presOf" srcId="{2267D9E3-8104-DB44-B8DD-52EDCC15B20B}" destId="{839DE33B-EA7D-824F-B1CD-F136C9EF5BD7}" srcOrd="1" destOrd="0" presId="urn:microsoft.com/office/officeart/2005/8/layout/cycle2"/>
    <dgm:cxn modelId="{9BF0701A-8693-4E43-AFDA-BD261E726437}" srcId="{9D168567-2DF3-FB4A-8938-A7B78F13BD52}" destId="{89E09212-6AFB-374F-B5CC-C58560F08D7F}" srcOrd="2" destOrd="0" parTransId="{3552A130-E623-1540-8E7F-12F9921F1867}" sibTransId="{2DBC0DA3-4787-5A47-8B57-482C35ED354F}"/>
    <dgm:cxn modelId="{AE1BBB1B-C5F0-D844-B927-CD21F3479B33}" type="presOf" srcId="{2DBC0DA3-4787-5A47-8B57-482C35ED354F}" destId="{CEBFB4E3-C92A-3545-BBFD-5B6ED6559A74}" srcOrd="1" destOrd="0" presId="urn:microsoft.com/office/officeart/2005/8/layout/cycle2"/>
    <dgm:cxn modelId="{EA534422-9B33-FE49-BABE-E3191E809E15}" type="presOf" srcId="{3186E1AB-83C9-1248-9ADC-A5793AAF7C3C}" destId="{42E0D644-B53B-074A-B71A-C858DD143E11}" srcOrd="1" destOrd="0" presId="urn:microsoft.com/office/officeart/2005/8/layout/cycle2"/>
    <dgm:cxn modelId="{54F67827-3D0B-3A4C-B0F8-AC1F47FD1722}" type="presOf" srcId="{2267D9E3-8104-DB44-B8DD-52EDCC15B20B}" destId="{B29C0C8B-0B80-D149-B2CE-46B18912B7F9}" srcOrd="0" destOrd="0" presId="urn:microsoft.com/office/officeart/2005/8/layout/cycle2"/>
    <dgm:cxn modelId="{4CE7335B-2960-1144-847B-44CEF2A0CCE3}" type="presOf" srcId="{9D168567-2DF3-FB4A-8938-A7B78F13BD52}" destId="{A57ADBE5-F2D7-5D45-A8CD-955B2C677A7A}" srcOrd="0" destOrd="0" presId="urn:microsoft.com/office/officeart/2005/8/layout/cycle2"/>
    <dgm:cxn modelId="{4FAC3545-BE68-0248-B21A-900BF20219F2}" type="presOf" srcId="{89E09212-6AFB-374F-B5CC-C58560F08D7F}" destId="{2C35514D-5413-684F-A918-ED5C10F6A3B1}" srcOrd="0" destOrd="0" presId="urn:microsoft.com/office/officeart/2005/8/layout/cycle2"/>
    <dgm:cxn modelId="{B637707A-89AF-DF45-AF28-16585DE4C491}" srcId="{9D168567-2DF3-FB4A-8938-A7B78F13BD52}" destId="{9FD201C7-96C9-0A48-825C-95567B9123FC}" srcOrd="1" destOrd="0" parTransId="{7B9C2124-19D3-D949-8DFF-44E068A6D69D}" sibTransId="{2267D9E3-8104-DB44-B8DD-52EDCC15B20B}"/>
    <dgm:cxn modelId="{FB41328E-D8B4-2947-B87C-077E16778672}" type="presOf" srcId="{2DBC0DA3-4787-5A47-8B57-482C35ED354F}" destId="{C4EC0BBF-36C6-6E49-833C-31D9244825A0}" srcOrd="0" destOrd="0" presId="urn:microsoft.com/office/officeart/2005/8/layout/cycle2"/>
    <dgm:cxn modelId="{BFEB9390-1DE1-B24C-9F95-48C98EDECC89}" srcId="{9D168567-2DF3-FB4A-8938-A7B78F13BD52}" destId="{93D22485-FC2A-AF40-A69C-8F27C9ACAD00}" srcOrd="0" destOrd="0" parTransId="{486CF365-7097-7C4F-8E63-B2AA44646B77}" sibTransId="{3186E1AB-83C9-1248-9ADC-A5793AAF7C3C}"/>
    <dgm:cxn modelId="{D68B21C8-FEBF-9743-A55F-6427681DBE4F}" type="presOf" srcId="{93D22485-FC2A-AF40-A69C-8F27C9ACAD00}" destId="{3F76D21F-132A-2D4B-9656-DC7485D6E44A}" srcOrd="0" destOrd="0" presId="urn:microsoft.com/office/officeart/2005/8/layout/cycle2"/>
    <dgm:cxn modelId="{767A49D0-0F0E-3E49-9A38-BFECE3DB028F}" type="presOf" srcId="{9FD201C7-96C9-0A48-825C-95567B9123FC}" destId="{F737BD9A-738E-9444-896C-4C140A8174FA}" srcOrd="0" destOrd="0" presId="urn:microsoft.com/office/officeart/2005/8/layout/cycle2"/>
    <dgm:cxn modelId="{BE995EF4-8184-5347-8D79-3A73C4B79139}" type="presOf" srcId="{3186E1AB-83C9-1248-9ADC-A5793AAF7C3C}" destId="{14948CE0-CAC9-6745-8CA2-D52E9D227C19}" srcOrd="0" destOrd="0" presId="urn:microsoft.com/office/officeart/2005/8/layout/cycle2"/>
    <dgm:cxn modelId="{C879D123-DE9B-E54B-AB1C-F4FA580EE880}" type="presParOf" srcId="{A57ADBE5-F2D7-5D45-A8CD-955B2C677A7A}" destId="{3F76D21F-132A-2D4B-9656-DC7485D6E44A}" srcOrd="0" destOrd="0" presId="urn:microsoft.com/office/officeart/2005/8/layout/cycle2"/>
    <dgm:cxn modelId="{25D783C0-1E85-934A-8566-90F4B6EDB004}" type="presParOf" srcId="{A57ADBE5-F2D7-5D45-A8CD-955B2C677A7A}" destId="{14948CE0-CAC9-6745-8CA2-D52E9D227C19}" srcOrd="1" destOrd="0" presId="urn:microsoft.com/office/officeart/2005/8/layout/cycle2"/>
    <dgm:cxn modelId="{6F2CBAE6-4D77-5C4C-B24F-4915D56349B7}" type="presParOf" srcId="{14948CE0-CAC9-6745-8CA2-D52E9D227C19}" destId="{42E0D644-B53B-074A-B71A-C858DD143E11}" srcOrd="0" destOrd="0" presId="urn:microsoft.com/office/officeart/2005/8/layout/cycle2"/>
    <dgm:cxn modelId="{3267EA06-E98A-EC46-AF4D-1249E09AB6B7}" type="presParOf" srcId="{A57ADBE5-F2D7-5D45-A8CD-955B2C677A7A}" destId="{F737BD9A-738E-9444-896C-4C140A8174FA}" srcOrd="2" destOrd="0" presId="urn:microsoft.com/office/officeart/2005/8/layout/cycle2"/>
    <dgm:cxn modelId="{673B88CE-7ECD-234A-A3FC-811932B2A7D1}" type="presParOf" srcId="{A57ADBE5-F2D7-5D45-A8CD-955B2C677A7A}" destId="{B29C0C8B-0B80-D149-B2CE-46B18912B7F9}" srcOrd="3" destOrd="0" presId="urn:microsoft.com/office/officeart/2005/8/layout/cycle2"/>
    <dgm:cxn modelId="{644D7F8E-C5A9-F941-B5AA-29E26A0DC5DE}" type="presParOf" srcId="{B29C0C8B-0B80-D149-B2CE-46B18912B7F9}" destId="{839DE33B-EA7D-824F-B1CD-F136C9EF5BD7}" srcOrd="0" destOrd="0" presId="urn:microsoft.com/office/officeart/2005/8/layout/cycle2"/>
    <dgm:cxn modelId="{57CF2348-E7C3-8643-9F6F-71D5075B1F80}" type="presParOf" srcId="{A57ADBE5-F2D7-5D45-A8CD-955B2C677A7A}" destId="{2C35514D-5413-684F-A918-ED5C10F6A3B1}" srcOrd="4" destOrd="0" presId="urn:microsoft.com/office/officeart/2005/8/layout/cycle2"/>
    <dgm:cxn modelId="{C1D67A5C-F635-9D4D-9900-8BA1B55EDC5F}" type="presParOf" srcId="{A57ADBE5-F2D7-5D45-A8CD-955B2C677A7A}" destId="{C4EC0BBF-36C6-6E49-833C-31D9244825A0}" srcOrd="5" destOrd="0" presId="urn:microsoft.com/office/officeart/2005/8/layout/cycle2"/>
    <dgm:cxn modelId="{5637FBC8-4784-7E49-BF1D-6DFEB5F1A20F}" type="presParOf" srcId="{C4EC0BBF-36C6-6E49-833C-31D9244825A0}" destId="{CEBFB4E3-C92A-3545-BBFD-5B6ED6559A74}"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76D21F-132A-2D4B-9656-DC7485D6E44A}">
      <dsp:nvSpPr>
        <dsp:cNvPr id="0" name=""/>
        <dsp:cNvSpPr/>
      </dsp:nvSpPr>
      <dsp:spPr>
        <a:xfrm>
          <a:off x="932293" y="235"/>
          <a:ext cx="1237504" cy="1237504"/>
        </a:xfrm>
        <a:prstGeom prst="ellipse">
          <a:avLst/>
        </a:prstGeom>
        <a:solidFill>
          <a:srgbClr val="F6B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Thoughts: “I can't cope with this”</a:t>
          </a:r>
        </a:p>
      </dsp:txBody>
      <dsp:txXfrm>
        <a:off x="1113521" y="181463"/>
        <a:ext cx="875048" cy="875048"/>
      </dsp:txXfrm>
    </dsp:sp>
    <dsp:sp modelId="{14948CE0-CAC9-6745-8CA2-D52E9D227C19}">
      <dsp:nvSpPr>
        <dsp:cNvPr id="0" name=""/>
        <dsp:cNvSpPr/>
      </dsp:nvSpPr>
      <dsp:spPr>
        <a:xfrm rot="3600000">
          <a:off x="1846419" y="1207417"/>
          <a:ext cx="329848" cy="41765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GB" sz="1100" kern="1200"/>
        </a:p>
      </dsp:txBody>
      <dsp:txXfrm>
        <a:off x="1871158" y="1248100"/>
        <a:ext cx="230894" cy="250595"/>
      </dsp:txXfrm>
    </dsp:sp>
    <dsp:sp modelId="{F737BD9A-738E-9444-896C-4C140A8174FA}">
      <dsp:nvSpPr>
        <dsp:cNvPr id="0" name=""/>
        <dsp:cNvSpPr/>
      </dsp:nvSpPr>
      <dsp:spPr>
        <a:xfrm>
          <a:off x="1862224" y="1610922"/>
          <a:ext cx="1237504" cy="1237504"/>
        </a:xfrm>
        <a:prstGeom prst="ellipse">
          <a:avLst/>
        </a:prstGeom>
        <a:solidFill>
          <a:srgbClr val="F6B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Feelings: anxious</a:t>
          </a:r>
        </a:p>
      </dsp:txBody>
      <dsp:txXfrm>
        <a:off x="2043452" y="1792150"/>
        <a:ext cx="875048" cy="875048"/>
      </dsp:txXfrm>
    </dsp:sp>
    <dsp:sp modelId="{B29C0C8B-0B80-D149-B2CE-46B18912B7F9}">
      <dsp:nvSpPr>
        <dsp:cNvPr id="0" name=""/>
        <dsp:cNvSpPr/>
      </dsp:nvSpPr>
      <dsp:spPr>
        <a:xfrm rot="10800000">
          <a:off x="1395456" y="2020845"/>
          <a:ext cx="329848" cy="41765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GB" sz="1100" kern="1200"/>
        </a:p>
      </dsp:txBody>
      <dsp:txXfrm rot="10800000">
        <a:off x="1494410" y="2104376"/>
        <a:ext cx="230894" cy="250595"/>
      </dsp:txXfrm>
    </dsp:sp>
    <dsp:sp modelId="{2C35514D-5413-684F-A918-ED5C10F6A3B1}">
      <dsp:nvSpPr>
        <dsp:cNvPr id="0" name=""/>
        <dsp:cNvSpPr/>
      </dsp:nvSpPr>
      <dsp:spPr>
        <a:xfrm>
          <a:off x="2363" y="1610922"/>
          <a:ext cx="1237504" cy="1237504"/>
        </a:xfrm>
        <a:prstGeom prst="ellipse">
          <a:avLst/>
        </a:prstGeom>
        <a:solidFill>
          <a:srgbClr val="F6B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Behaviour: avoid situation</a:t>
          </a:r>
        </a:p>
      </dsp:txBody>
      <dsp:txXfrm>
        <a:off x="183591" y="1792150"/>
        <a:ext cx="875048" cy="875048"/>
      </dsp:txXfrm>
    </dsp:sp>
    <dsp:sp modelId="{C4EC0BBF-36C6-6E49-833C-31D9244825A0}">
      <dsp:nvSpPr>
        <dsp:cNvPr id="0" name=""/>
        <dsp:cNvSpPr/>
      </dsp:nvSpPr>
      <dsp:spPr>
        <a:xfrm rot="18000000">
          <a:off x="916488" y="1223586"/>
          <a:ext cx="329848" cy="41765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GB" sz="1100" kern="1200"/>
        </a:p>
      </dsp:txBody>
      <dsp:txXfrm>
        <a:off x="941227" y="1349965"/>
        <a:ext cx="230894" cy="250595"/>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EC5004-7EA7-4816-BC25-3F4A8F4A68C2}" type="datetimeFigureOut">
              <a:rPr lang="en-GB" smtClean="0"/>
              <a:t>08/04/2022</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40215F-0688-4673-B384-0C8E93B864F5}" type="slidenum">
              <a:rPr lang="en-GB" smtClean="0"/>
              <a:t>‹#›</a:t>
            </a:fld>
            <a:endParaRPr lang="en-GB"/>
          </a:p>
        </p:txBody>
      </p:sp>
    </p:spTree>
    <p:extLst>
      <p:ext uri="{BB962C8B-B14F-4D97-AF65-F5344CB8AC3E}">
        <p14:creationId xmlns:p14="http://schemas.microsoft.com/office/powerpoint/2010/main" val="2057500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9726759-68F7-4A33-9472-1849A9724D27}" type="datetimeFigureOut">
              <a:rPr lang="en-GB" smtClean="0"/>
              <a:t>08/04/2022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2257447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726759-68F7-4A33-9472-1849A9724D27}" type="datetimeFigureOut">
              <a:rPr lang="en-GB" smtClean="0"/>
              <a:t>08/04/2022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711184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726759-68F7-4A33-9472-1849A9724D27}" type="datetimeFigureOut">
              <a:rPr lang="en-GB" smtClean="0"/>
              <a:t>08/04/2022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3078106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726759-68F7-4A33-9472-1849A9724D27}" type="datetimeFigureOut">
              <a:rPr lang="en-GB" smtClean="0"/>
              <a:t>08/04/2022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335243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726759-68F7-4A33-9472-1849A9724D27}" type="datetimeFigureOut">
              <a:rPr lang="en-GB" smtClean="0"/>
              <a:t>08/04/2022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887835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726759-68F7-4A33-9472-1849A9724D27}" type="datetimeFigureOut">
              <a:rPr lang="en-GB" smtClean="0"/>
              <a:t>08/04/2022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2480557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726759-68F7-4A33-9472-1849A9724D27}" type="datetimeFigureOut">
              <a:rPr lang="en-GB" smtClean="0"/>
              <a:t>08/04/2022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2916208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726759-68F7-4A33-9472-1849A9724D27}" type="datetimeFigureOut">
              <a:rPr lang="en-GB" smtClean="0"/>
              <a:t>08/04/2022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1315325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726759-68F7-4A33-9472-1849A9724D27}" type="datetimeFigureOut">
              <a:rPr lang="en-GB" smtClean="0"/>
              <a:t>08/04/2022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1616675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9726759-68F7-4A33-9472-1849A9724D27}" type="datetimeFigureOut">
              <a:rPr lang="en-GB" smtClean="0"/>
              <a:t>08/04/2022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1534530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9726759-68F7-4A33-9472-1849A9724D27}" type="datetimeFigureOut">
              <a:rPr lang="en-GB" smtClean="0"/>
              <a:t>08/04/2022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3694590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9726759-68F7-4A33-9472-1849A9724D27}" type="datetimeFigureOut">
              <a:rPr lang="en-GB" smtClean="0"/>
              <a:t>08/04/2022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B8EF744-AD78-45B0-A17B-311FC666097B}" type="slidenum">
              <a:rPr lang="en-GB" smtClean="0"/>
              <a:t>‹#›</a:t>
            </a:fld>
            <a:endParaRPr lang="en-GB"/>
          </a:p>
        </p:txBody>
      </p:sp>
    </p:spTree>
    <p:extLst>
      <p:ext uri="{BB962C8B-B14F-4D97-AF65-F5344CB8AC3E}">
        <p14:creationId xmlns:p14="http://schemas.microsoft.com/office/powerpoint/2010/main" val="4072721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anxietycanada.com/sites/default/files/Reassurance_Seeking.pdf" TargetMode="External"/><Relationship Id="rId1" Type="http://schemas.openxmlformats.org/officeDocument/2006/relationships/slideLayout" Target="../slideLayouts/slideLayout7.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svg"/><Relationship Id="rId3" Type="http://schemas.openxmlformats.org/officeDocument/2006/relationships/image" Target="../media/image11.svg"/><Relationship Id="rId7" Type="http://schemas.openxmlformats.org/officeDocument/2006/relationships/image" Target="../media/image15.svg"/><Relationship Id="rId12" Type="http://schemas.openxmlformats.org/officeDocument/2006/relationships/image" Target="../media/image20.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4.png"/><Relationship Id="rId11" Type="http://schemas.openxmlformats.org/officeDocument/2006/relationships/image" Target="../media/image19.svg"/><Relationship Id="rId5" Type="http://schemas.openxmlformats.org/officeDocument/2006/relationships/image" Target="../media/image13.sv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020D1BA-509E-431D-B88C-F69987FEFD80}"/>
              </a:ext>
            </a:extLst>
          </p:cNvPr>
          <p:cNvSpPr/>
          <p:nvPr/>
        </p:nvSpPr>
        <p:spPr>
          <a:xfrm>
            <a:off x="1403202" y="0"/>
            <a:ext cx="5454798" cy="9906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798CCAFA-CC4E-48DC-B65A-E4E0D18EA1A0}"/>
              </a:ext>
            </a:extLst>
          </p:cNvPr>
          <p:cNvSpPr txBox="1"/>
          <p:nvPr/>
        </p:nvSpPr>
        <p:spPr>
          <a:xfrm>
            <a:off x="1745148" y="2790321"/>
            <a:ext cx="4387998" cy="6709529"/>
          </a:xfrm>
          <a:prstGeom prst="rect">
            <a:avLst/>
          </a:prstGeom>
          <a:noFill/>
        </p:spPr>
        <p:txBody>
          <a:bodyPr wrap="square" rtlCol="0">
            <a:spAutoFit/>
          </a:bodyPr>
          <a:lstStyle/>
          <a:p>
            <a:r>
              <a:rPr lang="en-GB" sz="2800" dirty="0">
                <a:solidFill>
                  <a:schemeClr val="bg1"/>
                </a:solidFill>
              </a:rPr>
              <a:t>Supporting Your Child With Anxiety and Worries</a:t>
            </a:r>
          </a:p>
          <a:p>
            <a:endParaRPr lang="en-GB" sz="2800" dirty="0">
              <a:solidFill>
                <a:schemeClr val="bg1"/>
              </a:solidFill>
            </a:endParaRPr>
          </a:p>
          <a:p>
            <a:endParaRPr lang="en-GB" sz="2800" dirty="0">
              <a:solidFill>
                <a:schemeClr val="bg1"/>
              </a:solidFill>
            </a:endParaRPr>
          </a:p>
          <a:p>
            <a:r>
              <a:rPr lang="en-GB" sz="2800" dirty="0">
                <a:solidFill>
                  <a:schemeClr val="bg1"/>
                </a:solidFill>
              </a:rPr>
              <a:t>Information for</a:t>
            </a:r>
          </a:p>
          <a:p>
            <a:r>
              <a:rPr lang="en-GB" sz="2800" dirty="0">
                <a:solidFill>
                  <a:schemeClr val="bg1"/>
                </a:solidFill>
              </a:rPr>
              <a:t>Parents / Carers</a:t>
            </a:r>
          </a:p>
          <a:p>
            <a:endParaRPr lang="en-GB" sz="2800"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r>
              <a:rPr lang="en-GB" dirty="0">
                <a:solidFill>
                  <a:schemeClr val="bg1"/>
                </a:solidFill>
              </a:rPr>
              <a:t>Child and Adolescent Mental Health Service (CAMHS), NHS Lothian</a:t>
            </a:r>
          </a:p>
        </p:txBody>
      </p:sp>
      <p:sp>
        <p:nvSpPr>
          <p:cNvPr id="17" name="Rectangle 16">
            <a:extLst>
              <a:ext uri="{FF2B5EF4-FFF2-40B4-BE49-F238E27FC236}">
                <a16:creationId xmlns:a16="http://schemas.microsoft.com/office/drawing/2014/main" id="{CF942206-768C-412E-AD78-CFAB5C64EB90}"/>
              </a:ext>
            </a:extLst>
          </p:cNvPr>
          <p:cNvSpPr/>
          <p:nvPr/>
        </p:nvSpPr>
        <p:spPr>
          <a:xfrm>
            <a:off x="1474425" y="6751"/>
            <a:ext cx="45719" cy="990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See the source image">
            <a:extLst>
              <a:ext uri="{FF2B5EF4-FFF2-40B4-BE49-F238E27FC236}">
                <a16:creationId xmlns:a16="http://schemas.microsoft.com/office/drawing/2014/main" id="{7FCEF59E-DB2F-48B4-917C-F917CC782B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21" y="203054"/>
            <a:ext cx="1229536" cy="1229536"/>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a:extLst>
              <a:ext uri="{FF2B5EF4-FFF2-40B4-BE49-F238E27FC236}">
                <a16:creationId xmlns:a16="http://schemas.microsoft.com/office/drawing/2014/main" id="{9A39E4CD-F4D8-4787-8258-AF9421A6A316}"/>
              </a:ext>
            </a:extLst>
          </p:cNvPr>
          <p:cNvSpPr/>
          <p:nvPr/>
        </p:nvSpPr>
        <p:spPr>
          <a:xfrm>
            <a:off x="1307510" y="0"/>
            <a:ext cx="45719" cy="992001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81054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75C449A1-20F7-47F9-BD27-B57B771A19CA}"/>
              </a:ext>
            </a:extLst>
          </p:cNvPr>
          <p:cNvSpPr/>
          <p:nvPr/>
        </p:nvSpPr>
        <p:spPr>
          <a:xfrm>
            <a:off x="276447" y="4138630"/>
            <a:ext cx="6312462" cy="4984780"/>
          </a:xfrm>
          <a:prstGeom prst="rect">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2" name="Title 1">
            <a:extLst>
              <a:ext uri="{FF2B5EF4-FFF2-40B4-BE49-F238E27FC236}">
                <a16:creationId xmlns:a16="http://schemas.microsoft.com/office/drawing/2014/main" id="{B54EAA05-CDAF-496E-B2E6-565039A4B1FD}"/>
              </a:ext>
            </a:extLst>
          </p:cNvPr>
          <p:cNvSpPr>
            <a:spLocks noGrp="1"/>
          </p:cNvSpPr>
          <p:nvPr>
            <p:ph type="title"/>
          </p:nvPr>
        </p:nvSpPr>
        <p:spPr>
          <a:xfrm>
            <a:off x="471486" y="307109"/>
            <a:ext cx="5915025" cy="858050"/>
          </a:xfrm>
        </p:spPr>
        <p:txBody>
          <a:bodyPr>
            <a:normAutofit/>
          </a:bodyPr>
          <a:lstStyle/>
          <a:p>
            <a:pPr algn="ctr"/>
            <a:r>
              <a:rPr lang="en-GB" sz="1800" dirty="0">
                <a:solidFill>
                  <a:srgbClr val="ED7D31"/>
                </a:solidFill>
                <a:latin typeface="+mn-lt"/>
              </a:rPr>
              <a:t>MANAGING YOUR OWN RESPONSES</a:t>
            </a:r>
          </a:p>
        </p:txBody>
      </p:sp>
      <p:sp>
        <p:nvSpPr>
          <p:cNvPr id="3" name="Content Placeholder 2">
            <a:extLst>
              <a:ext uri="{FF2B5EF4-FFF2-40B4-BE49-F238E27FC236}">
                <a16:creationId xmlns:a16="http://schemas.microsoft.com/office/drawing/2014/main" id="{0E827C94-B842-4228-99A5-79CAAFABA9CE}"/>
              </a:ext>
            </a:extLst>
          </p:cNvPr>
          <p:cNvSpPr>
            <a:spLocks noGrp="1"/>
          </p:cNvSpPr>
          <p:nvPr>
            <p:ph idx="1"/>
          </p:nvPr>
        </p:nvSpPr>
        <p:spPr>
          <a:xfrm>
            <a:off x="267022" y="835187"/>
            <a:ext cx="6312463" cy="3233383"/>
          </a:xfrm>
        </p:spPr>
        <p:txBody>
          <a:bodyPr>
            <a:normAutofit lnSpcReduction="10000"/>
          </a:bodyPr>
          <a:lstStyle/>
          <a:p>
            <a:pPr marL="0" indent="0" algn="just">
              <a:buNone/>
            </a:pPr>
            <a:r>
              <a:rPr lang="en-GB" sz="1300" dirty="0"/>
              <a:t>Children learn by watching how others react and manage situations. This means we need to be aware of what our children are learning from adults around them. </a:t>
            </a:r>
          </a:p>
          <a:p>
            <a:pPr marL="0" indent="0" algn="just">
              <a:buNone/>
            </a:pPr>
            <a:r>
              <a:rPr lang="en-GB" sz="1300" dirty="0"/>
              <a:t>Research has shown that even if you are the calmest, most relaxed person and parent if you are looking after an anxious child, it is very likely you will start feeling anxious too. As a parent it is our job to protect our children and seeing them upset is understandably very difficult. It makes sense that sometimes we will do anything to help them feel better. However, as we have just seen, avoidance is one of the biggest anxiety traps. </a:t>
            </a:r>
          </a:p>
          <a:p>
            <a:pPr marL="0" indent="0" algn="just">
              <a:buNone/>
            </a:pPr>
            <a:r>
              <a:rPr lang="en-GB" sz="1300" dirty="0"/>
              <a:t>Research also tells us that children who are anxious are more likely to pick up on other people’s reactions than those who are not. They are more on the lookout for signs that there is something to worry about. </a:t>
            </a:r>
          </a:p>
          <a:p>
            <a:pPr marL="0" indent="0">
              <a:buNone/>
            </a:pPr>
            <a:r>
              <a:rPr lang="en-GB" sz="1300" dirty="0"/>
              <a:t>Sometimes our responses unintentionally send messages that there is something to be worried about. This can make anxiety worse. </a:t>
            </a:r>
          </a:p>
          <a:p>
            <a:pPr marL="0" indent="0" algn="ctr">
              <a:buNone/>
            </a:pPr>
            <a:r>
              <a:rPr lang="en-GB" sz="1600" dirty="0">
                <a:solidFill>
                  <a:srgbClr val="ED7D31"/>
                </a:solidFill>
              </a:rPr>
              <a:t> How adults react can break the anxiety trap and reduce anxiety.</a:t>
            </a:r>
          </a:p>
          <a:p>
            <a:pPr marL="0" indent="0">
              <a:buNone/>
            </a:pPr>
            <a:r>
              <a:rPr lang="en-GB" sz="1300" dirty="0"/>
              <a:t>It is important to be understanding and caring, but do not let the anxiety trick you into thinking that something is too hard for your child. For example, thinking it's too hard for your child to sleep alone. Yes, it might be challenging, but it can be done!</a:t>
            </a:r>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p:txBody>
      </p:sp>
      <p:sp>
        <p:nvSpPr>
          <p:cNvPr id="7" name="Rectangle 6">
            <a:extLst>
              <a:ext uri="{FF2B5EF4-FFF2-40B4-BE49-F238E27FC236}">
                <a16:creationId xmlns:a16="http://schemas.microsoft.com/office/drawing/2014/main" id="{7C421C25-6AAA-4C44-8604-9E37D4077167}"/>
              </a:ext>
            </a:extLst>
          </p:cNvPr>
          <p:cNvSpPr/>
          <p:nvPr/>
        </p:nvSpPr>
        <p:spPr>
          <a:xfrm>
            <a:off x="444027" y="5991518"/>
            <a:ext cx="1814707" cy="1056404"/>
          </a:xfrm>
          <a:prstGeom prst="rect">
            <a:avLst/>
          </a:prstGeom>
          <a:solidFill>
            <a:schemeClr val="bg1"/>
          </a:solidFill>
          <a:ln>
            <a:solidFill>
              <a:srgbClr val="DA58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400" dirty="0">
                <a:solidFill>
                  <a:srgbClr val="DA5800"/>
                </a:solidFill>
              </a:rPr>
              <a:t>Worried facial expressions</a:t>
            </a:r>
          </a:p>
        </p:txBody>
      </p:sp>
      <p:sp>
        <p:nvSpPr>
          <p:cNvPr id="31" name="Rectangle 30">
            <a:extLst>
              <a:ext uri="{FF2B5EF4-FFF2-40B4-BE49-F238E27FC236}">
                <a16:creationId xmlns:a16="http://schemas.microsoft.com/office/drawing/2014/main" id="{223D559D-6AD1-4488-8DD8-10EA38F693F9}"/>
              </a:ext>
            </a:extLst>
          </p:cNvPr>
          <p:cNvSpPr/>
          <p:nvPr/>
        </p:nvSpPr>
        <p:spPr>
          <a:xfrm>
            <a:off x="2470238" y="4665432"/>
            <a:ext cx="1848562" cy="1059397"/>
          </a:xfrm>
          <a:prstGeom prst="rect">
            <a:avLst/>
          </a:prstGeom>
          <a:solidFill>
            <a:schemeClr val="bg1"/>
          </a:solidFill>
          <a:ln>
            <a:solidFill>
              <a:srgbClr val="DA58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400" dirty="0">
                <a:solidFill>
                  <a:srgbClr val="DA5800"/>
                </a:solidFill>
              </a:rPr>
              <a:t>Avoiding or leaving situations</a:t>
            </a:r>
          </a:p>
        </p:txBody>
      </p:sp>
      <p:sp>
        <p:nvSpPr>
          <p:cNvPr id="11" name="TextBox 10">
            <a:extLst>
              <a:ext uri="{FF2B5EF4-FFF2-40B4-BE49-F238E27FC236}">
                <a16:creationId xmlns:a16="http://schemas.microsoft.com/office/drawing/2014/main" id="{534DE5B3-A032-4C18-83B0-C8D25BF3EB78}"/>
              </a:ext>
            </a:extLst>
          </p:cNvPr>
          <p:cNvSpPr txBox="1"/>
          <p:nvPr/>
        </p:nvSpPr>
        <p:spPr>
          <a:xfrm>
            <a:off x="464659" y="7378515"/>
            <a:ext cx="2476974" cy="1369606"/>
          </a:xfrm>
          <a:prstGeom prst="rect">
            <a:avLst/>
          </a:prstGeom>
          <a:solidFill>
            <a:srgbClr val="DA5800"/>
          </a:solidFill>
        </p:spPr>
        <p:txBody>
          <a:bodyPr wrap="square" rtlCol="0">
            <a:spAutoFit/>
          </a:bodyPr>
          <a:lstStyle/>
          <a:p>
            <a:pPr algn="ctr"/>
            <a:endParaRPr lang="en-GB" sz="700" dirty="0">
              <a:solidFill>
                <a:schemeClr val="bg1"/>
              </a:solidFill>
            </a:endParaRPr>
          </a:p>
          <a:p>
            <a:pPr algn="ctr"/>
            <a:r>
              <a:rPr lang="en-GB" sz="1400" dirty="0">
                <a:solidFill>
                  <a:schemeClr val="bg1"/>
                </a:solidFill>
              </a:rPr>
              <a:t>Adult responses can unintentionally send messages that a child is not OK, can’t cope or there is something to be worried about.</a:t>
            </a:r>
          </a:p>
          <a:p>
            <a:pPr algn="ctr"/>
            <a:r>
              <a:rPr lang="en-GB" sz="600" dirty="0">
                <a:solidFill>
                  <a:schemeClr val="bg1"/>
                </a:solidFill>
              </a:rPr>
              <a:t> </a:t>
            </a:r>
            <a:endParaRPr lang="en-GB" sz="500" dirty="0">
              <a:solidFill>
                <a:schemeClr val="bg1"/>
              </a:solidFill>
            </a:endParaRPr>
          </a:p>
        </p:txBody>
      </p:sp>
      <p:sp>
        <p:nvSpPr>
          <p:cNvPr id="51" name="Rectangle 50">
            <a:extLst>
              <a:ext uri="{FF2B5EF4-FFF2-40B4-BE49-F238E27FC236}">
                <a16:creationId xmlns:a16="http://schemas.microsoft.com/office/drawing/2014/main" id="{4A3CC165-A46E-45DC-968D-0219D4E729F9}"/>
              </a:ext>
            </a:extLst>
          </p:cNvPr>
          <p:cNvSpPr/>
          <p:nvPr/>
        </p:nvSpPr>
        <p:spPr>
          <a:xfrm>
            <a:off x="4502922" y="4665432"/>
            <a:ext cx="1814708" cy="1059397"/>
          </a:xfrm>
          <a:prstGeom prst="rect">
            <a:avLst/>
          </a:prstGeom>
          <a:solidFill>
            <a:schemeClr val="bg1"/>
          </a:solidFill>
          <a:ln>
            <a:solidFill>
              <a:srgbClr val="DA58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400" dirty="0">
                <a:solidFill>
                  <a:srgbClr val="DA5800"/>
                </a:solidFill>
              </a:rPr>
              <a:t>A child hearing about adult worries</a:t>
            </a:r>
          </a:p>
        </p:txBody>
      </p:sp>
      <p:sp>
        <p:nvSpPr>
          <p:cNvPr id="52" name="Rectangle 51">
            <a:extLst>
              <a:ext uri="{FF2B5EF4-FFF2-40B4-BE49-F238E27FC236}">
                <a16:creationId xmlns:a16="http://schemas.microsoft.com/office/drawing/2014/main" id="{12A7134A-99CF-4774-9F96-ABFE53BCE7D5}"/>
              </a:ext>
            </a:extLst>
          </p:cNvPr>
          <p:cNvSpPr/>
          <p:nvPr/>
        </p:nvSpPr>
        <p:spPr>
          <a:xfrm>
            <a:off x="4502922" y="5986921"/>
            <a:ext cx="1835053" cy="1056596"/>
          </a:xfrm>
          <a:prstGeom prst="rect">
            <a:avLst/>
          </a:prstGeom>
          <a:solidFill>
            <a:schemeClr val="bg1"/>
          </a:solidFill>
          <a:ln>
            <a:solidFill>
              <a:srgbClr val="DA58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400" dirty="0">
                <a:solidFill>
                  <a:srgbClr val="DA5800"/>
                </a:solidFill>
              </a:rPr>
              <a:t>How adults cope with their own anxiety</a:t>
            </a:r>
          </a:p>
        </p:txBody>
      </p:sp>
      <p:sp>
        <p:nvSpPr>
          <p:cNvPr id="54" name="Rectangle 53">
            <a:extLst>
              <a:ext uri="{FF2B5EF4-FFF2-40B4-BE49-F238E27FC236}">
                <a16:creationId xmlns:a16="http://schemas.microsoft.com/office/drawing/2014/main" id="{1D5C4F57-AB65-4A93-A59C-DEB664E1B3AF}"/>
              </a:ext>
            </a:extLst>
          </p:cNvPr>
          <p:cNvSpPr/>
          <p:nvPr/>
        </p:nvSpPr>
        <p:spPr>
          <a:xfrm>
            <a:off x="6725039" y="3952671"/>
            <a:ext cx="6691236" cy="148657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endParaRPr lang="en-GB" dirty="0"/>
          </a:p>
          <a:p>
            <a:endParaRPr lang="en-GB" dirty="0"/>
          </a:p>
          <a:p>
            <a:endParaRPr lang="en-GB" dirty="0"/>
          </a:p>
          <a:p>
            <a:endParaRPr lang="en-GB" dirty="0"/>
          </a:p>
        </p:txBody>
      </p:sp>
      <p:sp>
        <p:nvSpPr>
          <p:cNvPr id="55" name="Rectangle 54">
            <a:extLst>
              <a:ext uri="{FF2B5EF4-FFF2-40B4-BE49-F238E27FC236}">
                <a16:creationId xmlns:a16="http://schemas.microsoft.com/office/drawing/2014/main" id="{2B47A872-49EA-4B3D-8E3B-4C445992A83A}"/>
              </a:ext>
            </a:extLst>
          </p:cNvPr>
          <p:cNvSpPr/>
          <p:nvPr/>
        </p:nvSpPr>
        <p:spPr>
          <a:xfrm>
            <a:off x="549" y="0"/>
            <a:ext cx="2963789" cy="421963"/>
          </a:xfrm>
          <a:prstGeom prst="rect">
            <a:avLst/>
          </a:prstGeom>
          <a:solidFill>
            <a:srgbClr val="DA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ANXIETY TRAPS</a:t>
            </a:r>
            <a:endParaRPr lang="x-none" sz="1200" dirty="0"/>
          </a:p>
        </p:txBody>
      </p:sp>
      <p:pic>
        <p:nvPicPr>
          <p:cNvPr id="59" name="Graphic 58" descr="Confused face with no fill">
            <a:extLst>
              <a:ext uri="{FF2B5EF4-FFF2-40B4-BE49-F238E27FC236}">
                <a16:creationId xmlns:a16="http://schemas.microsoft.com/office/drawing/2014/main" id="{7BA645FB-4DCC-4B1F-B6AC-D53DACC4E1D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88919" y="7737288"/>
            <a:ext cx="726305" cy="726305"/>
          </a:xfrm>
          <a:prstGeom prst="rect">
            <a:avLst/>
          </a:prstGeom>
        </p:spPr>
      </p:pic>
      <p:sp>
        <p:nvSpPr>
          <p:cNvPr id="70" name="TextBox 69">
            <a:extLst>
              <a:ext uri="{FF2B5EF4-FFF2-40B4-BE49-F238E27FC236}">
                <a16:creationId xmlns:a16="http://schemas.microsoft.com/office/drawing/2014/main" id="{36A491E9-CE38-4FC1-8BEC-5C0C8E437D00}"/>
              </a:ext>
            </a:extLst>
          </p:cNvPr>
          <p:cNvSpPr txBox="1"/>
          <p:nvPr/>
        </p:nvSpPr>
        <p:spPr>
          <a:xfrm>
            <a:off x="4058842" y="7350696"/>
            <a:ext cx="2286394" cy="1384995"/>
          </a:xfrm>
          <a:prstGeom prst="rect">
            <a:avLst/>
          </a:prstGeom>
          <a:solidFill>
            <a:srgbClr val="DA5800"/>
          </a:solidFill>
        </p:spPr>
        <p:txBody>
          <a:bodyPr wrap="square" rtlCol="0">
            <a:spAutoFit/>
          </a:bodyPr>
          <a:lstStyle/>
          <a:p>
            <a:pPr algn="ctr"/>
            <a:endParaRPr lang="en-GB" sz="1400" dirty="0">
              <a:solidFill>
                <a:schemeClr val="bg1"/>
              </a:solidFill>
            </a:endParaRPr>
          </a:p>
          <a:p>
            <a:pPr algn="ctr"/>
            <a:r>
              <a:rPr lang="en-GB" sz="1400" dirty="0">
                <a:solidFill>
                  <a:schemeClr val="bg1"/>
                </a:solidFill>
              </a:rPr>
              <a:t>When a child’s anxiety gets bigger, adults want to do more to help them feel better and protect them.</a:t>
            </a:r>
          </a:p>
          <a:p>
            <a:pPr algn="ctr"/>
            <a:endParaRPr lang="en-GB" sz="1400" dirty="0">
              <a:solidFill>
                <a:schemeClr val="bg1"/>
              </a:solidFill>
            </a:endParaRPr>
          </a:p>
        </p:txBody>
      </p:sp>
      <p:sp>
        <p:nvSpPr>
          <p:cNvPr id="26" name="Rectangle 25">
            <a:extLst>
              <a:ext uri="{FF2B5EF4-FFF2-40B4-BE49-F238E27FC236}">
                <a16:creationId xmlns:a16="http://schemas.microsoft.com/office/drawing/2014/main" id="{4E680C01-A47E-461E-84A7-44EB5527D849}"/>
              </a:ext>
            </a:extLst>
          </p:cNvPr>
          <p:cNvSpPr/>
          <p:nvPr/>
        </p:nvSpPr>
        <p:spPr>
          <a:xfrm>
            <a:off x="471409" y="4665433"/>
            <a:ext cx="1814708" cy="1067550"/>
          </a:xfrm>
          <a:prstGeom prst="rect">
            <a:avLst/>
          </a:prstGeom>
          <a:solidFill>
            <a:schemeClr val="bg1"/>
          </a:solidFill>
          <a:ln>
            <a:solidFill>
              <a:srgbClr val="DA58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400" dirty="0">
                <a:solidFill>
                  <a:srgbClr val="DA5800"/>
                </a:solidFill>
              </a:rPr>
              <a:t>Adults stepping in and taking over </a:t>
            </a:r>
          </a:p>
        </p:txBody>
      </p:sp>
      <p:sp>
        <p:nvSpPr>
          <p:cNvPr id="29" name="Rectangle 28">
            <a:extLst>
              <a:ext uri="{FF2B5EF4-FFF2-40B4-BE49-F238E27FC236}">
                <a16:creationId xmlns:a16="http://schemas.microsoft.com/office/drawing/2014/main" id="{7D5B96A2-AA81-45A5-9EAB-82B0D71E23ED}"/>
              </a:ext>
            </a:extLst>
          </p:cNvPr>
          <p:cNvSpPr/>
          <p:nvPr/>
        </p:nvSpPr>
        <p:spPr>
          <a:xfrm>
            <a:off x="2446375" y="5986921"/>
            <a:ext cx="1848561" cy="1055850"/>
          </a:xfrm>
          <a:prstGeom prst="rect">
            <a:avLst/>
          </a:prstGeom>
          <a:solidFill>
            <a:schemeClr val="bg1"/>
          </a:solidFill>
          <a:ln>
            <a:solidFill>
              <a:srgbClr val="DA58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400" dirty="0">
                <a:solidFill>
                  <a:srgbClr val="DA5800"/>
                </a:solidFill>
              </a:rPr>
              <a:t>Checking if they are ok lots</a:t>
            </a:r>
          </a:p>
        </p:txBody>
      </p:sp>
      <p:sp>
        <p:nvSpPr>
          <p:cNvPr id="22" name="Footer Placeholder 3">
            <a:extLst>
              <a:ext uri="{FF2B5EF4-FFF2-40B4-BE49-F238E27FC236}">
                <a16:creationId xmlns:a16="http://schemas.microsoft.com/office/drawing/2014/main" id="{2CA0113D-3F39-47C0-8F45-58EDEE9DF352}"/>
              </a:ext>
            </a:extLst>
          </p:cNvPr>
          <p:cNvSpPr>
            <a:spLocks noGrp="1"/>
          </p:cNvSpPr>
          <p:nvPr/>
        </p:nvSpPr>
        <p:spPr>
          <a:xfrm>
            <a:off x="1989121" y="9617264"/>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sp>
        <p:nvSpPr>
          <p:cNvPr id="20" name="Rectangle 19">
            <a:extLst>
              <a:ext uri="{FF2B5EF4-FFF2-40B4-BE49-F238E27FC236}">
                <a16:creationId xmlns:a16="http://schemas.microsoft.com/office/drawing/2014/main" id="{B50D31F8-BC31-463C-A351-453D1222F133}"/>
              </a:ext>
            </a:extLst>
          </p:cNvPr>
          <p:cNvSpPr/>
          <p:nvPr/>
        </p:nvSpPr>
        <p:spPr>
          <a:xfrm>
            <a:off x="267022" y="9299797"/>
            <a:ext cx="6312462" cy="315897"/>
          </a:xfrm>
          <a:prstGeom prst="rect">
            <a:avLst/>
          </a:prstGeom>
          <a:solidFill>
            <a:srgbClr val="DA58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400" b="1" dirty="0">
                <a:solidFill>
                  <a:schemeClr val="bg1"/>
                </a:solidFill>
              </a:rPr>
              <a:t>If adults change their responses it can help break the anxiety trap.</a:t>
            </a:r>
          </a:p>
        </p:txBody>
      </p:sp>
      <p:cxnSp>
        <p:nvCxnSpPr>
          <p:cNvPr id="5" name="Straight Arrow Connector 4">
            <a:extLst>
              <a:ext uri="{FF2B5EF4-FFF2-40B4-BE49-F238E27FC236}">
                <a16:creationId xmlns:a16="http://schemas.microsoft.com/office/drawing/2014/main" id="{B29FC7FC-2AE9-4072-A005-59C52E88A3D7}"/>
              </a:ext>
            </a:extLst>
          </p:cNvPr>
          <p:cNvCxnSpPr>
            <a:cxnSpLocks/>
          </p:cNvCxnSpPr>
          <p:nvPr/>
        </p:nvCxnSpPr>
        <p:spPr>
          <a:xfrm>
            <a:off x="2978573" y="8015761"/>
            <a:ext cx="1043693" cy="0"/>
          </a:xfrm>
          <a:prstGeom prst="straightConnector1">
            <a:avLst/>
          </a:prstGeom>
          <a:ln w="57150">
            <a:solidFill>
              <a:srgbClr val="DA5800"/>
            </a:solidFill>
            <a:headEnd type="triangle"/>
            <a:tailEnd type="triangle"/>
          </a:ln>
        </p:spPr>
        <p:style>
          <a:lnRef idx="1">
            <a:schemeClr val="accent2"/>
          </a:lnRef>
          <a:fillRef idx="0">
            <a:schemeClr val="accent2"/>
          </a:fillRef>
          <a:effectRef idx="0">
            <a:schemeClr val="accent2"/>
          </a:effectRef>
          <a:fontRef idx="minor">
            <a:schemeClr val="tx1"/>
          </a:fontRef>
        </p:style>
      </p:cxnSp>
      <p:sp>
        <p:nvSpPr>
          <p:cNvPr id="28" name="Rectangle 27">
            <a:extLst>
              <a:ext uri="{FF2B5EF4-FFF2-40B4-BE49-F238E27FC236}">
                <a16:creationId xmlns:a16="http://schemas.microsoft.com/office/drawing/2014/main" id="{12A8D4B8-566F-495C-9539-FC011E325EE8}"/>
              </a:ext>
            </a:extLst>
          </p:cNvPr>
          <p:cNvSpPr/>
          <p:nvPr/>
        </p:nvSpPr>
        <p:spPr>
          <a:xfrm>
            <a:off x="276447" y="4140200"/>
            <a:ext cx="6312462" cy="4998362"/>
          </a:xfrm>
          <a:prstGeom prst="rect">
            <a:avLst/>
          </a:prstGeom>
          <a:noFill/>
          <a:ln w="63500">
            <a:solidFill>
              <a:srgbClr val="DA5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3" name="TextBox 32">
            <a:extLst>
              <a:ext uri="{FF2B5EF4-FFF2-40B4-BE49-F238E27FC236}">
                <a16:creationId xmlns:a16="http://schemas.microsoft.com/office/drawing/2014/main" id="{4BF6C85F-FB5A-41E4-8728-AFAF756BFC11}"/>
              </a:ext>
            </a:extLst>
          </p:cNvPr>
          <p:cNvSpPr txBox="1"/>
          <p:nvPr/>
        </p:nvSpPr>
        <p:spPr>
          <a:xfrm>
            <a:off x="1328520" y="4247287"/>
            <a:ext cx="6707124" cy="307777"/>
          </a:xfrm>
          <a:prstGeom prst="rect">
            <a:avLst/>
          </a:prstGeom>
          <a:noFill/>
        </p:spPr>
        <p:txBody>
          <a:bodyPr wrap="square">
            <a:spAutoFit/>
          </a:bodyPr>
          <a:lstStyle/>
          <a:p>
            <a:r>
              <a:rPr lang="en-GB" sz="1400" dirty="0">
                <a:solidFill>
                  <a:srgbClr val="DA5800"/>
                </a:solidFill>
              </a:rPr>
              <a:t>COMMON RESPONSES THAT CAN KEEP ANXIETY GOING</a:t>
            </a:r>
          </a:p>
        </p:txBody>
      </p:sp>
    </p:spTree>
    <p:extLst>
      <p:ext uri="{BB962C8B-B14F-4D97-AF65-F5344CB8AC3E}">
        <p14:creationId xmlns:p14="http://schemas.microsoft.com/office/powerpoint/2010/main" val="2776280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9A21C91-E9B5-49AA-B5A8-6F440630FFA3}"/>
              </a:ext>
            </a:extLst>
          </p:cNvPr>
          <p:cNvPicPr>
            <a:picLocks noChangeAspect="1"/>
          </p:cNvPicPr>
          <p:nvPr/>
        </p:nvPicPr>
        <p:blipFill>
          <a:blip r:embed="rId2" cstate="print"/>
          <a:stretch>
            <a:fillRect/>
          </a:stretch>
        </p:blipFill>
        <p:spPr>
          <a:xfrm>
            <a:off x="0" y="8810265"/>
            <a:ext cx="6858000" cy="615696"/>
          </a:xfrm>
          <a:prstGeom prst="rect">
            <a:avLst/>
          </a:prstGeom>
        </p:spPr>
      </p:pic>
      <p:sp>
        <p:nvSpPr>
          <p:cNvPr id="8" name="Rectangle 7">
            <a:extLst>
              <a:ext uri="{FF2B5EF4-FFF2-40B4-BE49-F238E27FC236}">
                <a16:creationId xmlns:a16="http://schemas.microsoft.com/office/drawing/2014/main" id="{9387CC75-A561-4280-A4A3-40C120349AC0}"/>
              </a:ext>
            </a:extLst>
          </p:cNvPr>
          <p:cNvSpPr/>
          <p:nvPr/>
        </p:nvSpPr>
        <p:spPr>
          <a:xfrm>
            <a:off x="159034" y="3925288"/>
            <a:ext cx="6305266" cy="5139869"/>
          </a:xfrm>
          <a:prstGeom prst="rect">
            <a:avLst/>
          </a:prstGeom>
        </p:spPr>
        <p:txBody>
          <a:bodyPr wrap="square">
            <a:spAutoFit/>
          </a:bodyPr>
          <a:lstStyle/>
          <a:p>
            <a:pPr algn="just"/>
            <a:r>
              <a:rPr lang="en-GB" sz="1400" b="1" dirty="0">
                <a:solidFill>
                  <a:schemeClr val="accent2"/>
                </a:solidFill>
              </a:rPr>
              <a:t>Other tips for modelling:</a:t>
            </a:r>
          </a:p>
          <a:p>
            <a:pPr algn="just"/>
            <a:endParaRPr lang="en-GB" sz="1400" dirty="0"/>
          </a:p>
          <a:p>
            <a:pPr marL="285750" indent="-285750" algn="just">
              <a:buFont typeface="Arial" panose="020B0604020202020204" pitchFamily="34" charset="0"/>
              <a:buChar char="•"/>
            </a:pPr>
            <a:r>
              <a:rPr lang="en-GB" sz="1400" dirty="0">
                <a:effectLst/>
              </a:rPr>
              <a:t>We all have things we worry about or are scared of but if we frequently talk about our own worries in detail it might give a child the idea that they need to be scared too. Naturally being able to predict possible threats is an important survival skill, but try to avoid doing this all the time. For example, saying out loud “I hope there won’t be scary dogs at the park.” </a:t>
            </a:r>
            <a:r>
              <a:rPr lang="en-GB" sz="1400" b="1" dirty="0">
                <a:effectLst/>
              </a:rPr>
              <a:t>Try to send positive messages about coping.</a:t>
            </a:r>
            <a:endParaRPr lang="en-GB" sz="1400" b="1" dirty="0"/>
          </a:p>
          <a:p>
            <a:pPr algn="just"/>
            <a:endParaRPr lang="en-GB" sz="1400" dirty="0"/>
          </a:p>
          <a:p>
            <a:pPr marL="285750" indent="-285750" algn="just">
              <a:buFont typeface="Arial" panose="020B0604020202020204" pitchFamily="34" charset="0"/>
              <a:buChar char="•"/>
            </a:pPr>
            <a:r>
              <a:rPr lang="en-GB" sz="1400" dirty="0">
                <a:effectLst/>
              </a:rPr>
              <a:t>Think about what your body is saying. Even if you are keeping your worries inside make sure your facial expression isn't saying something different. </a:t>
            </a:r>
            <a:r>
              <a:rPr lang="en-GB" sz="1400" b="1" dirty="0">
                <a:effectLst/>
              </a:rPr>
              <a:t>Try to use an encouraging and neutral facial expressions </a:t>
            </a:r>
            <a:r>
              <a:rPr lang="en-GB" sz="1400" dirty="0">
                <a:effectLst/>
              </a:rPr>
              <a:t>when possible. We know this is not always easy, especially if you are not feeling this inside.</a:t>
            </a:r>
          </a:p>
          <a:p>
            <a:pPr marL="285750" indent="-285750" algn="just">
              <a:buFont typeface="Arial" panose="020B0604020202020204" pitchFamily="34" charset="0"/>
              <a:buChar char="•"/>
            </a:pPr>
            <a:endParaRPr lang="en-GB" sz="1400" dirty="0">
              <a:effectLst/>
            </a:endParaRPr>
          </a:p>
          <a:p>
            <a:pPr marL="285750" indent="-285750" algn="just">
              <a:buFont typeface="Arial" panose="020B0604020202020204" pitchFamily="34" charset="0"/>
              <a:buChar char="•"/>
            </a:pPr>
            <a:r>
              <a:rPr lang="en-GB" sz="1400" dirty="0"/>
              <a:t>Be aware of conversations that are had around your child, some topics can actually add to fears, rather than reduce it. Hearing about adult worries can increase anxiety in a child. Try </a:t>
            </a:r>
            <a:r>
              <a:rPr lang="en-GB" sz="1400" b="1" dirty="0"/>
              <a:t>to limit what scary or upsetting information your child gets </a:t>
            </a:r>
            <a:r>
              <a:rPr lang="en-GB" sz="1400" dirty="0"/>
              <a:t>from the news, TV or games they might find scary. This  might mean not having some conversations in front of your child. Little ears can be very sensitive! </a:t>
            </a:r>
          </a:p>
          <a:p>
            <a:pPr marL="285750" indent="-285750" algn="just">
              <a:buFont typeface="Arial" panose="020B0604020202020204" pitchFamily="34" charset="0"/>
              <a:buChar char="•"/>
            </a:pPr>
            <a:endParaRPr lang="en-GB" sz="1600" dirty="0"/>
          </a:p>
          <a:p>
            <a:pPr marL="285750" indent="-285750" algn="just">
              <a:buFont typeface="Arial" panose="020B0604020202020204" pitchFamily="34" charset="0"/>
              <a:buChar char="•"/>
            </a:pPr>
            <a:endParaRPr lang="en-GB" sz="1600" dirty="0"/>
          </a:p>
          <a:p>
            <a:pPr marL="285750" indent="-285750" algn="just">
              <a:buFont typeface="Arial" panose="020B0604020202020204" pitchFamily="34" charset="0"/>
              <a:buChar char="•"/>
            </a:pPr>
            <a:endParaRPr lang="en-GB" sz="1600" dirty="0"/>
          </a:p>
        </p:txBody>
      </p:sp>
      <p:sp>
        <p:nvSpPr>
          <p:cNvPr id="26" name="Rectangle 25">
            <a:extLst>
              <a:ext uri="{FF2B5EF4-FFF2-40B4-BE49-F238E27FC236}">
                <a16:creationId xmlns:a16="http://schemas.microsoft.com/office/drawing/2014/main" id="{24828449-EF12-4CCA-B6FB-AF996DBA5C07}"/>
              </a:ext>
            </a:extLst>
          </p:cNvPr>
          <p:cNvSpPr/>
          <p:nvPr/>
        </p:nvSpPr>
        <p:spPr>
          <a:xfrm>
            <a:off x="549" y="0"/>
            <a:ext cx="2963789" cy="421963"/>
          </a:xfrm>
          <a:prstGeom prst="rect">
            <a:avLst/>
          </a:prstGeom>
          <a:solidFill>
            <a:srgbClr val="DA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ANXIETY TRAPS</a:t>
            </a:r>
            <a:endParaRPr lang="x-none" sz="1200" dirty="0"/>
          </a:p>
        </p:txBody>
      </p:sp>
      <p:sp>
        <p:nvSpPr>
          <p:cNvPr id="24" name="Rectangle 23">
            <a:extLst>
              <a:ext uri="{FF2B5EF4-FFF2-40B4-BE49-F238E27FC236}">
                <a16:creationId xmlns:a16="http://schemas.microsoft.com/office/drawing/2014/main" id="{3EA87B96-69E9-4741-A3C9-172E962770D0}"/>
              </a:ext>
            </a:extLst>
          </p:cNvPr>
          <p:cNvSpPr/>
          <p:nvPr/>
        </p:nvSpPr>
        <p:spPr>
          <a:xfrm>
            <a:off x="290052" y="8844335"/>
            <a:ext cx="6230012" cy="584775"/>
          </a:xfrm>
          <a:prstGeom prst="rect">
            <a:avLst/>
          </a:prstGeom>
          <a:ln>
            <a:noFill/>
          </a:ln>
        </p:spPr>
        <p:txBody>
          <a:bodyPr wrap="square">
            <a:spAutoFit/>
          </a:bodyPr>
          <a:lstStyle/>
          <a:p>
            <a:pPr algn="ctr"/>
            <a:r>
              <a:rPr lang="en-GB" sz="1600" dirty="0"/>
              <a:t>Demonstrate having a go and confident behaviour – </a:t>
            </a:r>
          </a:p>
          <a:p>
            <a:pPr algn="ctr"/>
            <a:r>
              <a:rPr lang="en-GB" sz="1600" dirty="0"/>
              <a:t>even if inside you are feeling unsure.</a:t>
            </a:r>
          </a:p>
        </p:txBody>
      </p:sp>
      <p:sp>
        <p:nvSpPr>
          <p:cNvPr id="30" name="Rectangle 29">
            <a:extLst>
              <a:ext uri="{FF2B5EF4-FFF2-40B4-BE49-F238E27FC236}">
                <a16:creationId xmlns:a16="http://schemas.microsoft.com/office/drawing/2014/main" id="{ADFDE4DD-AAEE-467F-96A2-0CF1065D269A}"/>
              </a:ext>
            </a:extLst>
          </p:cNvPr>
          <p:cNvSpPr/>
          <p:nvPr/>
        </p:nvSpPr>
        <p:spPr>
          <a:xfrm>
            <a:off x="159034" y="1040716"/>
            <a:ext cx="6361030" cy="2739211"/>
          </a:xfrm>
          <a:prstGeom prst="rect">
            <a:avLst/>
          </a:prstGeom>
        </p:spPr>
        <p:txBody>
          <a:bodyPr wrap="square">
            <a:spAutoFit/>
          </a:bodyPr>
          <a:lstStyle/>
          <a:p>
            <a:pPr algn="just"/>
            <a:r>
              <a:rPr lang="en-GB" sz="1400" dirty="0"/>
              <a:t>Children learn from the behaviours of others. They learn how to recognise, show and cope with emotions from the way their parents and carers do.</a:t>
            </a:r>
          </a:p>
          <a:p>
            <a:pPr algn="just"/>
            <a:r>
              <a:rPr lang="en-GB" sz="1400" dirty="0"/>
              <a:t>It is ok to feel anxious yourself, after all we know everybody feels anxious from time to time. Feeling anxious can give opportunity to demonstrate or </a:t>
            </a:r>
            <a:r>
              <a:rPr lang="en-GB" sz="1400" b="1" dirty="0"/>
              <a:t>model</a:t>
            </a:r>
            <a:r>
              <a:rPr lang="en-GB" sz="1400" dirty="0"/>
              <a:t> to your child how to manage the feeling. </a:t>
            </a:r>
          </a:p>
          <a:p>
            <a:pPr algn="just"/>
            <a:endParaRPr lang="en-GB" sz="1400" dirty="0"/>
          </a:p>
          <a:p>
            <a:pPr algn="just"/>
            <a:r>
              <a:rPr lang="en-GB" sz="1400" dirty="0"/>
              <a:t> Show your child how you cope with anxiety. Remember, feeling anxiety sometimes is normal. Show your child when you are facing a situation that makes you feel anxious. Show them that you feel it and can cope with it.</a:t>
            </a:r>
          </a:p>
          <a:p>
            <a:pPr algn="just"/>
            <a:endParaRPr lang="en-GB" sz="1400" dirty="0"/>
          </a:p>
          <a:p>
            <a:pPr algn="ctr"/>
            <a:r>
              <a:rPr lang="en-GB" sz="1600" i="1" dirty="0">
                <a:solidFill>
                  <a:schemeClr val="accent2"/>
                </a:solidFill>
              </a:rPr>
              <a:t>“I feel worried about my job interview today, but I will take some deep breaths and do my best.”</a:t>
            </a:r>
          </a:p>
        </p:txBody>
      </p:sp>
      <p:sp>
        <p:nvSpPr>
          <p:cNvPr id="38" name="Footer Placeholder 3">
            <a:extLst>
              <a:ext uri="{FF2B5EF4-FFF2-40B4-BE49-F238E27FC236}">
                <a16:creationId xmlns:a16="http://schemas.microsoft.com/office/drawing/2014/main" id="{56CFA64B-2CC8-4F91-B250-F66A66E717D1}"/>
              </a:ext>
            </a:extLst>
          </p:cNvPr>
          <p:cNvSpPr>
            <a:spLocks noGrp="1"/>
          </p:cNvSpPr>
          <p:nvPr/>
        </p:nvSpPr>
        <p:spPr>
          <a:xfrm>
            <a:off x="1989121" y="9631119"/>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sp>
        <p:nvSpPr>
          <p:cNvPr id="6" name="Rectangle 5">
            <a:extLst>
              <a:ext uri="{FF2B5EF4-FFF2-40B4-BE49-F238E27FC236}">
                <a16:creationId xmlns:a16="http://schemas.microsoft.com/office/drawing/2014/main" id="{7ED6B9A4-1AFB-4A20-8BE0-30514542F14F}"/>
              </a:ext>
            </a:extLst>
          </p:cNvPr>
          <p:cNvSpPr/>
          <p:nvPr/>
        </p:nvSpPr>
        <p:spPr>
          <a:xfrm>
            <a:off x="160020" y="625400"/>
            <a:ext cx="3429000" cy="369332"/>
          </a:xfrm>
          <a:prstGeom prst="rect">
            <a:avLst/>
          </a:prstGeom>
        </p:spPr>
        <p:txBody>
          <a:bodyPr>
            <a:spAutoFit/>
          </a:bodyPr>
          <a:lstStyle/>
          <a:p>
            <a:r>
              <a:rPr lang="en-GB" dirty="0">
                <a:solidFill>
                  <a:srgbClr val="ED7D31"/>
                </a:solidFill>
              </a:rPr>
              <a:t>MODELLING YOUR RESPONSES </a:t>
            </a:r>
            <a:endParaRPr lang="en-GB" dirty="0"/>
          </a:p>
        </p:txBody>
      </p:sp>
    </p:spTree>
    <p:extLst>
      <p:ext uri="{BB962C8B-B14F-4D97-AF65-F5344CB8AC3E}">
        <p14:creationId xmlns:p14="http://schemas.microsoft.com/office/powerpoint/2010/main" val="3081126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26624-DF0E-4027-BD8D-1B48EAEB3454}"/>
              </a:ext>
            </a:extLst>
          </p:cNvPr>
          <p:cNvSpPr>
            <a:spLocks noGrp="1"/>
          </p:cNvSpPr>
          <p:nvPr>
            <p:ph type="title"/>
          </p:nvPr>
        </p:nvSpPr>
        <p:spPr>
          <a:xfrm>
            <a:off x="471488" y="527405"/>
            <a:ext cx="5915025" cy="549041"/>
          </a:xfrm>
        </p:spPr>
        <p:txBody>
          <a:bodyPr>
            <a:normAutofit/>
          </a:bodyPr>
          <a:lstStyle/>
          <a:p>
            <a:pPr algn="ctr"/>
            <a:r>
              <a:rPr lang="en-GB" sz="1600" dirty="0">
                <a:solidFill>
                  <a:srgbClr val="ED7D31"/>
                </a:solidFill>
                <a:latin typeface="+mn-lt"/>
              </a:rPr>
              <a:t>MANAGING YOUR OWN RESPONSES</a:t>
            </a:r>
          </a:p>
        </p:txBody>
      </p:sp>
      <p:sp>
        <p:nvSpPr>
          <p:cNvPr id="3" name="Content Placeholder 2">
            <a:extLst>
              <a:ext uri="{FF2B5EF4-FFF2-40B4-BE49-F238E27FC236}">
                <a16:creationId xmlns:a16="http://schemas.microsoft.com/office/drawing/2014/main" id="{117C446E-E987-4C07-9264-2F307B004F0E}"/>
              </a:ext>
            </a:extLst>
          </p:cNvPr>
          <p:cNvSpPr>
            <a:spLocks noGrp="1"/>
          </p:cNvSpPr>
          <p:nvPr>
            <p:ph idx="1"/>
          </p:nvPr>
        </p:nvSpPr>
        <p:spPr>
          <a:xfrm>
            <a:off x="377456" y="7326912"/>
            <a:ext cx="6147026" cy="3108118"/>
          </a:xfrm>
        </p:spPr>
        <p:txBody>
          <a:bodyPr>
            <a:normAutofit/>
          </a:bodyPr>
          <a:lstStyle/>
          <a:p>
            <a:pPr marL="0" indent="0">
              <a:buNone/>
            </a:pPr>
            <a:endParaRPr lang="en-GB" dirty="0"/>
          </a:p>
          <a:p>
            <a:pPr marL="0" indent="0">
              <a:buNone/>
            </a:pPr>
            <a:endParaRPr lang="en-GB" dirty="0"/>
          </a:p>
          <a:p>
            <a:pPr marL="0" indent="0">
              <a:buNone/>
            </a:pPr>
            <a:endParaRPr lang="en-GB" dirty="0"/>
          </a:p>
        </p:txBody>
      </p:sp>
      <p:sp>
        <p:nvSpPr>
          <p:cNvPr id="4" name="Rectangle 3">
            <a:extLst>
              <a:ext uri="{FF2B5EF4-FFF2-40B4-BE49-F238E27FC236}">
                <a16:creationId xmlns:a16="http://schemas.microsoft.com/office/drawing/2014/main" id="{FD239530-A9A6-4A66-8AEC-B7F677D61301}"/>
              </a:ext>
            </a:extLst>
          </p:cNvPr>
          <p:cNvSpPr/>
          <p:nvPr/>
        </p:nvSpPr>
        <p:spPr>
          <a:xfrm>
            <a:off x="-5875" y="1076445"/>
            <a:ext cx="6853635" cy="8415898"/>
          </a:xfrm>
          <a:prstGeom prst="rect">
            <a:avLst/>
          </a:prstGeom>
          <a:solidFill>
            <a:schemeClr val="accent2">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numCol="1" rtlCol="0" anchor="t"/>
          <a:lstStyle/>
          <a:p>
            <a:r>
              <a:rPr lang="en-GB" sz="1600" dirty="0">
                <a:solidFill>
                  <a:srgbClr val="ED7D31"/>
                </a:solidFill>
              </a:rPr>
              <a:t>What makes you anxious? What are your tell-tale signs?</a:t>
            </a:r>
            <a:br>
              <a:rPr lang="en-GB" sz="1600" dirty="0">
                <a:solidFill>
                  <a:srgbClr val="ED7D31"/>
                </a:solidFill>
              </a:rPr>
            </a:br>
            <a:r>
              <a:rPr lang="en-GB" sz="1600" dirty="0">
                <a:solidFill>
                  <a:srgbClr val="ED7D31"/>
                </a:solidFill>
              </a:rPr>
              <a:t>You could ask a friend or family member how they know you are anxious.</a:t>
            </a:r>
          </a:p>
          <a:p>
            <a:endParaRPr lang="en-GB" dirty="0">
              <a:solidFill>
                <a:srgbClr val="ED7D31"/>
              </a:solidFill>
            </a:endParaRPr>
          </a:p>
          <a:p>
            <a:endParaRPr lang="en-GB" dirty="0">
              <a:solidFill>
                <a:srgbClr val="ED7D31"/>
              </a:solidFill>
            </a:endParaRPr>
          </a:p>
          <a:p>
            <a:endParaRPr lang="en-GB" dirty="0">
              <a:solidFill>
                <a:srgbClr val="ED7D31"/>
              </a:solidFill>
            </a:endParaRPr>
          </a:p>
          <a:p>
            <a:endParaRPr lang="en-GB" dirty="0">
              <a:solidFill>
                <a:srgbClr val="ED7D31"/>
              </a:solidFill>
            </a:endParaRPr>
          </a:p>
          <a:p>
            <a:endParaRPr lang="en-GB" dirty="0">
              <a:solidFill>
                <a:srgbClr val="ED7D31"/>
              </a:solidFill>
            </a:endParaRPr>
          </a:p>
          <a:p>
            <a:r>
              <a:rPr lang="en-GB" sz="1600" dirty="0">
                <a:solidFill>
                  <a:srgbClr val="ED7D31"/>
                </a:solidFill>
              </a:rPr>
              <a:t>How do you cope with anxiety? Does your child know this? </a:t>
            </a:r>
          </a:p>
          <a:p>
            <a:r>
              <a:rPr lang="en-GB" sz="1600" dirty="0">
                <a:solidFill>
                  <a:srgbClr val="ED7D31"/>
                </a:solidFill>
              </a:rPr>
              <a:t>What does this tell them?</a:t>
            </a:r>
          </a:p>
          <a:p>
            <a:endParaRPr lang="en-GB" dirty="0">
              <a:solidFill>
                <a:srgbClr val="ED7D31"/>
              </a:solidFill>
            </a:endParaRPr>
          </a:p>
          <a:p>
            <a:endParaRPr lang="en-GB" dirty="0">
              <a:solidFill>
                <a:srgbClr val="ED7D31"/>
              </a:solidFill>
            </a:endParaRPr>
          </a:p>
          <a:p>
            <a:endParaRPr lang="en-GB" dirty="0">
              <a:solidFill>
                <a:srgbClr val="ED7D31"/>
              </a:solidFill>
            </a:endParaRPr>
          </a:p>
          <a:p>
            <a:endParaRPr lang="en-GB" dirty="0">
              <a:solidFill>
                <a:srgbClr val="ED7D31"/>
              </a:solidFill>
            </a:endParaRPr>
          </a:p>
          <a:p>
            <a:br>
              <a:rPr lang="en-GB" sz="1600" dirty="0">
                <a:solidFill>
                  <a:srgbClr val="ED7D31"/>
                </a:solidFill>
              </a:rPr>
            </a:br>
            <a:endParaRPr lang="en-GB" sz="1600" dirty="0">
              <a:solidFill>
                <a:srgbClr val="ED7D31"/>
              </a:solidFill>
            </a:endParaRPr>
          </a:p>
          <a:p>
            <a:endParaRPr lang="en-GB" sz="1600" dirty="0">
              <a:solidFill>
                <a:srgbClr val="ED7D31"/>
              </a:solidFill>
            </a:endParaRPr>
          </a:p>
          <a:p>
            <a:endParaRPr lang="en-GB" sz="1600" dirty="0">
              <a:solidFill>
                <a:srgbClr val="ED7D31"/>
              </a:solidFill>
            </a:endParaRPr>
          </a:p>
          <a:p>
            <a:endParaRPr lang="en-GB" sz="1600" dirty="0">
              <a:solidFill>
                <a:srgbClr val="ED7D31"/>
              </a:solidFill>
            </a:endParaRPr>
          </a:p>
          <a:p>
            <a:endParaRPr lang="en-GB" sz="1600" dirty="0">
              <a:solidFill>
                <a:srgbClr val="ED7D31"/>
              </a:solidFill>
            </a:endParaRPr>
          </a:p>
          <a:p>
            <a:endParaRPr lang="en-GB" sz="1600" dirty="0">
              <a:solidFill>
                <a:srgbClr val="ED7D31"/>
              </a:solidFill>
            </a:endParaRPr>
          </a:p>
          <a:p>
            <a:endParaRPr lang="en-GB" sz="1600" dirty="0">
              <a:solidFill>
                <a:srgbClr val="ED7D31"/>
              </a:solidFill>
            </a:endParaRPr>
          </a:p>
          <a:p>
            <a:endParaRPr lang="en-GB" sz="1400" dirty="0">
              <a:solidFill>
                <a:srgbClr val="ED7D31"/>
              </a:solidFill>
            </a:endParaRPr>
          </a:p>
          <a:p>
            <a:r>
              <a:rPr lang="en-GB" sz="1000" dirty="0">
                <a:solidFill>
                  <a:srgbClr val="ED7D31"/>
                </a:solidFill>
              </a:rPr>
              <a:t>  </a:t>
            </a:r>
            <a:br>
              <a:rPr lang="en-GB" sz="1050" dirty="0">
                <a:solidFill>
                  <a:srgbClr val="ED7D31"/>
                </a:solidFill>
              </a:rPr>
            </a:br>
            <a:r>
              <a:rPr lang="en-GB" sz="1600" dirty="0">
                <a:solidFill>
                  <a:srgbClr val="ED7D31"/>
                </a:solidFill>
              </a:rPr>
              <a:t>Is there anything you might try differently? </a:t>
            </a:r>
          </a:p>
          <a:p>
            <a:pPr algn="ctr"/>
            <a:endParaRPr lang="en-GB" b="1" dirty="0">
              <a:solidFill>
                <a:schemeClr val="accent1">
                  <a:lumMod val="75000"/>
                </a:schemeClr>
              </a:solidFill>
            </a:endParaRPr>
          </a:p>
          <a:p>
            <a:pPr algn="ctr"/>
            <a:endParaRPr lang="en-GB" b="1" dirty="0">
              <a:solidFill>
                <a:schemeClr val="accent1">
                  <a:lumMod val="75000"/>
                </a:schemeClr>
              </a:solidFill>
            </a:endParaRPr>
          </a:p>
          <a:p>
            <a:pPr algn="ctr"/>
            <a:endParaRPr lang="en-GB" b="1" dirty="0">
              <a:solidFill>
                <a:schemeClr val="accent1">
                  <a:lumMod val="75000"/>
                </a:schemeClr>
              </a:solidFill>
            </a:endParaRPr>
          </a:p>
        </p:txBody>
      </p:sp>
      <p:sp>
        <p:nvSpPr>
          <p:cNvPr id="34" name="Rectangle 33">
            <a:extLst>
              <a:ext uri="{FF2B5EF4-FFF2-40B4-BE49-F238E27FC236}">
                <a16:creationId xmlns:a16="http://schemas.microsoft.com/office/drawing/2014/main" id="{5A010D2E-B8EB-471C-A127-781A15468724}"/>
              </a:ext>
            </a:extLst>
          </p:cNvPr>
          <p:cNvSpPr/>
          <p:nvPr/>
        </p:nvSpPr>
        <p:spPr>
          <a:xfrm>
            <a:off x="702128" y="7252140"/>
            <a:ext cx="6036129" cy="2022489"/>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5" name="Rectangle 4">
            <a:extLst>
              <a:ext uri="{FF2B5EF4-FFF2-40B4-BE49-F238E27FC236}">
                <a16:creationId xmlns:a16="http://schemas.microsoft.com/office/drawing/2014/main" id="{D2A8E999-7E8B-47F0-A6AE-61BD7F1D9A94}"/>
              </a:ext>
            </a:extLst>
          </p:cNvPr>
          <p:cNvSpPr/>
          <p:nvPr/>
        </p:nvSpPr>
        <p:spPr>
          <a:xfrm>
            <a:off x="549" y="0"/>
            <a:ext cx="2963789" cy="421963"/>
          </a:xfrm>
          <a:prstGeom prst="rect">
            <a:avLst/>
          </a:prstGeom>
          <a:solidFill>
            <a:srgbClr val="DA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ANXIETY TRAPS</a:t>
            </a:r>
            <a:endParaRPr lang="x-none" sz="1200" dirty="0"/>
          </a:p>
        </p:txBody>
      </p:sp>
      <p:grpSp>
        <p:nvGrpSpPr>
          <p:cNvPr id="6" name="Group 5">
            <a:extLst>
              <a:ext uri="{FF2B5EF4-FFF2-40B4-BE49-F238E27FC236}">
                <a16:creationId xmlns:a16="http://schemas.microsoft.com/office/drawing/2014/main" id="{79E28AF8-F09A-4CC1-A183-C4490EB22109}"/>
              </a:ext>
            </a:extLst>
          </p:cNvPr>
          <p:cNvGrpSpPr/>
          <p:nvPr/>
        </p:nvGrpSpPr>
        <p:grpSpPr>
          <a:xfrm>
            <a:off x="798602" y="8317959"/>
            <a:ext cx="5778416" cy="656077"/>
            <a:chOff x="723358" y="8733625"/>
            <a:chExt cx="5779342" cy="656182"/>
          </a:xfrm>
        </p:grpSpPr>
        <p:cxnSp>
          <p:nvCxnSpPr>
            <p:cNvPr id="7" name="Straight Connector 6">
              <a:extLst>
                <a:ext uri="{FF2B5EF4-FFF2-40B4-BE49-F238E27FC236}">
                  <a16:creationId xmlns:a16="http://schemas.microsoft.com/office/drawing/2014/main" id="{19056FC0-9625-4459-B670-60F030CE3677}"/>
                </a:ext>
              </a:extLst>
            </p:cNvPr>
            <p:cNvCxnSpPr/>
            <p:nvPr/>
          </p:nvCxnSpPr>
          <p:spPr>
            <a:xfrm>
              <a:off x="723358" y="8733625"/>
              <a:ext cx="5779342" cy="0"/>
            </a:xfrm>
            <a:prstGeom prst="line">
              <a:avLst/>
            </a:prstGeom>
            <a:ln w="31750">
              <a:solidFill>
                <a:srgbClr val="ED7D31"/>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BE2CE53-F7EE-49CC-9C2A-29AFA73DEF7A}"/>
                </a:ext>
              </a:extLst>
            </p:cNvPr>
            <p:cNvCxnSpPr/>
            <p:nvPr/>
          </p:nvCxnSpPr>
          <p:spPr>
            <a:xfrm>
              <a:off x="723358" y="9061660"/>
              <a:ext cx="5779342" cy="0"/>
            </a:xfrm>
            <a:prstGeom prst="line">
              <a:avLst/>
            </a:prstGeom>
            <a:ln w="31750">
              <a:solidFill>
                <a:srgbClr val="ED7D31"/>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ED6DAA0-E861-4CE4-AA2B-BDDD1AEBCF3C}"/>
                </a:ext>
              </a:extLst>
            </p:cNvPr>
            <p:cNvCxnSpPr/>
            <p:nvPr/>
          </p:nvCxnSpPr>
          <p:spPr>
            <a:xfrm>
              <a:off x="723358" y="9389807"/>
              <a:ext cx="5779342" cy="0"/>
            </a:xfrm>
            <a:prstGeom prst="line">
              <a:avLst/>
            </a:prstGeom>
            <a:ln w="31750">
              <a:solidFill>
                <a:srgbClr val="ED7D31"/>
              </a:solidFill>
              <a:prstDash val="sysDot"/>
            </a:ln>
          </p:spPr>
          <p:style>
            <a:lnRef idx="1">
              <a:schemeClr val="accent1"/>
            </a:lnRef>
            <a:fillRef idx="0">
              <a:schemeClr val="accent1"/>
            </a:fillRef>
            <a:effectRef idx="0">
              <a:schemeClr val="accent1"/>
            </a:effectRef>
            <a:fontRef idx="minor">
              <a:schemeClr val="tx1"/>
            </a:fontRef>
          </p:style>
        </p:cxnSp>
      </p:grpSp>
      <p:sp>
        <p:nvSpPr>
          <p:cNvPr id="32" name="Rectangle 31">
            <a:extLst>
              <a:ext uri="{FF2B5EF4-FFF2-40B4-BE49-F238E27FC236}">
                <a16:creationId xmlns:a16="http://schemas.microsoft.com/office/drawing/2014/main" id="{EAB2BBD1-7ED0-4BC3-A97A-2379FCE6515F}"/>
              </a:ext>
            </a:extLst>
          </p:cNvPr>
          <p:cNvSpPr/>
          <p:nvPr/>
        </p:nvSpPr>
        <p:spPr>
          <a:xfrm>
            <a:off x="119743" y="3482395"/>
            <a:ext cx="6036129" cy="1234844"/>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pic>
        <p:nvPicPr>
          <p:cNvPr id="10" name="Graphic 9" descr="Pencil outline">
            <a:extLst>
              <a:ext uri="{FF2B5EF4-FFF2-40B4-BE49-F238E27FC236}">
                <a16:creationId xmlns:a16="http://schemas.microsoft.com/office/drawing/2014/main" id="{9912CB8C-2C88-4CA3-812A-6F5877B1534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8061998">
            <a:off x="-62907" y="7640296"/>
            <a:ext cx="914253" cy="914253"/>
          </a:xfrm>
          <a:prstGeom prst="rect">
            <a:avLst/>
          </a:prstGeom>
        </p:spPr>
      </p:pic>
      <p:sp>
        <p:nvSpPr>
          <p:cNvPr id="33" name="Rectangle 32">
            <a:extLst>
              <a:ext uri="{FF2B5EF4-FFF2-40B4-BE49-F238E27FC236}">
                <a16:creationId xmlns:a16="http://schemas.microsoft.com/office/drawing/2014/main" id="{567C8876-0C40-4A4B-A940-D8DC59AFB576}"/>
              </a:ext>
            </a:extLst>
          </p:cNvPr>
          <p:cNvSpPr/>
          <p:nvPr/>
        </p:nvSpPr>
        <p:spPr>
          <a:xfrm>
            <a:off x="711241" y="1646107"/>
            <a:ext cx="6036129" cy="1234844"/>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grpSp>
        <p:nvGrpSpPr>
          <p:cNvPr id="11" name="Group 10">
            <a:extLst>
              <a:ext uri="{FF2B5EF4-FFF2-40B4-BE49-F238E27FC236}">
                <a16:creationId xmlns:a16="http://schemas.microsoft.com/office/drawing/2014/main" id="{14D9956A-8390-4C21-A3A4-DF3D1D37DECC}"/>
              </a:ext>
            </a:extLst>
          </p:cNvPr>
          <p:cNvGrpSpPr/>
          <p:nvPr/>
        </p:nvGrpSpPr>
        <p:grpSpPr>
          <a:xfrm>
            <a:off x="248599" y="3737720"/>
            <a:ext cx="5778416" cy="656077"/>
            <a:chOff x="723358" y="8733625"/>
            <a:chExt cx="5779342" cy="656182"/>
          </a:xfrm>
        </p:grpSpPr>
        <p:cxnSp>
          <p:nvCxnSpPr>
            <p:cNvPr id="12" name="Straight Connector 11">
              <a:extLst>
                <a:ext uri="{FF2B5EF4-FFF2-40B4-BE49-F238E27FC236}">
                  <a16:creationId xmlns:a16="http://schemas.microsoft.com/office/drawing/2014/main" id="{E672BE69-8D62-46B4-818D-CBAFEA0885AB}"/>
                </a:ext>
              </a:extLst>
            </p:cNvPr>
            <p:cNvCxnSpPr/>
            <p:nvPr/>
          </p:nvCxnSpPr>
          <p:spPr>
            <a:xfrm>
              <a:off x="723358" y="8733625"/>
              <a:ext cx="5779342" cy="0"/>
            </a:xfrm>
            <a:prstGeom prst="line">
              <a:avLst/>
            </a:prstGeom>
            <a:ln w="31750">
              <a:solidFill>
                <a:srgbClr val="ED7D31"/>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3C68BC6-29B9-4D63-8A93-95BF3EBE357E}"/>
                </a:ext>
              </a:extLst>
            </p:cNvPr>
            <p:cNvCxnSpPr/>
            <p:nvPr/>
          </p:nvCxnSpPr>
          <p:spPr>
            <a:xfrm>
              <a:off x="723358" y="9061660"/>
              <a:ext cx="5779342" cy="0"/>
            </a:xfrm>
            <a:prstGeom prst="line">
              <a:avLst/>
            </a:prstGeom>
            <a:ln w="31750">
              <a:solidFill>
                <a:srgbClr val="ED7D31"/>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680C8B8-9690-4BD4-9D0F-4C3B90EDD963}"/>
                </a:ext>
              </a:extLst>
            </p:cNvPr>
            <p:cNvCxnSpPr/>
            <p:nvPr/>
          </p:nvCxnSpPr>
          <p:spPr>
            <a:xfrm>
              <a:off x="723358" y="9389807"/>
              <a:ext cx="5779342" cy="0"/>
            </a:xfrm>
            <a:prstGeom prst="line">
              <a:avLst/>
            </a:prstGeom>
            <a:ln w="31750">
              <a:solidFill>
                <a:srgbClr val="ED7D3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 name="Group 14">
            <a:extLst>
              <a:ext uri="{FF2B5EF4-FFF2-40B4-BE49-F238E27FC236}">
                <a16:creationId xmlns:a16="http://schemas.microsoft.com/office/drawing/2014/main" id="{57C1CB3A-35CA-4006-AD84-05D7EA5123FE}"/>
              </a:ext>
            </a:extLst>
          </p:cNvPr>
          <p:cNvGrpSpPr/>
          <p:nvPr/>
        </p:nvGrpSpPr>
        <p:grpSpPr>
          <a:xfrm>
            <a:off x="840098" y="1948484"/>
            <a:ext cx="5778416" cy="656077"/>
            <a:chOff x="723358" y="8733625"/>
            <a:chExt cx="5779342" cy="656182"/>
          </a:xfrm>
        </p:grpSpPr>
        <p:cxnSp>
          <p:nvCxnSpPr>
            <p:cNvPr id="16" name="Straight Connector 15">
              <a:extLst>
                <a:ext uri="{FF2B5EF4-FFF2-40B4-BE49-F238E27FC236}">
                  <a16:creationId xmlns:a16="http://schemas.microsoft.com/office/drawing/2014/main" id="{F3412342-01EA-48BE-A04B-62239B89832F}"/>
                </a:ext>
              </a:extLst>
            </p:cNvPr>
            <p:cNvCxnSpPr/>
            <p:nvPr/>
          </p:nvCxnSpPr>
          <p:spPr>
            <a:xfrm>
              <a:off x="723358" y="8733625"/>
              <a:ext cx="5779342" cy="0"/>
            </a:xfrm>
            <a:prstGeom prst="line">
              <a:avLst/>
            </a:prstGeom>
            <a:ln w="31750">
              <a:solidFill>
                <a:srgbClr val="ED7D31"/>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17F363F-32C8-4BA1-B5FF-8E0767805FB8}"/>
                </a:ext>
              </a:extLst>
            </p:cNvPr>
            <p:cNvCxnSpPr/>
            <p:nvPr/>
          </p:nvCxnSpPr>
          <p:spPr>
            <a:xfrm>
              <a:off x="723358" y="9061660"/>
              <a:ext cx="5779342" cy="0"/>
            </a:xfrm>
            <a:prstGeom prst="line">
              <a:avLst/>
            </a:prstGeom>
            <a:ln w="31750">
              <a:solidFill>
                <a:srgbClr val="ED7D31"/>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DDE3DAF-DFC4-4D87-A292-1054ABA4F08C}"/>
                </a:ext>
              </a:extLst>
            </p:cNvPr>
            <p:cNvCxnSpPr/>
            <p:nvPr/>
          </p:nvCxnSpPr>
          <p:spPr>
            <a:xfrm>
              <a:off x="723358" y="9389807"/>
              <a:ext cx="5779342" cy="0"/>
            </a:xfrm>
            <a:prstGeom prst="line">
              <a:avLst/>
            </a:prstGeom>
            <a:ln w="31750">
              <a:solidFill>
                <a:srgbClr val="ED7D31"/>
              </a:solidFill>
              <a:prstDash val="sysDot"/>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CF76356B-47C2-4C31-AEBE-23C8DEC5A204}"/>
              </a:ext>
            </a:extLst>
          </p:cNvPr>
          <p:cNvSpPr/>
          <p:nvPr/>
        </p:nvSpPr>
        <p:spPr>
          <a:xfrm>
            <a:off x="0" y="4828597"/>
            <a:ext cx="6844348" cy="19576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Graphic 18" descr="Pencil outline">
            <a:extLst>
              <a:ext uri="{FF2B5EF4-FFF2-40B4-BE49-F238E27FC236}">
                <a16:creationId xmlns:a16="http://schemas.microsoft.com/office/drawing/2014/main" id="{A149D3BA-5DE0-4F9E-AAC9-525DE364403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3538002" flipV="1">
            <a:off x="6047045" y="3552750"/>
            <a:ext cx="914253" cy="914253"/>
          </a:xfrm>
          <a:prstGeom prst="rect">
            <a:avLst/>
          </a:prstGeom>
        </p:spPr>
      </p:pic>
      <p:pic>
        <p:nvPicPr>
          <p:cNvPr id="20" name="Graphic 19" descr="Pencil outline">
            <a:extLst>
              <a:ext uri="{FF2B5EF4-FFF2-40B4-BE49-F238E27FC236}">
                <a16:creationId xmlns:a16="http://schemas.microsoft.com/office/drawing/2014/main" id="{1DBA8918-2AC7-4138-8208-44FD4D135CD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8061998">
            <a:off x="-79671" y="1822606"/>
            <a:ext cx="914253" cy="914253"/>
          </a:xfrm>
          <a:prstGeom prst="rect">
            <a:avLst/>
          </a:prstGeom>
        </p:spPr>
      </p:pic>
      <p:grpSp>
        <p:nvGrpSpPr>
          <p:cNvPr id="21" name="Group 20">
            <a:extLst>
              <a:ext uri="{FF2B5EF4-FFF2-40B4-BE49-F238E27FC236}">
                <a16:creationId xmlns:a16="http://schemas.microsoft.com/office/drawing/2014/main" id="{589B920D-730B-412B-BCB1-EE0E9F0F1F52}"/>
              </a:ext>
            </a:extLst>
          </p:cNvPr>
          <p:cNvGrpSpPr/>
          <p:nvPr/>
        </p:nvGrpSpPr>
        <p:grpSpPr>
          <a:xfrm>
            <a:off x="798602" y="7634379"/>
            <a:ext cx="5778416" cy="327983"/>
            <a:chOff x="723358" y="8733625"/>
            <a:chExt cx="5779342" cy="328035"/>
          </a:xfrm>
        </p:grpSpPr>
        <p:cxnSp>
          <p:nvCxnSpPr>
            <p:cNvPr id="22" name="Straight Connector 21">
              <a:extLst>
                <a:ext uri="{FF2B5EF4-FFF2-40B4-BE49-F238E27FC236}">
                  <a16:creationId xmlns:a16="http://schemas.microsoft.com/office/drawing/2014/main" id="{0FE72B67-BCFC-4B2C-ABB1-DB05A0FB82A2}"/>
                </a:ext>
              </a:extLst>
            </p:cNvPr>
            <p:cNvCxnSpPr/>
            <p:nvPr/>
          </p:nvCxnSpPr>
          <p:spPr>
            <a:xfrm>
              <a:off x="723358" y="8733625"/>
              <a:ext cx="5779342" cy="0"/>
            </a:xfrm>
            <a:prstGeom prst="line">
              <a:avLst/>
            </a:prstGeom>
            <a:ln w="31750">
              <a:solidFill>
                <a:srgbClr val="ED7D31"/>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D245DF0-957B-4C00-B275-CE2F0C94F4B5}"/>
                </a:ext>
              </a:extLst>
            </p:cNvPr>
            <p:cNvCxnSpPr/>
            <p:nvPr/>
          </p:nvCxnSpPr>
          <p:spPr>
            <a:xfrm>
              <a:off x="723358" y="9061660"/>
              <a:ext cx="5779342" cy="0"/>
            </a:xfrm>
            <a:prstGeom prst="line">
              <a:avLst/>
            </a:prstGeom>
            <a:ln w="31750">
              <a:solidFill>
                <a:srgbClr val="ED7D31"/>
              </a:solidFill>
              <a:prstDash val="sysDot"/>
            </a:ln>
          </p:spPr>
          <p:style>
            <a:lnRef idx="1">
              <a:schemeClr val="accent1"/>
            </a:lnRef>
            <a:fillRef idx="0">
              <a:schemeClr val="accent1"/>
            </a:fillRef>
            <a:effectRef idx="0">
              <a:schemeClr val="accent1"/>
            </a:effectRef>
            <a:fontRef idx="minor">
              <a:schemeClr val="tx1"/>
            </a:fontRef>
          </p:style>
        </p:cxnSp>
      </p:grpSp>
      <p:sp>
        <p:nvSpPr>
          <p:cNvPr id="26" name="TextBox 25">
            <a:extLst>
              <a:ext uri="{FF2B5EF4-FFF2-40B4-BE49-F238E27FC236}">
                <a16:creationId xmlns:a16="http://schemas.microsoft.com/office/drawing/2014/main" id="{7CEE7CD5-7C7D-4150-A7ED-02B2CA4FFF1B}"/>
              </a:ext>
            </a:extLst>
          </p:cNvPr>
          <p:cNvSpPr txBox="1"/>
          <p:nvPr/>
        </p:nvSpPr>
        <p:spPr>
          <a:xfrm>
            <a:off x="341312" y="5156580"/>
            <a:ext cx="7197360" cy="1846659"/>
          </a:xfrm>
          <a:prstGeom prst="rect">
            <a:avLst/>
          </a:prstGeom>
          <a:noFill/>
        </p:spPr>
        <p:txBody>
          <a:bodyPr wrap="square" numCol="1" rtlCol="0">
            <a:spAutoFit/>
          </a:bodyPr>
          <a:lstStyle/>
          <a:p>
            <a:endParaRPr lang="en-GB" sz="1600" dirty="0">
              <a:solidFill>
                <a:srgbClr val="ED7D31"/>
              </a:solidFill>
            </a:endParaRPr>
          </a:p>
          <a:p>
            <a:r>
              <a:rPr lang="en-GB" sz="1600" dirty="0">
                <a:solidFill>
                  <a:srgbClr val="ED7D31"/>
                </a:solidFill>
              </a:rPr>
              <a:t>Worried Faces</a:t>
            </a:r>
          </a:p>
          <a:p>
            <a:r>
              <a:rPr lang="en-GB" sz="1600" dirty="0">
                <a:solidFill>
                  <a:srgbClr val="ED7D31"/>
                </a:solidFill>
              </a:rPr>
              <a:t>Sharing worries about how they will cope</a:t>
            </a:r>
          </a:p>
          <a:p>
            <a:r>
              <a:rPr lang="en-GB" sz="1600" dirty="0">
                <a:solidFill>
                  <a:srgbClr val="ED7D31"/>
                </a:solidFill>
              </a:rPr>
              <a:t>Checking they are ok too much</a:t>
            </a:r>
          </a:p>
          <a:p>
            <a:r>
              <a:rPr lang="en-GB" sz="1600" dirty="0">
                <a:solidFill>
                  <a:srgbClr val="ED7D31"/>
                </a:solidFill>
              </a:rPr>
              <a:t>Sharing adult worries (e.g. money, </a:t>
            </a:r>
            <a:br>
              <a:rPr lang="en-GB" sz="1600" dirty="0">
                <a:solidFill>
                  <a:srgbClr val="ED7D31"/>
                </a:solidFill>
              </a:rPr>
            </a:br>
            <a:r>
              <a:rPr lang="en-GB" sz="1600" dirty="0">
                <a:solidFill>
                  <a:srgbClr val="ED7D31"/>
                </a:solidFill>
              </a:rPr>
              <a:t>arguments or health)</a:t>
            </a:r>
          </a:p>
          <a:p>
            <a:endParaRPr lang="en-GB" dirty="0"/>
          </a:p>
        </p:txBody>
      </p:sp>
      <p:sp>
        <p:nvSpPr>
          <p:cNvPr id="29" name="Rectangle 28">
            <a:extLst>
              <a:ext uri="{FF2B5EF4-FFF2-40B4-BE49-F238E27FC236}">
                <a16:creationId xmlns:a16="http://schemas.microsoft.com/office/drawing/2014/main" id="{DA0FF03F-AF90-40C4-AD2D-0CCE1B799A1D}"/>
              </a:ext>
            </a:extLst>
          </p:cNvPr>
          <p:cNvSpPr/>
          <p:nvPr/>
        </p:nvSpPr>
        <p:spPr>
          <a:xfrm>
            <a:off x="4109672" y="5370541"/>
            <a:ext cx="3429000" cy="1077218"/>
          </a:xfrm>
          <a:prstGeom prst="rect">
            <a:avLst/>
          </a:prstGeom>
        </p:spPr>
        <p:txBody>
          <a:bodyPr>
            <a:spAutoFit/>
          </a:bodyPr>
          <a:lstStyle/>
          <a:p>
            <a:r>
              <a:rPr lang="en-GB" sz="1600" dirty="0">
                <a:solidFill>
                  <a:srgbClr val="ED7D31"/>
                </a:solidFill>
              </a:rPr>
              <a:t>Helping them avoid</a:t>
            </a:r>
          </a:p>
          <a:p>
            <a:r>
              <a:rPr lang="en-GB" sz="1600" dirty="0">
                <a:solidFill>
                  <a:srgbClr val="ED7D31"/>
                </a:solidFill>
              </a:rPr>
              <a:t>Helping them leave/escape </a:t>
            </a:r>
          </a:p>
          <a:p>
            <a:r>
              <a:rPr lang="en-GB" sz="1600" dirty="0">
                <a:solidFill>
                  <a:srgbClr val="ED7D31"/>
                </a:solidFill>
              </a:rPr>
              <a:t>Seeing too much news</a:t>
            </a:r>
          </a:p>
          <a:p>
            <a:r>
              <a:rPr lang="en-GB" sz="1600" dirty="0">
                <a:solidFill>
                  <a:srgbClr val="ED7D31"/>
                </a:solidFill>
              </a:rPr>
              <a:t>Seeing scary films, TV or games</a:t>
            </a:r>
          </a:p>
        </p:txBody>
      </p:sp>
      <p:sp>
        <p:nvSpPr>
          <p:cNvPr id="30" name="Rectangle 29">
            <a:extLst>
              <a:ext uri="{FF2B5EF4-FFF2-40B4-BE49-F238E27FC236}">
                <a16:creationId xmlns:a16="http://schemas.microsoft.com/office/drawing/2014/main" id="{D861FCB1-86D5-41DC-B45F-0B545DCC9B2D}"/>
              </a:ext>
            </a:extLst>
          </p:cNvPr>
          <p:cNvSpPr/>
          <p:nvPr/>
        </p:nvSpPr>
        <p:spPr>
          <a:xfrm>
            <a:off x="-13652" y="4819288"/>
            <a:ext cx="6632166" cy="338554"/>
          </a:xfrm>
          <a:prstGeom prst="rect">
            <a:avLst/>
          </a:prstGeom>
        </p:spPr>
        <p:txBody>
          <a:bodyPr wrap="square">
            <a:spAutoFit/>
          </a:bodyPr>
          <a:lstStyle/>
          <a:p>
            <a:r>
              <a:rPr lang="en-GB" sz="1600" dirty="0">
                <a:solidFill>
                  <a:srgbClr val="ED7D31"/>
                </a:solidFill>
              </a:rPr>
              <a:t>What messages do you or other adults send to your child about their anxiety?</a:t>
            </a:r>
          </a:p>
        </p:txBody>
      </p:sp>
      <p:sp>
        <p:nvSpPr>
          <p:cNvPr id="35" name="Rectangle 34">
            <a:extLst>
              <a:ext uri="{FF2B5EF4-FFF2-40B4-BE49-F238E27FC236}">
                <a16:creationId xmlns:a16="http://schemas.microsoft.com/office/drawing/2014/main" id="{070D2194-07F5-4C93-8942-2607D7F82FA1}"/>
              </a:ext>
            </a:extLst>
          </p:cNvPr>
          <p:cNvSpPr/>
          <p:nvPr/>
        </p:nvSpPr>
        <p:spPr>
          <a:xfrm>
            <a:off x="190122" y="5507243"/>
            <a:ext cx="151190" cy="139236"/>
          </a:xfrm>
          <a:prstGeom prst="rect">
            <a:avLst/>
          </a:prstGeom>
          <a:noFill/>
          <a:ln>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49BABB8B-6E5E-4A7F-9274-8E0E13AEE849}"/>
              </a:ext>
            </a:extLst>
          </p:cNvPr>
          <p:cNvSpPr/>
          <p:nvPr/>
        </p:nvSpPr>
        <p:spPr>
          <a:xfrm>
            <a:off x="186709" y="5735969"/>
            <a:ext cx="151190" cy="139236"/>
          </a:xfrm>
          <a:prstGeom prst="rect">
            <a:avLst/>
          </a:prstGeom>
          <a:noFill/>
          <a:ln>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93DFF91E-85E7-4DE4-844C-50218F50C670}"/>
              </a:ext>
            </a:extLst>
          </p:cNvPr>
          <p:cNvSpPr/>
          <p:nvPr/>
        </p:nvSpPr>
        <p:spPr>
          <a:xfrm>
            <a:off x="190122" y="5986312"/>
            <a:ext cx="151190" cy="139236"/>
          </a:xfrm>
          <a:prstGeom prst="rect">
            <a:avLst/>
          </a:prstGeom>
          <a:noFill/>
          <a:ln>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A666EF4B-A8E1-4CC9-9582-6AFEC2BF15F2}"/>
              </a:ext>
            </a:extLst>
          </p:cNvPr>
          <p:cNvSpPr/>
          <p:nvPr/>
        </p:nvSpPr>
        <p:spPr>
          <a:xfrm>
            <a:off x="190122" y="6252540"/>
            <a:ext cx="151190" cy="139236"/>
          </a:xfrm>
          <a:prstGeom prst="rect">
            <a:avLst/>
          </a:prstGeom>
          <a:noFill/>
          <a:ln>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9DCAC819-74B3-45D1-821E-68B0D6D8D12C}"/>
              </a:ext>
            </a:extLst>
          </p:cNvPr>
          <p:cNvSpPr/>
          <p:nvPr/>
        </p:nvSpPr>
        <p:spPr>
          <a:xfrm>
            <a:off x="3997000" y="5715854"/>
            <a:ext cx="151190" cy="139236"/>
          </a:xfrm>
          <a:prstGeom prst="rect">
            <a:avLst/>
          </a:prstGeom>
          <a:noFill/>
          <a:ln>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CA7FB93D-AD49-4742-AF1E-5A217E9ED350}"/>
              </a:ext>
            </a:extLst>
          </p:cNvPr>
          <p:cNvSpPr/>
          <p:nvPr/>
        </p:nvSpPr>
        <p:spPr>
          <a:xfrm>
            <a:off x="3997000" y="5470626"/>
            <a:ext cx="151190" cy="139236"/>
          </a:xfrm>
          <a:prstGeom prst="rect">
            <a:avLst/>
          </a:prstGeom>
          <a:noFill/>
          <a:ln>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93132930-61D6-4602-839D-61591CBEB8A5}"/>
              </a:ext>
            </a:extLst>
          </p:cNvPr>
          <p:cNvSpPr/>
          <p:nvPr/>
        </p:nvSpPr>
        <p:spPr>
          <a:xfrm>
            <a:off x="3994407" y="5968864"/>
            <a:ext cx="151190" cy="139236"/>
          </a:xfrm>
          <a:prstGeom prst="rect">
            <a:avLst/>
          </a:prstGeom>
          <a:noFill/>
          <a:ln>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07C46C5A-18D8-429B-B19D-0293370A37CF}"/>
              </a:ext>
            </a:extLst>
          </p:cNvPr>
          <p:cNvSpPr/>
          <p:nvPr/>
        </p:nvSpPr>
        <p:spPr>
          <a:xfrm>
            <a:off x="3990186" y="6210686"/>
            <a:ext cx="151190" cy="139236"/>
          </a:xfrm>
          <a:prstGeom prst="rect">
            <a:avLst/>
          </a:prstGeom>
          <a:noFill/>
          <a:ln>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Footer Placeholder 3">
            <a:extLst>
              <a:ext uri="{FF2B5EF4-FFF2-40B4-BE49-F238E27FC236}">
                <a16:creationId xmlns:a16="http://schemas.microsoft.com/office/drawing/2014/main" id="{B060FE31-41B4-47AE-AC6F-5C065D65A324}"/>
              </a:ext>
            </a:extLst>
          </p:cNvPr>
          <p:cNvSpPr>
            <a:spLocks noGrp="1"/>
          </p:cNvSpPr>
          <p:nvPr/>
        </p:nvSpPr>
        <p:spPr>
          <a:xfrm>
            <a:off x="1989121" y="9617264"/>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spTree>
    <p:extLst>
      <p:ext uri="{BB962C8B-B14F-4D97-AF65-F5344CB8AC3E}">
        <p14:creationId xmlns:p14="http://schemas.microsoft.com/office/powerpoint/2010/main" val="1921852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020D1BA-509E-431D-B88C-F69987FEFD80}"/>
              </a:ext>
            </a:extLst>
          </p:cNvPr>
          <p:cNvSpPr/>
          <p:nvPr/>
        </p:nvSpPr>
        <p:spPr>
          <a:xfrm>
            <a:off x="1403202" y="0"/>
            <a:ext cx="5454798" cy="9906000"/>
          </a:xfrm>
          <a:prstGeom prst="rect">
            <a:avLst/>
          </a:prstGeom>
          <a:solidFill>
            <a:srgbClr val="DA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a:extLst>
              <a:ext uri="{FF2B5EF4-FFF2-40B4-BE49-F238E27FC236}">
                <a16:creationId xmlns:a16="http://schemas.microsoft.com/office/drawing/2014/main" id="{798CCAFA-CC4E-48DC-B65A-E4E0D18EA1A0}"/>
              </a:ext>
            </a:extLst>
          </p:cNvPr>
          <p:cNvSpPr txBox="1"/>
          <p:nvPr/>
        </p:nvSpPr>
        <p:spPr>
          <a:xfrm>
            <a:off x="1745148" y="2790321"/>
            <a:ext cx="4387998" cy="6524863"/>
          </a:xfrm>
          <a:prstGeom prst="rect">
            <a:avLst/>
          </a:prstGeom>
          <a:noFill/>
        </p:spPr>
        <p:txBody>
          <a:bodyPr wrap="square" rtlCol="0">
            <a:spAutoFit/>
          </a:bodyPr>
          <a:lstStyle/>
          <a:p>
            <a:r>
              <a:rPr lang="en-GB" sz="2800" dirty="0">
                <a:solidFill>
                  <a:schemeClr val="bg1"/>
                </a:solidFill>
              </a:rPr>
              <a:t>Part 2</a:t>
            </a:r>
          </a:p>
          <a:p>
            <a:endParaRPr lang="en-GB" sz="2800" dirty="0">
              <a:solidFill>
                <a:schemeClr val="bg1"/>
              </a:solidFill>
            </a:endParaRPr>
          </a:p>
          <a:p>
            <a:r>
              <a:rPr lang="en-GB" sz="2800" b="1" dirty="0">
                <a:solidFill>
                  <a:schemeClr val="bg1"/>
                </a:solidFill>
              </a:rPr>
              <a:t>Anxiety Traps</a:t>
            </a:r>
          </a:p>
          <a:p>
            <a:endParaRPr lang="en-GB" sz="2800" dirty="0">
              <a:solidFill>
                <a:schemeClr val="bg1"/>
              </a:solidFill>
            </a:endParaRPr>
          </a:p>
          <a:p>
            <a:r>
              <a:rPr lang="en-GB" sz="2800" dirty="0">
                <a:solidFill>
                  <a:schemeClr val="bg1"/>
                </a:solidFill>
              </a:rPr>
              <a:t>Information for </a:t>
            </a:r>
          </a:p>
          <a:p>
            <a:r>
              <a:rPr lang="en-GB" sz="2800" dirty="0">
                <a:solidFill>
                  <a:schemeClr val="bg1"/>
                </a:solidFill>
              </a:rPr>
              <a:t>Parents / Carers</a:t>
            </a:r>
          </a:p>
          <a:p>
            <a:endParaRPr lang="en-GB" sz="2800" dirty="0">
              <a:solidFill>
                <a:schemeClr val="bg1"/>
              </a:solidFill>
            </a:endParaRPr>
          </a:p>
          <a:p>
            <a:endParaRPr lang="en-GB" sz="2800" dirty="0">
              <a:solidFill>
                <a:schemeClr val="bg1"/>
              </a:solidFill>
            </a:endParaRPr>
          </a:p>
          <a:p>
            <a:endParaRPr lang="en-GB" sz="2800" dirty="0">
              <a:solidFill>
                <a:schemeClr val="bg1"/>
              </a:solidFill>
            </a:endParaRPr>
          </a:p>
          <a:p>
            <a:endParaRPr lang="en-GB" sz="2800" dirty="0">
              <a:solidFill>
                <a:schemeClr val="bg1"/>
              </a:solidFill>
            </a:endParaRPr>
          </a:p>
          <a:p>
            <a:endParaRPr lang="en-GB" sz="2800" dirty="0">
              <a:solidFill>
                <a:schemeClr val="bg1"/>
              </a:solidFill>
            </a:endParaRPr>
          </a:p>
          <a:p>
            <a:endParaRPr lang="en-GB" sz="2800" dirty="0">
              <a:solidFill>
                <a:schemeClr val="bg1"/>
              </a:solidFill>
            </a:endParaRPr>
          </a:p>
          <a:p>
            <a:endParaRPr lang="en-GB" sz="2800" dirty="0">
              <a:solidFill>
                <a:schemeClr val="bg1"/>
              </a:solidFill>
            </a:endParaRPr>
          </a:p>
          <a:p>
            <a:endParaRPr lang="en-GB" dirty="0">
              <a:solidFill>
                <a:schemeClr val="bg1"/>
              </a:solidFill>
            </a:endParaRPr>
          </a:p>
          <a:p>
            <a:r>
              <a:rPr lang="en-GB" dirty="0">
                <a:solidFill>
                  <a:schemeClr val="bg1"/>
                </a:solidFill>
              </a:rPr>
              <a:t>Child and Adolescent Mental Health Service (CAMHS), NHS Lothian</a:t>
            </a:r>
          </a:p>
        </p:txBody>
      </p:sp>
      <p:sp>
        <p:nvSpPr>
          <p:cNvPr id="17" name="Rectangle 16">
            <a:extLst>
              <a:ext uri="{FF2B5EF4-FFF2-40B4-BE49-F238E27FC236}">
                <a16:creationId xmlns:a16="http://schemas.microsoft.com/office/drawing/2014/main" id="{CF942206-768C-412E-AD78-CFAB5C64EB90}"/>
              </a:ext>
            </a:extLst>
          </p:cNvPr>
          <p:cNvSpPr/>
          <p:nvPr/>
        </p:nvSpPr>
        <p:spPr>
          <a:xfrm>
            <a:off x="1474425" y="6751"/>
            <a:ext cx="45719" cy="990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See the source image">
            <a:extLst>
              <a:ext uri="{FF2B5EF4-FFF2-40B4-BE49-F238E27FC236}">
                <a16:creationId xmlns:a16="http://schemas.microsoft.com/office/drawing/2014/main" id="{7FCEF59E-DB2F-48B4-917C-F917CC782B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21" y="203054"/>
            <a:ext cx="1229536" cy="1229536"/>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a:extLst>
              <a:ext uri="{FF2B5EF4-FFF2-40B4-BE49-F238E27FC236}">
                <a16:creationId xmlns:a16="http://schemas.microsoft.com/office/drawing/2014/main" id="{9A39E4CD-F4D8-4787-8258-AF9421A6A316}"/>
              </a:ext>
            </a:extLst>
          </p:cNvPr>
          <p:cNvSpPr/>
          <p:nvPr/>
        </p:nvSpPr>
        <p:spPr>
          <a:xfrm>
            <a:off x="1307510" y="0"/>
            <a:ext cx="45719" cy="9920011"/>
          </a:xfrm>
          <a:prstGeom prst="rect">
            <a:avLst/>
          </a:prstGeom>
          <a:solidFill>
            <a:srgbClr val="DA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69714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7910638A-A590-6348-AC05-E86E54EADBDA}"/>
              </a:ext>
            </a:extLst>
          </p:cNvPr>
          <p:cNvSpPr txBox="1"/>
          <p:nvPr/>
        </p:nvSpPr>
        <p:spPr>
          <a:xfrm>
            <a:off x="486439" y="845561"/>
            <a:ext cx="5792426" cy="8032968"/>
          </a:xfrm>
          <a:prstGeom prst="rect">
            <a:avLst/>
          </a:prstGeom>
          <a:noFill/>
        </p:spPr>
        <p:txBody>
          <a:bodyPr wrap="square" rtlCol="0">
            <a:spAutoFit/>
          </a:bodyPr>
          <a:lstStyle/>
          <a:p>
            <a:pPr algn="just" defTabSz="914217" eaLnBrk="0" fontAlgn="base" hangingPunct="0">
              <a:spcBef>
                <a:spcPct val="0"/>
              </a:spcBef>
              <a:spcAft>
                <a:spcPct val="0"/>
              </a:spcAft>
            </a:pPr>
            <a:r>
              <a:rPr lang="en-GB" altLang="x-none" sz="1400" dirty="0">
                <a:latin typeface="Calibri" panose="020F0502020204030204" pitchFamily="34" charset="0"/>
                <a:ea typeface="Calibri" panose="020F0502020204030204" pitchFamily="34" charset="0"/>
                <a:cs typeface="Times New Roman" panose="02020603050405020304" pitchFamily="18" charset="0"/>
              </a:rPr>
              <a:t>Children and young people who struggle with anxiety, often engage in behaviours to protect themselves against danger or to prevent a feared event. These behaviours can include </a:t>
            </a:r>
            <a:r>
              <a:rPr lang="en-GB" altLang="x-none" sz="1400" b="1" dirty="0">
                <a:latin typeface="Calibri" panose="020F0502020204030204" pitchFamily="34" charset="0"/>
                <a:ea typeface="Calibri" panose="020F0502020204030204" pitchFamily="34" charset="0"/>
                <a:cs typeface="Times New Roman" panose="02020603050405020304" pitchFamily="18" charset="0"/>
              </a:rPr>
              <a:t>escaping</a:t>
            </a:r>
            <a:r>
              <a:rPr lang="en-GB" altLang="x-none" sz="1400" dirty="0">
                <a:latin typeface="Calibri" panose="020F0502020204030204" pitchFamily="34" charset="0"/>
                <a:ea typeface="Calibri" panose="020F0502020204030204" pitchFamily="34" charset="0"/>
                <a:cs typeface="Times New Roman" panose="02020603050405020304" pitchFamily="18" charset="0"/>
              </a:rPr>
              <a:t> or </a:t>
            </a:r>
            <a:r>
              <a:rPr lang="en-GB" altLang="x-none" sz="1400" b="1" dirty="0">
                <a:latin typeface="Calibri" panose="020F0502020204030204" pitchFamily="34" charset="0"/>
                <a:ea typeface="Calibri" panose="020F0502020204030204" pitchFamily="34" charset="0"/>
                <a:cs typeface="Times New Roman" panose="02020603050405020304" pitchFamily="18" charset="0"/>
              </a:rPr>
              <a:t>avoiding</a:t>
            </a:r>
            <a:r>
              <a:rPr lang="en-GB" altLang="x-none" sz="1400" dirty="0">
                <a:latin typeface="Calibri" panose="020F0502020204030204" pitchFamily="34" charset="0"/>
                <a:ea typeface="Calibri" panose="020F0502020204030204" pitchFamily="34" charset="0"/>
                <a:cs typeface="Times New Roman" panose="02020603050405020304" pitchFamily="18" charset="0"/>
              </a:rPr>
              <a:t> feared situations, seeking reassurance from people around them, or using ‘</a:t>
            </a:r>
            <a:r>
              <a:rPr lang="en-GB" altLang="x-none" sz="1400" b="1" dirty="0">
                <a:latin typeface="Calibri" panose="020F0502020204030204" pitchFamily="34" charset="0"/>
                <a:ea typeface="Calibri" panose="020F0502020204030204" pitchFamily="34" charset="0"/>
                <a:cs typeface="Times New Roman" panose="02020603050405020304" pitchFamily="18" charset="0"/>
              </a:rPr>
              <a:t>safety behaviours</a:t>
            </a:r>
            <a:r>
              <a:rPr lang="en-GB" altLang="x-none" sz="1400" dirty="0">
                <a:latin typeface="Calibri" panose="020F0502020204030204" pitchFamily="34" charset="0"/>
                <a:ea typeface="Calibri" panose="020F0502020204030204" pitchFamily="34" charset="0"/>
                <a:cs typeface="Times New Roman" panose="02020603050405020304" pitchFamily="18" charset="0"/>
              </a:rPr>
              <a:t>’. A safety behaviour is any behaviour that your child relies on to be able to go into or stay in a situation that makes them anxious. For example, they go to the park but only if you go with them. </a:t>
            </a:r>
          </a:p>
          <a:p>
            <a:pPr algn="just" defTabSz="914217" eaLnBrk="0" fontAlgn="base" hangingPunct="0">
              <a:spcBef>
                <a:spcPct val="0"/>
              </a:spcBef>
              <a:spcAft>
                <a:spcPct val="0"/>
              </a:spcAft>
            </a:pPr>
            <a:endParaRPr lang="en-GB" altLang="x-none" sz="1400" dirty="0">
              <a:latin typeface="Calibri" panose="020F0502020204030204" pitchFamily="34" charset="0"/>
              <a:ea typeface="Calibri" panose="020F0502020204030204" pitchFamily="34" charset="0"/>
              <a:cs typeface="Times New Roman" panose="02020603050405020304" pitchFamily="18" charset="0"/>
            </a:endParaRPr>
          </a:p>
          <a:p>
            <a:pPr algn="just" defTabSz="914217" eaLnBrk="0" fontAlgn="base" hangingPunct="0">
              <a:spcBef>
                <a:spcPct val="0"/>
              </a:spcBef>
              <a:spcAft>
                <a:spcPct val="0"/>
              </a:spcAft>
            </a:pPr>
            <a:r>
              <a:rPr lang="en-GB" altLang="x-none" sz="1400" dirty="0">
                <a:latin typeface="Calibri" panose="020F0502020204030204" pitchFamily="34" charset="0"/>
                <a:ea typeface="Calibri" panose="020F0502020204030204" pitchFamily="34" charset="0"/>
                <a:cs typeface="Times New Roman" panose="02020603050405020304" pitchFamily="18" charset="0"/>
              </a:rPr>
              <a:t>All of these behaviours are known as ‘</a:t>
            </a:r>
            <a:r>
              <a:rPr lang="en-GB" altLang="x-none" sz="1400" b="1" dirty="0">
                <a:latin typeface="Calibri" panose="020F0502020204030204" pitchFamily="34" charset="0"/>
                <a:ea typeface="Calibri" panose="020F0502020204030204" pitchFamily="34" charset="0"/>
                <a:cs typeface="Times New Roman" panose="02020603050405020304" pitchFamily="18" charset="0"/>
              </a:rPr>
              <a:t>anxiety traps’. </a:t>
            </a:r>
            <a:r>
              <a:rPr lang="en-GB" altLang="x-none" sz="1400" dirty="0">
                <a:latin typeface="Calibri" panose="020F0502020204030204" pitchFamily="34" charset="0"/>
                <a:ea typeface="Calibri" panose="020F0502020204030204" pitchFamily="34" charset="0"/>
                <a:cs typeface="Times New Roman" panose="02020603050405020304" pitchFamily="18" charset="0"/>
              </a:rPr>
              <a:t>They are traps</a:t>
            </a:r>
            <a:r>
              <a:rPr lang="en-GB" altLang="x-none" sz="1400" b="1" dirty="0">
                <a:latin typeface="Calibri" panose="020F0502020204030204" pitchFamily="34" charset="0"/>
                <a:ea typeface="Calibri" panose="020F0502020204030204" pitchFamily="34" charset="0"/>
                <a:cs typeface="Times New Roman" panose="02020603050405020304" pitchFamily="18" charset="0"/>
              </a:rPr>
              <a:t> </a:t>
            </a:r>
            <a:r>
              <a:rPr lang="en-GB" altLang="x-none" sz="1400" dirty="0">
                <a:latin typeface="Calibri" panose="020F0502020204030204" pitchFamily="34" charset="0"/>
                <a:ea typeface="Calibri" panose="020F0502020204030204" pitchFamily="34" charset="0"/>
                <a:cs typeface="Times New Roman" panose="02020603050405020304" pitchFamily="18" charset="0"/>
              </a:rPr>
              <a:t>because they </a:t>
            </a:r>
            <a:r>
              <a:rPr lang="en-GB" altLang="x-none" sz="1400" b="1" dirty="0">
                <a:latin typeface="Calibri" panose="020F0502020204030204" pitchFamily="34" charset="0"/>
                <a:ea typeface="Calibri" panose="020F0502020204030204" pitchFamily="34" charset="0"/>
                <a:cs typeface="Times New Roman" panose="02020603050405020304" pitchFamily="18" charset="0"/>
              </a:rPr>
              <a:t>reduce anxiety in the short-term but keep it going in the long-term</a:t>
            </a:r>
            <a:r>
              <a:rPr lang="en-GB" altLang="x-none" sz="1400" dirty="0">
                <a:latin typeface="Calibri" panose="020F0502020204030204" pitchFamily="34" charset="0"/>
                <a:ea typeface="Calibri" panose="020F0502020204030204" pitchFamily="34" charset="0"/>
                <a:cs typeface="Times New Roman" panose="02020603050405020304" pitchFamily="18" charset="0"/>
              </a:rPr>
              <a:t>. If your child is falling into these anxiety traps, you  may have noticed that their anxiety has got worse over time or that they have become </a:t>
            </a:r>
            <a:r>
              <a:rPr lang="x-none" altLang="x-none" sz="1400" dirty="0">
                <a:latin typeface="Calibri" panose="020F0502020204030204" pitchFamily="34" charset="0"/>
                <a:ea typeface="Calibri" panose="020F0502020204030204" pitchFamily="34" charset="0"/>
                <a:cs typeface="Times New Roman" panose="02020603050405020304" pitchFamily="18" charset="0"/>
              </a:rPr>
              <a:t>less confident t</a:t>
            </a:r>
            <a:r>
              <a:rPr lang="en-GB" altLang="x-none" sz="1400" dirty="0">
                <a:latin typeface="Calibri" panose="020F0502020204030204" pitchFamily="34" charset="0"/>
                <a:ea typeface="Calibri" panose="020F0502020204030204" pitchFamily="34" charset="0"/>
                <a:cs typeface="Times New Roman" panose="02020603050405020304" pitchFamily="18" charset="0"/>
              </a:rPr>
              <a:t>hey can</a:t>
            </a:r>
            <a:r>
              <a:rPr lang="x-none" altLang="x-none" sz="1400" dirty="0">
                <a:latin typeface="Calibri" panose="020F0502020204030204" pitchFamily="34" charset="0"/>
                <a:ea typeface="Calibri" panose="020F0502020204030204" pitchFamily="34" charset="0"/>
                <a:cs typeface="Times New Roman" panose="02020603050405020304" pitchFamily="18" charset="0"/>
              </a:rPr>
              <a:t> cope.</a:t>
            </a:r>
            <a:endParaRPr lang="en-GB" altLang="x-none" sz="1400" dirty="0">
              <a:latin typeface="Calibri" panose="020F0502020204030204" pitchFamily="34" charset="0"/>
              <a:ea typeface="Calibri" panose="020F0502020204030204" pitchFamily="34" charset="0"/>
              <a:cs typeface="Times New Roman" panose="02020603050405020304" pitchFamily="18" charset="0"/>
            </a:endParaRPr>
          </a:p>
          <a:p>
            <a:pPr algn="just" defTabSz="914217" eaLnBrk="0" fontAlgn="base" hangingPunct="0">
              <a:spcBef>
                <a:spcPct val="0"/>
              </a:spcBef>
              <a:spcAft>
                <a:spcPct val="0"/>
              </a:spcAft>
            </a:pPr>
            <a:r>
              <a:rPr lang="en-GB" altLang="x-none" sz="1400" dirty="0">
                <a:latin typeface="Calibri" panose="020F0502020204030204" pitchFamily="34" charset="0"/>
                <a:ea typeface="Calibri" panose="020F0502020204030204" pitchFamily="34" charset="0"/>
                <a:cs typeface="Times New Roman" panose="02020603050405020304" pitchFamily="18" charset="0"/>
              </a:rPr>
              <a:t> </a:t>
            </a:r>
          </a:p>
          <a:p>
            <a:pPr algn="just" defTabSz="914217" eaLnBrk="0" fontAlgn="base" hangingPunct="0">
              <a:spcBef>
                <a:spcPct val="0"/>
              </a:spcBef>
              <a:spcAft>
                <a:spcPct val="0"/>
              </a:spcAft>
            </a:pPr>
            <a:endParaRPr lang="en-GB" altLang="x-none" sz="1400" dirty="0">
              <a:latin typeface="Calibri" panose="020F0502020204030204" pitchFamily="34" charset="0"/>
              <a:ea typeface="Calibri" panose="020F0502020204030204" pitchFamily="34" charset="0"/>
              <a:cs typeface="Times New Roman" panose="02020603050405020304" pitchFamily="18" charset="0"/>
            </a:endParaRPr>
          </a:p>
          <a:p>
            <a:pPr algn="just" defTabSz="914217" eaLnBrk="0" fontAlgn="base" hangingPunct="0">
              <a:spcBef>
                <a:spcPct val="0"/>
              </a:spcBef>
              <a:spcAft>
                <a:spcPct val="0"/>
              </a:spcAft>
            </a:pPr>
            <a:endParaRPr lang="en-GB" sz="1400" dirty="0"/>
          </a:p>
          <a:p>
            <a:pPr algn="just"/>
            <a:endParaRPr lang="en-GB" sz="1400" dirty="0"/>
          </a:p>
          <a:p>
            <a:pPr algn="just"/>
            <a:endParaRPr lang="en-GB" sz="1400" dirty="0"/>
          </a:p>
          <a:p>
            <a:pPr algn="just"/>
            <a:endParaRPr lang="en-GB" sz="1400" dirty="0"/>
          </a:p>
          <a:p>
            <a:pPr algn="just"/>
            <a:endParaRPr lang="en-GB" sz="1400" dirty="0"/>
          </a:p>
          <a:p>
            <a:pPr algn="just"/>
            <a:r>
              <a:rPr lang="en-GB" sz="1400" dirty="0"/>
              <a:t>Yet to overcome anxiety, children and young people need to </a:t>
            </a:r>
            <a:r>
              <a:rPr lang="en-GB" sz="1400" b="1" dirty="0"/>
              <a:t>face feared situations</a:t>
            </a:r>
            <a:r>
              <a:rPr lang="en-GB" sz="1400" dirty="0"/>
              <a:t>. This helps them learn that:</a:t>
            </a:r>
          </a:p>
          <a:p>
            <a:endParaRPr lang="en-GB" sz="600" dirty="0"/>
          </a:p>
          <a:p>
            <a:pPr marL="285750" indent="-285750">
              <a:buClr>
                <a:srgbClr val="ED7D31"/>
              </a:buClr>
              <a:buFont typeface="Wingdings" panose="05000000000000000000" pitchFamily="2" charset="2"/>
              <a:buChar char="§"/>
            </a:pPr>
            <a:r>
              <a:rPr lang="en-GB" sz="1400" i="1" dirty="0"/>
              <a:t>What they worry about may not happen. There is no actual danger.</a:t>
            </a:r>
          </a:p>
          <a:p>
            <a:pPr marL="285750" indent="-285750">
              <a:buClr>
                <a:srgbClr val="ED7D31"/>
              </a:buClr>
              <a:buFont typeface="Wingdings" panose="05000000000000000000" pitchFamily="2" charset="2"/>
              <a:buChar char="§"/>
            </a:pPr>
            <a:r>
              <a:rPr lang="en-GB" sz="1400" i="1" dirty="0"/>
              <a:t>What they worry about isn’t as bad as they thought it would be.</a:t>
            </a:r>
          </a:p>
          <a:p>
            <a:pPr marL="285750" indent="-285750">
              <a:buClr>
                <a:srgbClr val="ED7D31"/>
              </a:buClr>
              <a:buFont typeface="Wingdings" panose="05000000000000000000" pitchFamily="2" charset="2"/>
              <a:buChar char="§"/>
            </a:pPr>
            <a:r>
              <a:rPr lang="en-GB" sz="1400" i="1" dirty="0"/>
              <a:t>Even though they might feel anxious, they are able to cope.</a:t>
            </a:r>
          </a:p>
          <a:p>
            <a:pPr marL="285750" indent="-285750">
              <a:buClr>
                <a:srgbClr val="ED7D31"/>
              </a:buClr>
              <a:buFont typeface="Wingdings" panose="05000000000000000000" pitchFamily="2" charset="2"/>
              <a:buChar char="§"/>
            </a:pPr>
            <a:r>
              <a:rPr lang="en-GB" sz="1400" i="1" dirty="0"/>
              <a:t>Anxiety naturally reduces when they stay in the situation</a:t>
            </a:r>
            <a:br>
              <a:rPr lang="en-GB" sz="1400" dirty="0"/>
            </a:br>
            <a:endParaRPr lang="en-GB" altLang="x-none" sz="1400" dirty="0">
              <a:latin typeface="Calibri" panose="020F0502020204030204" pitchFamily="34" charset="0"/>
              <a:ea typeface="Calibri" panose="020F0502020204030204" pitchFamily="34" charset="0"/>
              <a:cs typeface="Times New Roman" panose="02020603050405020304" pitchFamily="18" charset="0"/>
            </a:endParaRPr>
          </a:p>
          <a:p>
            <a:pPr defTabSz="914217" eaLnBrk="0" fontAlgn="base" hangingPunct="0">
              <a:spcBef>
                <a:spcPct val="0"/>
              </a:spcBef>
              <a:spcAft>
                <a:spcPct val="0"/>
              </a:spcAft>
            </a:pPr>
            <a:r>
              <a:rPr lang="en-GB" altLang="x-none" sz="14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As parents/carers you can help your child overcome their anxiety by:</a:t>
            </a:r>
          </a:p>
          <a:p>
            <a:pPr marL="171450" indent="-171450" defTabSz="914217" eaLnBrk="0" fontAlgn="base" hangingPunct="0">
              <a:spcBef>
                <a:spcPct val="0"/>
              </a:spcBef>
              <a:spcAft>
                <a:spcPct val="0"/>
              </a:spcAft>
              <a:buClr>
                <a:srgbClr val="ED7D31"/>
              </a:buClr>
              <a:buFont typeface="Wingdings" panose="05000000000000000000" pitchFamily="2" charset="2"/>
              <a:buChar char="§"/>
            </a:pPr>
            <a:endParaRPr lang="en-GB" altLang="x-none" sz="600" dirty="0">
              <a:latin typeface="Calibri" panose="020F0502020204030204" pitchFamily="34" charset="0"/>
              <a:ea typeface="Calibri" panose="020F0502020204030204" pitchFamily="34" charset="0"/>
              <a:cs typeface="Times New Roman" panose="02020603050405020304" pitchFamily="18" charset="0"/>
            </a:endParaRPr>
          </a:p>
          <a:p>
            <a:pPr marL="285750" indent="-285750" defTabSz="914217" eaLnBrk="0" fontAlgn="base" hangingPunct="0">
              <a:spcBef>
                <a:spcPct val="0"/>
              </a:spcBef>
              <a:spcAft>
                <a:spcPct val="0"/>
              </a:spcAft>
              <a:buClr>
                <a:srgbClr val="ED7D31"/>
              </a:buClr>
              <a:buFont typeface="Wingdings" panose="05000000000000000000" pitchFamily="2" charset="2"/>
              <a:buChar char="§"/>
            </a:pPr>
            <a:r>
              <a:rPr lang="en-GB" altLang="x-none" sz="1400" i="1" dirty="0">
                <a:latin typeface="Calibri" panose="020F0502020204030204" pitchFamily="34" charset="0"/>
                <a:ea typeface="Calibri" panose="020F0502020204030204" pitchFamily="34" charset="0"/>
                <a:cs typeface="Times New Roman" panose="02020603050405020304" pitchFamily="18" charset="0"/>
              </a:rPr>
              <a:t>Noticing your child’s anxiety traps </a:t>
            </a:r>
          </a:p>
          <a:p>
            <a:pPr marL="285750" indent="-285750" defTabSz="914217" eaLnBrk="0" fontAlgn="base" hangingPunct="0">
              <a:spcBef>
                <a:spcPct val="0"/>
              </a:spcBef>
              <a:spcAft>
                <a:spcPct val="0"/>
              </a:spcAft>
              <a:buClr>
                <a:srgbClr val="ED7D31"/>
              </a:buClr>
              <a:buFont typeface="Wingdings" panose="05000000000000000000" pitchFamily="2" charset="2"/>
              <a:buChar char="§"/>
            </a:pPr>
            <a:r>
              <a:rPr lang="en-GB" altLang="x-none" sz="1400" i="1" dirty="0">
                <a:latin typeface="Calibri" panose="020F0502020204030204" pitchFamily="34" charset="0"/>
                <a:ea typeface="Calibri" panose="020F0502020204030204" pitchFamily="34" charset="0"/>
                <a:cs typeface="Times New Roman" panose="02020603050405020304" pitchFamily="18" charset="0"/>
              </a:rPr>
              <a:t>Not unintentionally reinforcing these anxiety traps </a:t>
            </a:r>
          </a:p>
          <a:p>
            <a:pPr marL="285750" indent="-285750" defTabSz="914217" eaLnBrk="0" fontAlgn="base" hangingPunct="0">
              <a:spcBef>
                <a:spcPct val="0"/>
              </a:spcBef>
              <a:spcAft>
                <a:spcPct val="0"/>
              </a:spcAft>
              <a:buClr>
                <a:srgbClr val="ED7D31"/>
              </a:buClr>
              <a:buFont typeface="Wingdings" panose="05000000000000000000" pitchFamily="2" charset="2"/>
              <a:buChar char="§"/>
            </a:pPr>
            <a:r>
              <a:rPr lang="en-GB" altLang="x-none" sz="1400" i="1" dirty="0">
                <a:latin typeface="Calibri" panose="020F0502020204030204" pitchFamily="34" charset="0"/>
                <a:ea typeface="Calibri" panose="020F0502020204030204" pitchFamily="34" charset="0"/>
                <a:cs typeface="Times New Roman" panose="02020603050405020304" pitchFamily="18" charset="0"/>
              </a:rPr>
              <a:t>Not falling into these anxiety traps yourself </a:t>
            </a:r>
          </a:p>
          <a:p>
            <a:pPr defTabSz="914217" eaLnBrk="0" fontAlgn="base" hangingPunct="0">
              <a:spcBef>
                <a:spcPct val="0"/>
              </a:spcBef>
              <a:spcAft>
                <a:spcPct val="0"/>
              </a:spcAft>
            </a:pPr>
            <a:endParaRPr lang="en-GB" altLang="x-none" sz="1400" dirty="0">
              <a:latin typeface="Calibri" panose="020F0502020204030204" pitchFamily="34" charset="0"/>
              <a:ea typeface="Calibri" panose="020F0502020204030204" pitchFamily="34" charset="0"/>
              <a:cs typeface="Times New Roman" panose="02020603050405020304" pitchFamily="18" charset="0"/>
            </a:endParaRPr>
          </a:p>
          <a:p>
            <a:pPr algn="just" defTabSz="914217" eaLnBrk="0" fontAlgn="base" hangingPunct="0">
              <a:spcBef>
                <a:spcPct val="0"/>
              </a:spcBef>
              <a:spcAft>
                <a:spcPct val="0"/>
              </a:spcAft>
            </a:pPr>
            <a:r>
              <a:rPr lang="en-GB" sz="1400" dirty="0"/>
              <a:t>It is easy to be tricked by anxiety and to get stuck in anxiety traps. Please don’t be hard on yourself if you realise that you or your child have fallen into an anxiety trap. There are things you and your child can try to break the vicious cycle of the anxiety.</a:t>
            </a:r>
            <a:endParaRPr lang="en-GB" altLang="x-none"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43A585F4-AC4A-754B-875C-C9005575CC38}"/>
              </a:ext>
            </a:extLst>
          </p:cNvPr>
          <p:cNvSpPr/>
          <p:nvPr/>
        </p:nvSpPr>
        <p:spPr>
          <a:xfrm>
            <a:off x="549" y="0"/>
            <a:ext cx="2963789" cy="421963"/>
          </a:xfrm>
          <a:prstGeom prst="rect">
            <a:avLst/>
          </a:prstGeom>
          <a:solidFill>
            <a:srgbClr val="DA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ANXIETY TRAPS</a:t>
            </a:r>
            <a:endParaRPr lang="x-none" sz="1200" dirty="0"/>
          </a:p>
        </p:txBody>
      </p:sp>
      <p:sp>
        <p:nvSpPr>
          <p:cNvPr id="16" name="TextBox 15">
            <a:extLst>
              <a:ext uri="{FF2B5EF4-FFF2-40B4-BE49-F238E27FC236}">
                <a16:creationId xmlns:a16="http://schemas.microsoft.com/office/drawing/2014/main" id="{2B17DA28-FD97-7B43-93DB-BB33DE116617}"/>
              </a:ext>
            </a:extLst>
          </p:cNvPr>
          <p:cNvSpPr txBox="1"/>
          <p:nvPr/>
        </p:nvSpPr>
        <p:spPr>
          <a:xfrm>
            <a:off x="358213" y="509894"/>
            <a:ext cx="5920652" cy="368651"/>
          </a:xfrm>
          <a:prstGeom prst="rect">
            <a:avLst/>
          </a:prstGeom>
          <a:noFill/>
        </p:spPr>
        <p:txBody>
          <a:bodyPr wrap="square" rtlCol="0">
            <a:spAutoFit/>
          </a:bodyPr>
          <a:lstStyle/>
          <a:p>
            <a:pPr algn="ctr"/>
            <a:r>
              <a:rPr lang="x-none" dirty="0">
                <a:solidFill>
                  <a:schemeClr val="accent2"/>
                </a:solidFill>
              </a:rPr>
              <a:t>ANXIETY TRAPS</a:t>
            </a:r>
          </a:p>
        </p:txBody>
      </p:sp>
      <p:sp>
        <p:nvSpPr>
          <p:cNvPr id="9" name="Footer Placeholder 3">
            <a:extLst>
              <a:ext uri="{FF2B5EF4-FFF2-40B4-BE49-F238E27FC236}">
                <a16:creationId xmlns:a16="http://schemas.microsoft.com/office/drawing/2014/main" id="{4BAF5B02-82DF-4C09-A917-7407C252BB06}"/>
              </a:ext>
            </a:extLst>
          </p:cNvPr>
          <p:cNvSpPr>
            <a:spLocks noGrp="1"/>
          </p:cNvSpPr>
          <p:nvPr/>
        </p:nvSpPr>
        <p:spPr>
          <a:xfrm>
            <a:off x="1989121" y="9617264"/>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pic>
        <p:nvPicPr>
          <p:cNvPr id="22" name="Picture 2">
            <a:extLst>
              <a:ext uri="{FF2B5EF4-FFF2-40B4-BE49-F238E27FC236}">
                <a16:creationId xmlns:a16="http://schemas.microsoft.com/office/drawing/2014/main" id="{5CD29339-ED4A-40CF-B2C6-47CD7ECA6163}"/>
              </a:ext>
            </a:extLst>
          </p:cNvPr>
          <p:cNvPicPr>
            <a:picLocks noChangeAspect="1" noChangeArrowheads="1"/>
          </p:cNvPicPr>
          <p:nvPr/>
        </p:nvPicPr>
        <p:blipFill>
          <a:blip r:embed="rId2" cstate="print"/>
          <a:srcRect/>
          <a:stretch>
            <a:fillRect/>
          </a:stretch>
        </p:blipFill>
        <p:spPr bwMode="auto">
          <a:xfrm>
            <a:off x="4918401" y="3508657"/>
            <a:ext cx="1586388" cy="1632209"/>
          </a:xfrm>
          <a:prstGeom prst="rect">
            <a:avLst/>
          </a:prstGeom>
          <a:noFill/>
          <a:ln w="9525">
            <a:noFill/>
            <a:miter lim="800000"/>
            <a:headEnd/>
            <a:tailEnd/>
          </a:ln>
        </p:spPr>
      </p:pic>
      <p:sp>
        <p:nvSpPr>
          <p:cNvPr id="8" name="TextBox 7">
            <a:extLst>
              <a:ext uri="{FF2B5EF4-FFF2-40B4-BE49-F238E27FC236}">
                <a16:creationId xmlns:a16="http://schemas.microsoft.com/office/drawing/2014/main" id="{616B3C02-BD06-4A89-A3C5-5174C6BF3CAE}"/>
              </a:ext>
            </a:extLst>
          </p:cNvPr>
          <p:cNvSpPr txBox="1"/>
          <p:nvPr/>
        </p:nvSpPr>
        <p:spPr>
          <a:xfrm>
            <a:off x="1534802" y="3794594"/>
            <a:ext cx="3695700" cy="1200329"/>
          </a:xfrm>
          <a:prstGeom prst="rect">
            <a:avLst/>
          </a:prstGeom>
          <a:noFill/>
        </p:spPr>
        <p:txBody>
          <a:bodyPr wrap="square" rtlCol="0">
            <a:spAutoFit/>
          </a:bodyPr>
          <a:lstStyle/>
          <a:p>
            <a:pPr algn="just" defTabSz="914217" eaLnBrk="0" fontAlgn="base" hangingPunct="0">
              <a:spcBef>
                <a:spcPct val="0"/>
              </a:spcBef>
              <a:spcAft>
                <a:spcPct val="0"/>
              </a:spcAft>
            </a:pPr>
            <a:r>
              <a:rPr lang="en-GB" sz="1200" dirty="0"/>
              <a:t>When children are distressed, they turn to their </a:t>
            </a:r>
          </a:p>
          <a:p>
            <a:pPr algn="just" defTabSz="914217" eaLnBrk="0" fontAlgn="base" hangingPunct="0">
              <a:spcBef>
                <a:spcPct val="0"/>
              </a:spcBef>
              <a:spcAft>
                <a:spcPct val="0"/>
              </a:spcAft>
            </a:pPr>
            <a:r>
              <a:rPr lang="en-GB" sz="1200" dirty="0"/>
              <a:t>parents/carers for comfort and support. As</a:t>
            </a:r>
          </a:p>
          <a:p>
            <a:pPr algn="just" defTabSz="914217" eaLnBrk="0" fontAlgn="base" hangingPunct="0">
              <a:spcBef>
                <a:spcPct val="0"/>
              </a:spcBef>
              <a:spcAft>
                <a:spcPct val="0"/>
              </a:spcAft>
            </a:pPr>
            <a:r>
              <a:rPr lang="en-GB" sz="1200" dirty="0"/>
              <a:t>parents/carers you notice the signs that your child </a:t>
            </a:r>
          </a:p>
          <a:p>
            <a:pPr algn="just" defTabSz="914217" eaLnBrk="0" fontAlgn="base" hangingPunct="0">
              <a:spcBef>
                <a:spcPct val="0"/>
              </a:spcBef>
              <a:spcAft>
                <a:spcPct val="0"/>
              </a:spcAft>
            </a:pPr>
            <a:r>
              <a:rPr lang="en-GB" sz="1200" dirty="0"/>
              <a:t>is upset and understandably want to protect </a:t>
            </a:r>
          </a:p>
          <a:p>
            <a:pPr algn="just" defTabSz="914217" eaLnBrk="0" fontAlgn="base" hangingPunct="0">
              <a:spcBef>
                <a:spcPct val="0"/>
              </a:spcBef>
              <a:spcAft>
                <a:spcPct val="0"/>
              </a:spcAft>
            </a:pPr>
            <a:r>
              <a:rPr lang="en-GB" sz="1200" dirty="0"/>
              <a:t>them and make them feel better. It is hard for </a:t>
            </a:r>
          </a:p>
          <a:p>
            <a:pPr algn="just" defTabSz="914217" eaLnBrk="0" fontAlgn="base" hangingPunct="0">
              <a:spcBef>
                <a:spcPct val="0"/>
              </a:spcBef>
              <a:spcAft>
                <a:spcPct val="0"/>
              </a:spcAft>
            </a:pPr>
            <a:r>
              <a:rPr lang="en-GB" sz="1200" dirty="0"/>
              <a:t>any parent/carer to see their child distressed. </a:t>
            </a:r>
          </a:p>
        </p:txBody>
      </p:sp>
      <p:pic>
        <p:nvPicPr>
          <p:cNvPr id="23" name="Picture 22">
            <a:extLst>
              <a:ext uri="{FF2B5EF4-FFF2-40B4-BE49-F238E27FC236}">
                <a16:creationId xmlns:a16="http://schemas.microsoft.com/office/drawing/2014/main" id="{2E334CCC-AD07-4561-A32F-93110BA02F38}"/>
              </a:ext>
            </a:extLst>
          </p:cNvPr>
          <p:cNvPicPr>
            <a:picLocks noChangeAspect="1"/>
          </p:cNvPicPr>
          <p:nvPr/>
        </p:nvPicPr>
        <p:blipFill>
          <a:blip r:embed="rId3"/>
          <a:stretch>
            <a:fillRect/>
          </a:stretch>
        </p:blipFill>
        <p:spPr>
          <a:xfrm>
            <a:off x="0" y="9001568"/>
            <a:ext cx="6858000" cy="615696"/>
          </a:xfrm>
          <a:prstGeom prst="rect">
            <a:avLst/>
          </a:prstGeom>
        </p:spPr>
      </p:pic>
      <p:pic>
        <p:nvPicPr>
          <p:cNvPr id="24" name="Graphic 23" descr="Lightbulb and gear">
            <a:extLst>
              <a:ext uri="{FF2B5EF4-FFF2-40B4-BE49-F238E27FC236}">
                <a16:creationId xmlns:a16="http://schemas.microsoft.com/office/drawing/2014/main" id="{06583F96-01CB-4F96-8110-676CBBEFF21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41697" y="9001568"/>
            <a:ext cx="582179" cy="582179"/>
          </a:xfrm>
          <a:prstGeom prst="rect">
            <a:avLst/>
          </a:prstGeom>
        </p:spPr>
      </p:pic>
      <p:sp>
        <p:nvSpPr>
          <p:cNvPr id="25" name="Rectangle 24">
            <a:extLst>
              <a:ext uri="{FF2B5EF4-FFF2-40B4-BE49-F238E27FC236}">
                <a16:creationId xmlns:a16="http://schemas.microsoft.com/office/drawing/2014/main" id="{7E5B4109-1722-4675-AB35-88C037443382}"/>
              </a:ext>
            </a:extLst>
          </p:cNvPr>
          <p:cNvSpPr/>
          <p:nvPr/>
        </p:nvSpPr>
        <p:spPr>
          <a:xfrm>
            <a:off x="1004145" y="9031047"/>
            <a:ext cx="5169750" cy="523220"/>
          </a:xfrm>
          <a:prstGeom prst="rect">
            <a:avLst/>
          </a:prstGeom>
        </p:spPr>
        <p:txBody>
          <a:bodyPr wrap="square">
            <a:spAutoFit/>
          </a:bodyPr>
          <a:lstStyle/>
          <a:p>
            <a:pPr defTabSz="914217" eaLnBrk="0" fontAlgn="base" hangingPunct="0">
              <a:spcBef>
                <a:spcPct val="0"/>
              </a:spcBef>
              <a:spcAft>
                <a:spcPct val="0"/>
              </a:spcAft>
            </a:pPr>
            <a:r>
              <a:rPr lang="en-GB" altLang="x-none" sz="1400" dirty="0">
                <a:latin typeface="Calibri" panose="020F0502020204030204" pitchFamily="34" charset="0"/>
                <a:ea typeface="Calibri" panose="020F0502020204030204" pitchFamily="34" charset="0"/>
                <a:cs typeface="Times New Roman" panose="02020603050405020304" pitchFamily="18" charset="0"/>
              </a:rPr>
              <a:t>Research tells us that when parents change their responses, it can break an anxiety trap and help reduce the child’s anxiety. </a:t>
            </a:r>
          </a:p>
        </p:txBody>
      </p:sp>
      <p:sp>
        <p:nvSpPr>
          <p:cNvPr id="3" name="Arrow: Right 2">
            <a:extLst>
              <a:ext uri="{FF2B5EF4-FFF2-40B4-BE49-F238E27FC236}">
                <a16:creationId xmlns:a16="http://schemas.microsoft.com/office/drawing/2014/main" id="{B4498F95-C1D8-4366-BB8B-CDD828BBDE12}"/>
              </a:ext>
            </a:extLst>
          </p:cNvPr>
          <p:cNvSpPr/>
          <p:nvPr/>
        </p:nvSpPr>
        <p:spPr>
          <a:xfrm>
            <a:off x="777250" y="4110717"/>
            <a:ext cx="531628" cy="552893"/>
          </a:xfrm>
          <a:prstGeom prst="rightArrow">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565121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2F0DDFD-7B39-6548-BF4E-A5028FFF8AAF}"/>
              </a:ext>
            </a:extLst>
          </p:cNvPr>
          <p:cNvSpPr txBox="1"/>
          <p:nvPr/>
        </p:nvSpPr>
        <p:spPr>
          <a:xfrm>
            <a:off x="428924" y="633037"/>
            <a:ext cx="6249084" cy="7140416"/>
          </a:xfrm>
          <a:prstGeom prst="rect">
            <a:avLst/>
          </a:prstGeom>
          <a:noFill/>
        </p:spPr>
        <p:txBody>
          <a:bodyPr wrap="square" rtlCol="0">
            <a:spAutoFit/>
          </a:bodyPr>
          <a:lstStyle/>
          <a:p>
            <a:pPr algn="ctr"/>
            <a:r>
              <a:rPr lang="x-none" dirty="0">
                <a:solidFill>
                  <a:schemeClr val="accent2"/>
                </a:solidFill>
              </a:rPr>
              <a:t>COMMON PARENT ANXIETY TRAPS </a:t>
            </a:r>
          </a:p>
          <a:p>
            <a:r>
              <a:rPr lang="x-none" sz="1600" b="1" dirty="0">
                <a:solidFill>
                  <a:schemeClr val="accent2"/>
                </a:solidFill>
              </a:rPr>
              <a:t>Reassurance</a:t>
            </a:r>
          </a:p>
          <a:p>
            <a:pPr algn="just"/>
            <a:r>
              <a:rPr lang="x-none" sz="1400" dirty="0"/>
              <a:t>When children and young people learn something new</a:t>
            </a:r>
            <a:r>
              <a:rPr lang="en-GB" sz="1400" dirty="0"/>
              <a:t>,</a:t>
            </a:r>
            <a:r>
              <a:rPr lang="x-none" sz="1400" dirty="0"/>
              <a:t> they often ask a</a:t>
            </a:r>
            <a:r>
              <a:rPr lang="en-GB" sz="1400" dirty="0"/>
              <a:t> trusted</a:t>
            </a:r>
            <a:r>
              <a:rPr lang="x-none" sz="1400" dirty="0"/>
              <a:t> adult </a:t>
            </a:r>
            <a:r>
              <a:rPr lang="en-GB" sz="1400" dirty="0"/>
              <a:t>for their feedback</a:t>
            </a:r>
            <a:r>
              <a:rPr lang="x-none" sz="1400" dirty="0"/>
              <a:t>.</a:t>
            </a:r>
            <a:r>
              <a:rPr lang="en-GB" sz="1400" dirty="0"/>
              <a:t> This includes asking questions about potential dangers and safety. </a:t>
            </a:r>
            <a:r>
              <a:rPr lang="x-none" sz="1400" dirty="0"/>
              <a:t>It is </a:t>
            </a:r>
            <a:r>
              <a:rPr lang="en-GB" sz="1400" dirty="0"/>
              <a:t>normal and </a:t>
            </a:r>
            <a:r>
              <a:rPr lang="x-none" sz="1400" dirty="0"/>
              <a:t>helpful for adults to</a:t>
            </a:r>
            <a:r>
              <a:rPr lang="en-GB" sz="1400" dirty="0"/>
              <a:t> provide reassurance and to support children</a:t>
            </a:r>
            <a:r>
              <a:rPr lang="x-none" sz="1400" dirty="0"/>
              <a:t> to learn. </a:t>
            </a:r>
            <a:endParaRPr lang="en-GB" sz="1400" dirty="0"/>
          </a:p>
          <a:p>
            <a:pPr algn="just"/>
            <a:endParaRPr lang="en-GB" sz="1400" dirty="0"/>
          </a:p>
          <a:p>
            <a:pPr algn="ctr"/>
            <a:r>
              <a:rPr lang="en-GB" sz="1400" b="1" dirty="0">
                <a:solidFill>
                  <a:srgbClr val="ED7D31"/>
                </a:solidFill>
              </a:rPr>
              <a:t>Limited amounts of reassurance are normal and can be helpful. It can encourage your child to do something they haven’t done before. </a:t>
            </a:r>
            <a:endParaRPr lang="en-GB" sz="1400" b="1" dirty="0"/>
          </a:p>
          <a:p>
            <a:pPr algn="just"/>
            <a:endParaRPr lang="en-GB" sz="1400" dirty="0"/>
          </a:p>
          <a:p>
            <a:r>
              <a:rPr lang="x-none" sz="1400" dirty="0"/>
              <a:t>However,</a:t>
            </a:r>
            <a:r>
              <a:rPr lang="en-GB" sz="1400" dirty="0"/>
              <a:t> children who experience anxiety often seek lots and lots of reassurance and ask the same questions over and over again. </a:t>
            </a:r>
            <a:r>
              <a:rPr lang="x-none" sz="1400" dirty="0"/>
              <a:t>Some examples of reassurance seeking are:</a:t>
            </a:r>
            <a:endParaRPr lang="en-GB" sz="1400" dirty="0"/>
          </a:p>
          <a:p>
            <a:endParaRPr lang="x-none" sz="800" dirty="0"/>
          </a:p>
          <a:p>
            <a:pPr marL="285693" indent="-285693">
              <a:buClr>
                <a:schemeClr val="accent2"/>
              </a:buClr>
              <a:buFont typeface="Wingdings" pitchFamily="2" charset="2"/>
              <a:buChar char="§"/>
            </a:pPr>
            <a:r>
              <a:rPr lang="x-none" sz="1400" i="1" dirty="0"/>
              <a:t>“Are you sure you locked the front door?”</a:t>
            </a:r>
          </a:p>
          <a:p>
            <a:pPr marL="285693" indent="-285693">
              <a:buClr>
                <a:schemeClr val="accent2"/>
              </a:buClr>
              <a:buFont typeface="Wingdings" pitchFamily="2" charset="2"/>
              <a:buChar char="§"/>
            </a:pPr>
            <a:r>
              <a:rPr lang="x-none" sz="1400" i="1" dirty="0"/>
              <a:t>“</a:t>
            </a:r>
            <a:r>
              <a:rPr lang="en-GB" sz="1400" i="1" dirty="0"/>
              <a:t>Did you </a:t>
            </a:r>
            <a:r>
              <a:rPr lang="x-none" sz="1400" i="1" dirty="0"/>
              <a:t>wash your hands before you cooked this</a:t>
            </a:r>
            <a:r>
              <a:rPr lang="en-GB" sz="1400" i="1" dirty="0"/>
              <a:t>?</a:t>
            </a:r>
            <a:r>
              <a:rPr lang="x-none" sz="1400" i="1" dirty="0"/>
              <a:t>”</a:t>
            </a:r>
          </a:p>
          <a:p>
            <a:pPr marL="285693" indent="-285693">
              <a:buClr>
                <a:schemeClr val="accent2"/>
              </a:buClr>
              <a:buFont typeface="Wingdings" pitchFamily="2" charset="2"/>
              <a:buChar char="§"/>
            </a:pPr>
            <a:r>
              <a:rPr lang="x-none" sz="1400" i="1" dirty="0"/>
              <a:t>“</a:t>
            </a:r>
            <a:r>
              <a:rPr lang="en-GB" sz="1400" i="1" dirty="0"/>
              <a:t>W</a:t>
            </a:r>
            <a:r>
              <a:rPr lang="x-none" sz="1400" i="1" dirty="0"/>
              <a:t>hat if I go to the party and am sick in front of everyone…?”</a:t>
            </a:r>
          </a:p>
          <a:p>
            <a:pPr marL="285693" indent="-285693">
              <a:buClr>
                <a:schemeClr val="accent2"/>
              </a:buClr>
              <a:buFont typeface="Wingdings" pitchFamily="2" charset="2"/>
              <a:buChar char="§"/>
            </a:pPr>
            <a:r>
              <a:rPr lang="en-GB" sz="1400" i="1" dirty="0"/>
              <a:t> </a:t>
            </a:r>
            <a:r>
              <a:rPr lang="x-none" sz="1400" i="1" dirty="0"/>
              <a:t>Asking you to check their homework </a:t>
            </a:r>
            <a:r>
              <a:rPr lang="en-GB" sz="1400" i="1" dirty="0"/>
              <a:t>repeatedly</a:t>
            </a:r>
            <a:endParaRPr lang="x-none" sz="1400" i="1" dirty="0"/>
          </a:p>
          <a:p>
            <a:endParaRPr lang="en-GB" sz="1400" dirty="0"/>
          </a:p>
          <a:p>
            <a:r>
              <a:rPr lang="en-GB" sz="1400" b="1" dirty="0">
                <a:solidFill>
                  <a:schemeClr val="accent2"/>
                </a:solidFill>
              </a:rPr>
              <a:t>This can be frustrating and time consuming for parents/carers and they can easily get drawn into: </a:t>
            </a:r>
            <a:br>
              <a:rPr lang="en-GB" sz="1400" dirty="0"/>
            </a:br>
            <a:endParaRPr lang="x-none" sz="800" dirty="0"/>
          </a:p>
          <a:p>
            <a:pPr marL="285693" indent="-285693">
              <a:buClr>
                <a:schemeClr val="accent2"/>
              </a:buClr>
              <a:buFont typeface="Wingdings" pitchFamily="2" charset="2"/>
              <a:buChar char="§"/>
            </a:pPr>
            <a:r>
              <a:rPr lang="en-GB" sz="1400" dirty="0"/>
              <a:t>M</a:t>
            </a:r>
            <a:r>
              <a:rPr lang="x-none" sz="1400" dirty="0"/>
              <a:t>aking promises that things will or won’t happen</a:t>
            </a:r>
          </a:p>
          <a:p>
            <a:pPr marL="285693" indent="-285693">
              <a:buClr>
                <a:schemeClr val="accent2"/>
              </a:buClr>
              <a:buFont typeface="Wingdings" pitchFamily="2" charset="2"/>
              <a:buChar char="§"/>
            </a:pPr>
            <a:r>
              <a:rPr lang="en-GB" sz="1400" dirty="0"/>
              <a:t>Providing</a:t>
            </a:r>
            <a:r>
              <a:rPr lang="x-none" sz="1400" dirty="0"/>
              <a:t> examples of when things did or didn’t happen</a:t>
            </a:r>
          </a:p>
          <a:p>
            <a:pPr marL="285693" indent="-285693">
              <a:buClr>
                <a:schemeClr val="accent2"/>
              </a:buClr>
              <a:buFont typeface="Wingdings" pitchFamily="2" charset="2"/>
              <a:buChar char="§"/>
            </a:pPr>
            <a:r>
              <a:rPr lang="x-none" sz="1400" dirty="0"/>
              <a:t>Telling them that everything will be okay.</a:t>
            </a:r>
          </a:p>
          <a:p>
            <a:endParaRPr lang="x-none" sz="1400" dirty="0"/>
          </a:p>
          <a:p>
            <a:r>
              <a:rPr lang="en-GB" sz="1400" b="1" dirty="0">
                <a:solidFill>
                  <a:srgbClr val="ED7D31"/>
                </a:solidFill>
              </a:rPr>
              <a:t>Providing lots of reassurance can be unhelpful because:</a:t>
            </a:r>
          </a:p>
          <a:p>
            <a:endParaRPr lang="en-GB" sz="200" b="1" dirty="0">
              <a:solidFill>
                <a:srgbClr val="ED7D31"/>
              </a:solidFill>
            </a:endParaRPr>
          </a:p>
          <a:p>
            <a:pPr marL="285693" indent="-285693">
              <a:buClr>
                <a:schemeClr val="accent2"/>
              </a:buClr>
              <a:buFont typeface="Wingdings" pitchFamily="2" charset="2"/>
              <a:buChar char="§"/>
            </a:pPr>
            <a:r>
              <a:rPr lang="en-GB" sz="1400" dirty="0"/>
              <a:t>Your child keeps needing more and more. It’s never enough. </a:t>
            </a:r>
          </a:p>
          <a:p>
            <a:pPr marL="285693" indent="-285693">
              <a:buClr>
                <a:schemeClr val="accent2"/>
              </a:buClr>
              <a:buFont typeface="Wingdings" pitchFamily="2" charset="2"/>
              <a:buChar char="§"/>
            </a:pPr>
            <a:r>
              <a:rPr lang="en-GB" sz="1400" dirty="0"/>
              <a:t>It relieves their worries only in the short-term but doesn’t change or stop them in the long-term</a:t>
            </a:r>
          </a:p>
          <a:p>
            <a:pPr marL="285693" indent="-285693">
              <a:buClr>
                <a:schemeClr val="accent2"/>
              </a:buClr>
              <a:buFont typeface="Wingdings" pitchFamily="2" charset="2"/>
              <a:buChar char="§"/>
            </a:pPr>
            <a:r>
              <a:rPr lang="en-GB" sz="1400" dirty="0"/>
              <a:t>It keeps your conversation and your child focussed on the worry.</a:t>
            </a:r>
          </a:p>
          <a:p>
            <a:endParaRPr lang="x-none" sz="1400" dirty="0"/>
          </a:p>
        </p:txBody>
      </p:sp>
      <p:sp>
        <p:nvSpPr>
          <p:cNvPr id="9" name="Rectangle 8">
            <a:extLst>
              <a:ext uri="{FF2B5EF4-FFF2-40B4-BE49-F238E27FC236}">
                <a16:creationId xmlns:a16="http://schemas.microsoft.com/office/drawing/2014/main" id="{9FC49AE4-9EAF-9E4C-BEFD-69A6CD8489CC}"/>
              </a:ext>
            </a:extLst>
          </p:cNvPr>
          <p:cNvSpPr/>
          <p:nvPr/>
        </p:nvSpPr>
        <p:spPr>
          <a:xfrm>
            <a:off x="549" y="0"/>
            <a:ext cx="2963789" cy="421963"/>
          </a:xfrm>
          <a:prstGeom prst="rect">
            <a:avLst/>
          </a:prstGeom>
          <a:solidFill>
            <a:srgbClr val="DA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ANXIETY TRAPS</a:t>
            </a:r>
            <a:endParaRPr lang="x-none" sz="1200" dirty="0"/>
          </a:p>
        </p:txBody>
      </p:sp>
      <p:sp>
        <p:nvSpPr>
          <p:cNvPr id="17" name="Footer Placeholder 3">
            <a:extLst>
              <a:ext uri="{FF2B5EF4-FFF2-40B4-BE49-F238E27FC236}">
                <a16:creationId xmlns:a16="http://schemas.microsoft.com/office/drawing/2014/main" id="{77701664-C031-4163-9383-ECEA76294263}"/>
              </a:ext>
            </a:extLst>
          </p:cNvPr>
          <p:cNvSpPr>
            <a:spLocks noGrp="1"/>
          </p:cNvSpPr>
          <p:nvPr/>
        </p:nvSpPr>
        <p:spPr>
          <a:xfrm>
            <a:off x="2072251" y="9631119"/>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sp>
        <p:nvSpPr>
          <p:cNvPr id="2" name="Rectangle 1">
            <a:extLst>
              <a:ext uri="{FF2B5EF4-FFF2-40B4-BE49-F238E27FC236}">
                <a16:creationId xmlns:a16="http://schemas.microsoft.com/office/drawing/2014/main" id="{B30F2B20-73C7-4E6A-ADDA-A302E73E179F}"/>
              </a:ext>
            </a:extLst>
          </p:cNvPr>
          <p:cNvSpPr/>
          <p:nvPr/>
        </p:nvSpPr>
        <p:spPr>
          <a:xfrm>
            <a:off x="-75871" y="8977719"/>
            <a:ext cx="6678008" cy="307777"/>
          </a:xfrm>
          <a:prstGeom prst="rect">
            <a:avLst/>
          </a:prstGeom>
        </p:spPr>
        <p:txBody>
          <a:bodyPr wrap="square">
            <a:spAutoFit/>
          </a:bodyPr>
          <a:lstStyle/>
          <a:p>
            <a:pPr lvl="1"/>
            <a:r>
              <a:rPr lang="en-GB" sz="1400" dirty="0"/>
              <a:t>You can learn more about reducing lots of reassurance seeking at </a:t>
            </a:r>
            <a:r>
              <a:rPr lang="en-GB" sz="1400" b="1" dirty="0">
                <a:solidFill>
                  <a:srgbClr val="ED7D31"/>
                </a:solidFill>
                <a:hlinkClick r:id="rId2">
                  <a:extLst>
                    <a:ext uri="{A12FA001-AC4F-418D-AE19-62706E023703}">
                      <ahyp:hlinkClr xmlns:ahyp="http://schemas.microsoft.com/office/drawing/2018/hyperlinkcolor" val="tx"/>
                    </a:ext>
                  </a:extLst>
                </a:hlinkClick>
              </a:rPr>
              <a:t>Anxiety Canada  </a:t>
            </a:r>
            <a:endParaRPr lang="en-GB" sz="1400" b="1" dirty="0">
              <a:solidFill>
                <a:srgbClr val="ED7D31"/>
              </a:solidFill>
            </a:endParaRPr>
          </a:p>
        </p:txBody>
      </p:sp>
      <p:pic>
        <p:nvPicPr>
          <p:cNvPr id="22" name="Graphic 21" descr="Lightbulb and gear">
            <a:extLst>
              <a:ext uri="{FF2B5EF4-FFF2-40B4-BE49-F238E27FC236}">
                <a16:creationId xmlns:a16="http://schemas.microsoft.com/office/drawing/2014/main" id="{C4F356CA-3701-4EC5-8EDE-4B96913D29E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46897" y="7551927"/>
            <a:ext cx="582179" cy="582179"/>
          </a:xfrm>
          <a:prstGeom prst="rect">
            <a:avLst/>
          </a:prstGeom>
        </p:spPr>
      </p:pic>
      <p:sp>
        <p:nvSpPr>
          <p:cNvPr id="25" name="Right Arrow 14">
            <a:extLst>
              <a:ext uri="{FF2B5EF4-FFF2-40B4-BE49-F238E27FC236}">
                <a16:creationId xmlns:a16="http://schemas.microsoft.com/office/drawing/2014/main" id="{97A629C4-D2B2-493E-B546-51580340A243}"/>
              </a:ext>
            </a:extLst>
          </p:cNvPr>
          <p:cNvSpPr/>
          <p:nvPr/>
        </p:nvSpPr>
        <p:spPr>
          <a:xfrm>
            <a:off x="5576863" y="5269968"/>
            <a:ext cx="301106" cy="86190"/>
          </a:xfrm>
          <a:prstGeom prst="rightArrow">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pic>
        <p:nvPicPr>
          <p:cNvPr id="16" name="Graphic 15" descr="Chat with solid fill">
            <a:extLst>
              <a:ext uri="{FF2B5EF4-FFF2-40B4-BE49-F238E27FC236}">
                <a16:creationId xmlns:a16="http://schemas.microsoft.com/office/drawing/2014/main" id="{4A082EA0-5BAD-4FA6-BCC8-3A114AB8AF5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906947" y="5104413"/>
            <a:ext cx="607540" cy="607540"/>
          </a:xfrm>
          <a:prstGeom prst="rect">
            <a:avLst/>
          </a:prstGeom>
        </p:spPr>
      </p:pic>
      <p:sp>
        <p:nvSpPr>
          <p:cNvPr id="18" name="Right Arrow 14">
            <a:extLst>
              <a:ext uri="{FF2B5EF4-FFF2-40B4-BE49-F238E27FC236}">
                <a16:creationId xmlns:a16="http://schemas.microsoft.com/office/drawing/2014/main" id="{0B4CFE22-0F57-459F-B9F3-78D72AA47317}"/>
              </a:ext>
            </a:extLst>
          </p:cNvPr>
          <p:cNvSpPr/>
          <p:nvPr/>
        </p:nvSpPr>
        <p:spPr>
          <a:xfrm rot="10800000">
            <a:off x="5576863" y="5408183"/>
            <a:ext cx="301106" cy="86190"/>
          </a:xfrm>
          <a:prstGeom prst="rightArrow">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pic>
        <p:nvPicPr>
          <p:cNvPr id="19" name="Graphic 18" descr="Chat with solid fill">
            <a:extLst>
              <a:ext uri="{FF2B5EF4-FFF2-40B4-BE49-F238E27FC236}">
                <a16:creationId xmlns:a16="http://schemas.microsoft.com/office/drawing/2014/main" id="{2A13837F-F352-449B-AC25-1600FCED901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908067" y="5104413"/>
            <a:ext cx="607540" cy="607540"/>
          </a:xfrm>
          <a:prstGeom prst="rect">
            <a:avLst/>
          </a:prstGeom>
        </p:spPr>
      </p:pic>
      <p:sp>
        <p:nvSpPr>
          <p:cNvPr id="27" name="Rectangle 26">
            <a:extLst>
              <a:ext uri="{FF2B5EF4-FFF2-40B4-BE49-F238E27FC236}">
                <a16:creationId xmlns:a16="http://schemas.microsoft.com/office/drawing/2014/main" id="{EFC0DACF-8176-43C0-8D37-1F497B49595F}"/>
              </a:ext>
            </a:extLst>
          </p:cNvPr>
          <p:cNvSpPr/>
          <p:nvPr/>
        </p:nvSpPr>
        <p:spPr>
          <a:xfrm>
            <a:off x="428924" y="7451053"/>
            <a:ext cx="6249084" cy="1461939"/>
          </a:xfrm>
          <a:prstGeom prst="rect">
            <a:avLst/>
          </a:prstGeom>
          <a:noFill/>
        </p:spPr>
        <p:txBody>
          <a:bodyPr wrap="square">
            <a:spAutoFit/>
          </a:bodyPr>
          <a:lstStyle/>
          <a:p>
            <a:r>
              <a:rPr lang="en-GB" sz="1400" b="1" dirty="0">
                <a:solidFill>
                  <a:schemeClr val="accent2"/>
                </a:solidFill>
              </a:rPr>
              <a:t>It is not about not responding, it is about responding differently by:</a:t>
            </a:r>
          </a:p>
          <a:p>
            <a:endParaRPr lang="en-GB" sz="500" dirty="0"/>
          </a:p>
          <a:p>
            <a:pPr marL="285693" indent="-285693">
              <a:buClr>
                <a:schemeClr val="accent2"/>
              </a:buClr>
              <a:buFont typeface="Wingdings" pitchFamily="2" charset="2"/>
              <a:buChar char="§"/>
            </a:pPr>
            <a:r>
              <a:rPr lang="en-GB" sz="1400" i="1" dirty="0"/>
              <a:t>Limiting the amount of reassurance you give</a:t>
            </a:r>
          </a:p>
          <a:p>
            <a:pPr marL="285693" indent="-285693">
              <a:buClr>
                <a:schemeClr val="accent2"/>
              </a:buClr>
              <a:buFont typeface="Wingdings" pitchFamily="2" charset="2"/>
              <a:buChar char="§"/>
            </a:pPr>
            <a:r>
              <a:rPr lang="en-GB" sz="1400" i="1" dirty="0"/>
              <a:t>Asking your child questions, rather than giving answers</a:t>
            </a:r>
          </a:p>
          <a:p>
            <a:pPr marL="285693" indent="-285693">
              <a:buClr>
                <a:schemeClr val="accent2"/>
              </a:buClr>
              <a:buFont typeface="Wingdings" pitchFamily="2" charset="2"/>
              <a:buChar char="§"/>
            </a:pPr>
            <a:r>
              <a:rPr lang="en-GB" sz="1400" i="1" dirty="0"/>
              <a:t>Showing empathy by validating your child’s feeling </a:t>
            </a:r>
          </a:p>
          <a:p>
            <a:pPr marL="285693" indent="-285693">
              <a:buClr>
                <a:schemeClr val="accent2"/>
              </a:buClr>
              <a:buFont typeface="Wingdings" pitchFamily="2" charset="2"/>
              <a:buChar char="§"/>
            </a:pPr>
            <a:r>
              <a:rPr lang="en-GB" sz="1400" i="1" dirty="0"/>
              <a:t>Suggesting a more helpful way of coping with their worries and anxiety</a:t>
            </a:r>
          </a:p>
          <a:p>
            <a:pPr lvl="1"/>
            <a:endParaRPr lang="en-GB" sz="1400" dirty="0"/>
          </a:p>
        </p:txBody>
      </p:sp>
    </p:spTree>
    <p:extLst>
      <p:ext uri="{BB962C8B-B14F-4D97-AF65-F5344CB8AC3E}">
        <p14:creationId xmlns:p14="http://schemas.microsoft.com/office/powerpoint/2010/main" val="125976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D3A80C-7DBF-A54D-B70D-68BB8B7A77CA}"/>
              </a:ext>
            </a:extLst>
          </p:cNvPr>
          <p:cNvSpPr txBox="1"/>
          <p:nvPr/>
        </p:nvSpPr>
        <p:spPr>
          <a:xfrm>
            <a:off x="527720" y="818022"/>
            <a:ext cx="5802559" cy="5478423"/>
          </a:xfrm>
          <a:prstGeom prst="rect">
            <a:avLst/>
          </a:prstGeom>
          <a:noFill/>
        </p:spPr>
        <p:txBody>
          <a:bodyPr wrap="square" rtlCol="0">
            <a:spAutoFit/>
          </a:bodyPr>
          <a:lstStyle/>
          <a:p>
            <a:r>
              <a:rPr lang="x-none" sz="1600" b="1" dirty="0">
                <a:solidFill>
                  <a:schemeClr val="accent2"/>
                </a:solidFill>
              </a:rPr>
              <a:t>Avoidance and </a:t>
            </a:r>
            <a:r>
              <a:rPr lang="en-GB" sz="1600" b="1" dirty="0">
                <a:solidFill>
                  <a:schemeClr val="accent2"/>
                </a:solidFill>
              </a:rPr>
              <a:t>E</a:t>
            </a:r>
            <a:r>
              <a:rPr lang="x-none" sz="1600" b="1" dirty="0">
                <a:solidFill>
                  <a:schemeClr val="accent2"/>
                </a:solidFill>
              </a:rPr>
              <a:t>scape</a:t>
            </a:r>
            <a:endParaRPr lang="en-GB" sz="1600" b="1" dirty="0">
              <a:solidFill>
                <a:schemeClr val="accent2"/>
              </a:solidFill>
            </a:endParaRPr>
          </a:p>
          <a:p>
            <a:endParaRPr lang="x-none" sz="400" b="1" dirty="0">
              <a:solidFill>
                <a:schemeClr val="accent2"/>
              </a:solidFill>
            </a:endParaRPr>
          </a:p>
          <a:p>
            <a:pPr algn="just"/>
            <a:r>
              <a:rPr lang="en-GB" sz="1400" dirty="0"/>
              <a:t>Let’s think back to the Fight and Flight response. Our brain is designed to alert us to possible threats and dangers and to keep us safe by getting us ready to run away or fight. Avoidance is a natural, instinctual flight response that is common for both children and adults.</a:t>
            </a:r>
            <a:endParaRPr lang="x-none" sz="1400" dirty="0"/>
          </a:p>
          <a:p>
            <a:pPr algn="just"/>
            <a:r>
              <a:rPr lang="en-GB" sz="1400" dirty="0"/>
              <a:t> </a:t>
            </a:r>
            <a:endParaRPr lang="x-none" sz="1400" dirty="0"/>
          </a:p>
          <a:p>
            <a:pPr algn="just"/>
            <a:r>
              <a:rPr lang="en-GB" sz="1400" dirty="0"/>
              <a:t>As a parent/carer, it is natural that you don’t want to see your child distressed. You want to protect them from situations that make them feel anxious and may therefore unintentionally end up helping them avoid. </a:t>
            </a:r>
          </a:p>
          <a:p>
            <a:r>
              <a:rPr lang="en-GB" sz="1400" dirty="0"/>
              <a:t> </a:t>
            </a:r>
            <a:endParaRPr lang="x-none" sz="1400" dirty="0"/>
          </a:p>
          <a:p>
            <a:r>
              <a:rPr lang="en-GB" sz="1400" dirty="0"/>
              <a:t>However, when we avoid situations we do not have the chance to learn what the situation is really like and that we are able to cope. We are also not able to learn and practice coping strategies that help us to get through situations we find anxiety-provoking.</a:t>
            </a:r>
          </a:p>
          <a:p>
            <a:r>
              <a:rPr lang="en-GB" sz="1400" dirty="0"/>
              <a:t> </a:t>
            </a:r>
            <a:endParaRPr lang="x-none" sz="1400" dirty="0"/>
          </a:p>
          <a:p>
            <a:r>
              <a:rPr lang="en-GB" sz="1400" b="1" dirty="0">
                <a:solidFill>
                  <a:schemeClr val="accent2"/>
                </a:solidFill>
              </a:rPr>
              <a:t>Some common ways parents/carers unintentionally fall into the avoidance anxiety trap with their child: </a:t>
            </a:r>
          </a:p>
          <a:p>
            <a:endParaRPr lang="en-GB" sz="400" dirty="0"/>
          </a:p>
          <a:p>
            <a:pPr marL="285693" indent="-285693">
              <a:buClr>
                <a:schemeClr val="accent2"/>
              </a:buClr>
              <a:buFont typeface="Wingdings" pitchFamily="2" charset="2"/>
              <a:buChar char="§"/>
            </a:pPr>
            <a:r>
              <a:rPr lang="en-GB" sz="1400" i="1" dirty="0"/>
              <a:t>Taking on responsibilities that would otherwise fall to the child</a:t>
            </a:r>
          </a:p>
          <a:p>
            <a:pPr marL="285693" indent="-285693">
              <a:buClr>
                <a:schemeClr val="accent2"/>
              </a:buClr>
              <a:buFont typeface="Wingdings" pitchFamily="2" charset="2"/>
              <a:buChar char="§"/>
            </a:pPr>
            <a:r>
              <a:rPr lang="en-GB" sz="1400" i="1" dirty="0"/>
              <a:t>Changing family routines so the child doesn’t have to do something</a:t>
            </a:r>
          </a:p>
          <a:p>
            <a:pPr marL="285693" indent="-285693">
              <a:buClr>
                <a:schemeClr val="accent2"/>
              </a:buClr>
              <a:buFont typeface="Wingdings" pitchFamily="2" charset="2"/>
              <a:buChar char="§"/>
            </a:pPr>
            <a:r>
              <a:rPr lang="en-GB" sz="1400" i="1" dirty="0"/>
              <a:t>Picking up their child early</a:t>
            </a:r>
          </a:p>
          <a:p>
            <a:pPr marL="285693" indent="-285693">
              <a:buClr>
                <a:schemeClr val="accent2"/>
              </a:buClr>
              <a:buFont typeface="Wingdings" pitchFamily="2" charset="2"/>
              <a:buChar char="§"/>
            </a:pPr>
            <a:r>
              <a:rPr lang="en-GB" sz="1400" i="1" dirty="0"/>
              <a:t>Letting their child stay home/not go to things that make them anxious</a:t>
            </a:r>
            <a:endParaRPr lang="x-none" sz="1400" i="1" dirty="0"/>
          </a:p>
          <a:p>
            <a:endParaRPr lang="x-none" sz="1400" dirty="0"/>
          </a:p>
          <a:p>
            <a:endParaRPr lang="x-none" sz="1400" dirty="0"/>
          </a:p>
          <a:p>
            <a:endParaRPr lang="x-none" dirty="0"/>
          </a:p>
        </p:txBody>
      </p:sp>
      <p:grpSp>
        <p:nvGrpSpPr>
          <p:cNvPr id="3" name="Group 2">
            <a:extLst>
              <a:ext uri="{FF2B5EF4-FFF2-40B4-BE49-F238E27FC236}">
                <a16:creationId xmlns:a16="http://schemas.microsoft.com/office/drawing/2014/main" id="{7D0B2C43-1B91-8B47-A544-0ED829D39733}"/>
              </a:ext>
            </a:extLst>
          </p:cNvPr>
          <p:cNvGrpSpPr/>
          <p:nvPr/>
        </p:nvGrpSpPr>
        <p:grpSpPr>
          <a:xfrm>
            <a:off x="656749" y="5957728"/>
            <a:ext cx="5527383" cy="3125824"/>
            <a:chOff x="-1910922" y="-454566"/>
            <a:chExt cx="9597596" cy="5126579"/>
          </a:xfrm>
          <a:solidFill>
            <a:srgbClr val="FF9966"/>
          </a:solidFill>
        </p:grpSpPr>
        <p:graphicFrame>
          <p:nvGraphicFramePr>
            <p:cNvPr id="4" name="Diagram 3">
              <a:extLst>
                <a:ext uri="{FF2B5EF4-FFF2-40B4-BE49-F238E27FC236}">
                  <a16:creationId xmlns:a16="http://schemas.microsoft.com/office/drawing/2014/main" id="{49774221-C9D3-DC40-B6F9-8686A40E0A32}"/>
                </a:ext>
              </a:extLst>
            </p:cNvPr>
            <p:cNvGraphicFramePr/>
            <p:nvPr>
              <p:extLst>
                <p:ext uri="{D42A27DB-BD31-4B8C-83A1-F6EECF244321}">
                  <p14:modId xmlns:p14="http://schemas.microsoft.com/office/powerpoint/2010/main" val="3109064326"/>
                </p:ext>
              </p:extLst>
            </p:nvPr>
          </p:nvGraphicFramePr>
          <p:xfrm>
            <a:off x="2300287" y="0"/>
            <a:ext cx="5386387" cy="46720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a:extLst>
                <a:ext uri="{FF2B5EF4-FFF2-40B4-BE49-F238E27FC236}">
                  <a16:creationId xmlns:a16="http://schemas.microsoft.com/office/drawing/2014/main" id="{1D214CFF-EA19-1946-8DC9-49378EBEAB51}"/>
                </a:ext>
              </a:extLst>
            </p:cNvPr>
            <p:cNvSpPr/>
            <p:nvPr/>
          </p:nvSpPr>
          <p:spPr>
            <a:xfrm>
              <a:off x="-1910922" y="-454566"/>
              <a:ext cx="4915284" cy="2576259"/>
            </a:xfrm>
            <a:prstGeom prst="roundRect">
              <a:avLst/>
            </a:prstGeom>
            <a:solidFill>
              <a:srgbClr val="DA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x-none" sz="1400" dirty="0">
                  <a:solidFill>
                    <a:srgbClr val="FFFFFF"/>
                  </a:solidFill>
                  <a:ea typeface="Calibri" panose="020F0502020204030204" pitchFamily="34" charset="0"/>
                  <a:cs typeface="Times New Roman" panose="02020603050405020304" pitchFamily="18" charset="0"/>
                </a:rPr>
                <a:t>If the situation is avoided, the child doesn’t learn that they are able to cope and will be just as</a:t>
              </a:r>
              <a:r>
                <a:rPr lang="en-GB" sz="1400" dirty="0">
                  <a:solidFill>
                    <a:srgbClr val="FFFFFF"/>
                  </a:solidFill>
                  <a:ea typeface="Calibri" panose="020F0502020204030204" pitchFamily="34" charset="0"/>
                  <a:cs typeface="Times New Roman" panose="02020603050405020304" pitchFamily="18" charset="0"/>
                </a:rPr>
                <a:t> or more </a:t>
              </a:r>
              <a:r>
                <a:rPr lang="x-none" sz="1400" dirty="0">
                  <a:solidFill>
                    <a:srgbClr val="FFFFFF"/>
                  </a:solidFill>
                  <a:ea typeface="Calibri" panose="020F0502020204030204" pitchFamily="34" charset="0"/>
                  <a:cs typeface="Times New Roman" panose="02020603050405020304" pitchFamily="18" charset="0"/>
                </a:rPr>
                <a:t>anxious next time. </a:t>
              </a:r>
              <a:endParaRPr lang="x-none" sz="1400" dirty="0">
                <a:ea typeface="Calibri" panose="020F0502020204030204" pitchFamily="34" charset="0"/>
                <a:cs typeface="Times New Roman" panose="02020603050405020304" pitchFamily="18" charset="0"/>
              </a:endParaRPr>
            </a:p>
          </p:txBody>
        </p:sp>
        <p:cxnSp>
          <p:nvCxnSpPr>
            <p:cNvPr id="6" name="Elbow Connector 5">
              <a:extLst>
                <a:ext uri="{FF2B5EF4-FFF2-40B4-BE49-F238E27FC236}">
                  <a16:creationId xmlns:a16="http://schemas.microsoft.com/office/drawing/2014/main" id="{5D2D4530-132E-CB41-B235-6D7F1EBC52AF}"/>
                </a:ext>
              </a:extLst>
            </p:cNvPr>
            <p:cNvCxnSpPr>
              <a:cxnSpLocks/>
            </p:cNvCxnSpPr>
            <p:nvPr/>
          </p:nvCxnSpPr>
          <p:spPr>
            <a:xfrm rot="16200000" flipV="1">
              <a:off x="1154511" y="2481658"/>
              <a:ext cx="1648620" cy="928691"/>
            </a:xfrm>
            <a:prstGeom prst="bentConnector3">
              <a:avLst>
                <a:gd name="adj1" fmla="val -265"/>
              </a:avLst>
            </a:prstGeom>
            <a:grpFill/>
            <a:ln w="38100">
              <a:solidFill>
                <a:schemeClr val="tx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7D1A61F1-962B-8C4F-8CE3-16146A5DDB79}"/>
                </a:ext>
              </a:extLst>
            </p:cNvPr>
            <p:cNvCxnSpPr/>
            <p:nvPr/>
          </p:nvCxnSpPr>
          <p:spPr>
            <a:xfrm>
              <a:off x="3028950" y="1100138"/>
              <a:ext cx="957263" cy="0"/>
            </a:xfrm>
            <a:prstGeom prst="straightConnector1">
              <a:avLst/>
            </a:prstGeom>
            <a:grpFill/>
            <a:ln w="38100">
              <a:solidFill>
                <a:schemeClr val="tx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8" name="Rectangle 7">
            <a:extLst>
              <a:ext uri="{FF2B5EF4-FFF2-40B4-BE49-F238E27FC236}">
                <a16:creationId xmlns:a16="http://schemas.microsoft.com/office/drawing/2014/main" id="{224A2B19-B43E-8243-A3F1-E6D2F0AA5E54}"/>
              </a:ext>
            </a:extLst>
          </p:cNvPr>
          <p:cNvSpPr/>
          <p:nvPr/>
        </p:nvSpPr>
        <p:spPr>
          <a:xfrm>
            <a:off x="549" y="0"/>
            <a:ext cx="2963789" cy="421963"/>
          </a:xfrm>
          <a:prstGeom prst="rect">
            <a:avLst/>
          </a:prstGeom>
          <a:solidFill>
            <a:srgbClr val="DA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ANXIETY TRAPS</a:t>
            </a:r>
            <a:endParaRPr lang="x-none" sz="1200" dirty="0"/>
          </a:p>
        </p:txBody>
      </p:sp>
      <p:sp>
        <p:nvSpPr>
          <p:cNvPr id="11" name="Footer Placeholder 3">
            <a:extLst>
              <a:ext uri="{FF2B5EF4-FFF2-40B4-BE49-F238E27FC236}">
                <a16:creationId xmlns:a16="http://schemas.microsoft.com/office/drawing/2014/main" id="{32478C7E-0051-4F1C-B248-2D224BB71ABC}"/>
              </a:ext>
            </a:extLst>
          </p:cNvPr>
          <p:cNvSpPr>
            <a:spLocks noGrp="1"/>
          </p:cNvSpPr>
          <p:nvPr/>
        </p:nvSpPr>
        <p:spPr>
          <a:xfrm>
            <a:off x="1989121" y="9617264"/>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spTree>
    <p:extLst>
      <p:ext uri="{BB962C8B-B14F-4D97-AF65-F5344CB8AC3E}">
        <p14:creationId xmlns:p14="http://schemas.microsoft.com/office/powerpoint/2010/main" val="2582954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90ADEC-1929-E24E-BD35-E5E29B9628CF}"/>
              </a:ext>
            </a:extLst>
          </p:cNvPr>
          <p:cNvSpPr/>
          <p:nvPr/>
        </p:nvSpPr>
        <p:spPr>
          <a:xfrm>
            <a:off x="442930" y="569505"/>
            <a:ext cx="5849919" cy="5863144"/>
          </a:xfrm>
          <a:prstGeom prst="rect">
            <a:avLst/>
          </a:prstGeom>
        </p:spPr>
        <p:txBody>
          <a:bodyPr wrap="square">
            <a:spAutoFit/>
          </a:bodyPr>
          <a:lstStyle/>
          <a:p>
            <a:r>
              <a:rPr lang="en-GB" sz="1600" b="1" dirty="0">
                <a:solidFill>
                  <a:schemeClr val="accent2"/>
                </a:solidFill>
              </a:rPr>
              <a:t>S</a:t>
            </a:r>
            <a:r>
              <a:rPr lang="x-none" sz="1600" b="1" dirty="0">
                <a:solidFill>
                  <a:schemeClr val="accent2"/>
                </a:solidFill>
              </a:rPr>
              <a:t>afety </a:t>
            </a:r>
            <a:r>
              <a:rPr lang="en-GB" sz="1600" b="1" dirty="0">
                <a:solidFill>
                  <a:schemeClr val="accent2"/>
                </a:solidFill>
              </a:rPr>
              <a:t>B</a:t>
            </a:r>
            <a:r>
              <a:rPr lang="x-none" sz="1600" b="1" dirty="0">
                <a:solidFill>
                  <a:schemeClr val="accent2"/>
                </a:solidFill>
              </a:rPr>
              <a:t>ehaviours</a:t>
            </a:r>
          </a:p>
          <a:p>
            <a:endParaRPr lang="x-none" sz="400" b="1" dirty="0">
              <a:solidFill>
                <a:schemeClr val="accent2"/>
              </a:solidFill>
            </a:endParaRPr>
          </a:p>
          <a:p>
            <a:pPr algn="just"/>
            <a:r>
              <a:rPr lang="x-none" sz="1400" dirty="0"/>
              <a:t>Safety behaviours are </a:t>
            </a:r>
            <a:r>
              <a:rPr lang="en-GB" sz="1400" dirty="0"/>
              <a:t>subtle</a:t>
            </a:r>
            <a:r>
              <a:rPr lang="x-none" sz="1400" dirty="0"/>
              <a:t> behaviours that </a:t>
            </a:r>
            <a:r>
              <a:rPr lang="en-GB" sz="1400" dirty="0"/>
              <a:t>your child uses to prevent their fears from coming true or to feel more comfortable in situations they feel anxious about. </a:t>
            </a:r>
          </a:p>
          <a:p>
            <a:endParaRPr lang="en-GB" sz="1000" dirty="0"/>
          </a:p>
          <a:p>
            <a:r>
              <a:rPr lang="x-none" sz="1400" b="1" dirty="0">
                <a:solidFill>
                  <a:schemeClr val="accent2"/>
                </a:solidFill>
              </a:rPr>
              <a:t>Some examples of safety behaviours:</a:t>
            </a:r>
            <a:endParaRPr lang="en-GB" sz="1400" b="1" dirty="0">
              <a:solidFill>
                <a:schemeClr val="accent2"/>
              </a:solidFill>
            </a:endParaRPr>
          </a:p>
          <a:p>
            <a:pPr marL="285693" indent="-285693">
              <a:buClr>
                <a:schemeClr val="accent2"/>
              </a:buClr>
              <a:buFont typeface="Wingdings" pitchFamily="2" charset="2"/>
              <a:buChar char="§"/>
            </a:pPr>
            <a:r>
              <a:rPr lang="en-GB" sz="1400" dirty="0"/>
              <a:t>Frequent hand washing or </a:t>
            </a:r>
            <a:r>
              <a:rPr lang="x-none" sz="1400" dirty="0"/>
              <a:t>asking </a:t>
            </a:r>
            <a:r>
              <a:rPr lang="en-GB" sz="1400" dirty="0"/>
              <a:t>parents/carers</a:t>
            </a:r>
            <a:r>
              <a:rPr lang="x-none" sz="1400" dirty="0"/>
              <a:t> to </a:t>
            </a:r>
            <a:r>
              <a:rPr lang="en-GB" sz="1400" dirty="0"/>
              <a:t>wash their hands</a:t>
            </a:r>
          </a:p>
          <a:p>
            <a:pPr marL="285693" indent="-285693">
              <a:buClr>
                <a:schemeClr val="accent2"/>
              </a:buClr>
              <a:buFont typeface="Wingdings" pitchFamily="2" charset="2"/>
              <a:buChar char="§"/>
            </a:pPr>
            <a:r>
              <a:rPr lang="en-GB" sz="1400" dirty="0"/>
              <a:t>S</a:t>
            </a:r>
            <a:r>
              <a:rPr lang="x-none" sz="1400" dirty="0"/>
              <a:t>itting near the door so they can escape if </a:t>
            </a:r>
            <a:r>
              <a:rPr lang="en-GB" sz="1400" dirty="0"/>
              <a:t>needed </a:t>
            </a:r>
          </a:p>
          <a:p>
            <a:pPr marL="285693" indent="-285693">
              <a:buClr>
                <a:schemeClr val="accent2"/>
              </a:buClr>
              <a:buFont typeface="Wingdings" pitchFamily="2" charset="2"/>
              <a:buChar char="§"/>
            </a:pPr>
            <a:r>
              <a:rPr lang="en-GB" sz="1400" dirty="0"/>
              <a:t>Overpreparing for tests </a:t>
            </a:r>
          </a:p>
          <a:p>
            <a:pPr marL="285693" indent="-285693">
              <a:buClr>
                <a:schemeClr val="accent2"/>
              </a:buClr>
              <a:buFont typeface="Wingdings" pitchFamily="2" charset="2"/>
              <a:buChar char="§"/>
            </a:pPr>
            <a:r>
              <a:rPr lang="en-GB" sz="1400" dirty="0"/>
              <a:t>Taking </a:t>
            </a:r>
            <a:r>
              <a:rPr lang="x-none" sz="1400" dirty="0"/>
              <a:t>a soft toy or other object </a:t>
            </a:r>
            <a:r>
              <a:rPr lang="en-GB" sz="1400" dirty="0"/>
              <a:t>like a water bottle with them </a:t>
            </a:r>
            <a:endParaRPr lang="x-none" sz="1400" dirty="0"/>
          </a:p>
          <a:p>
            <a:pPr algn="just"/>
            <a:endParaRPr lang="en-GB" sz="1400" dirty="0"/>
          </a:p>
          <a:p>
            <a:pPr algn="just"/>
            <a:r>
              <a:rPr lang="en-GB" sz="1400" dirty="0"/>
              <a:t>In </a:t>
            </a:r>
            <a:r>
              <a:rPr lang="x-none" sz="1400" dirty="0"/>
              <a:t>the short-term these behaviours </a:t>
            </a:r>
            <a:r>
              <a:rPr lang="en-GB" sz="1400" dirty="0"/>
              <a:t>can </a:t>
            </a:r>
            <a:r>
              <a:rPr lang="x-none" sz="1400" dirty="0"/>
              <a:t>help </a:t>
            </a:r>
            <a:r>
              <a:rPr lang="en-GB" sz="1400" dirty="0"/>
              <a:t>your child</a:t>
            </a:r>
            <a:r>
              <a:rPr lang="x-none" sz="1400" dirty="0"/>
              <a:t> to </a:t>
            </a:r>
            <a:r>
              <a:rPr lang="en-GB" sz="1400" dirty="0"/>
              <a:t>face or </a:t>
            </a:r>
            <a:r>
              <a:rPr lang="x-none" sz="1400" dirty="0"/>
              <a:t>get through a</a:t>
            </a:r>
            <a:r>
              <a:rPr lang="en-GB" sz="1400" dirty="0"/>
              <a:t>n anxiety provoking</a:t>
            </a:r>
            <a:r>
              <a:rPr lang="x-none" sz="1400" dirty="0"/>
              <a:t> situatio</a:t>
            </a:r>
            <a:r>
              <a:rPr lang="en-GB" sz="1400" dirty="0"/>
              <a:t>n. It makes them feel less anxious and appears to  reduce their worries. </a:t>
            </a:r>
          </a:p>
          <a:p>
            <a:pPr algn="just"/>
            <a:endParaRPr lang="en-GB" sz="1000" dirty="0"/>
          </a:p>
          <a:p>
            <a:pPr algn="just"/>
            <a:r>
              <a:rPr lang="en-GB" sz="1400" b="1" dirty="0">
                <a:solidFill>
                  <a:srgbClr val="ED7D31"/>
                </a:solidFill>
              </a:rPr>
              <a:t>Why are safety behaviours unhelpful?</a:t>
            </a:r>
          </a:p>
          <a:p>
            <a:pPr algn="just"/>
            <a:endParaRPr lang="en-GB" sz="300" b="1" dirty="0">
              <a:solidFill>
                <a:srgbClr val="ED7D31"/>
              </a:solidFill>
            </a:endParaRPr>
          </a:p>
          <a:p>
            <a:pPr algn="just"/>
            <a:r>
              <a:rPr lang="en-GB" sz="1400" dirty="0"/>
              <a:t>When your child uses a safety behaviour and their fears don’t come true, they might believe the safety behaviour ‘prevented’ their fears. Over </a:t>
            </a:r>
            <a:r>
              <a:rPr lang="x-none" sz="1400" dirty="0"/>
              <a:t>time </a:t>
            </a:r>
            <a:r>
              <a:rPr lang="en-GB" sz="1400" dirty="0"/>
              <a:t>your child </a:t>
            </a:r>
            <a:r>
              <a:rPr lang="x-none" sz="1400" dirty="0"/>
              <a:t>can </a:t>
            </a:r>
            <a:r>
              <a:rPr lang="en-GB" sz="1400" dirty="0"/>
              <a:t>become dependent </a:t>
            </a:r>
            <a:r>
              <a:rPr lang="x-none" sz="1400" dirty="0"/>
              <a:t>on </a:t>
            </a:r>
            <a:r>
              <a:rPr lang="en-GB" sz="1400" dirty="0"/>
              <a:t>safety </a:t>
            </a:r>
            <a:r>
              <a:rPr lang="x-none" sz="1400" dirty="0"/>
              <a:t>behaviours</a:t>
            </a:r>
            <a:r>
              <a:rPr lang="en-GB" sz="1400" dirty="0"/>
              <a:t> and feel even more anxious when they can’t use them.</a:t>
            </a:r>
          </a:p>
          <a:p>
            <a:pPr algn="just"/>
            <a:endParaRPr lang="en-GB" sz="800" dirty="0"/>
          </a:p>
          <a:p>
            <a:pPr algn="just"/>
            <a:r>
              <a:rPr lang="en-GB" sz="1400" dirty="0"/>
              <a:t>Safety behaviours also stop your child from directly testing their fears and worries will continue to pop up in the future.  </a:t>
            </a:r>
          </a:p>
          <a:p>
            <a:pPr algn="just"/>
            <a:endParaRPr lang="x-none" sz="800" dirty="0"/>
          </a:p>
          <a:p>
            <a:pPr algn="just"/>
            <a:r>
              <a:rPr lang="en-GB" sz="1400" dirty="0"/>
              <a:t>As with avoidance, you might unintentionally </a:t>
            </a:r>
            <a:r>
              <a:rPr lang="x-none" sz="1400" dirty="0"/>
              <a:t>help </a:t>
            </a:r>
            <a:r>
              <a:rPr lang="en-GB" sz="1400" dirty="0"/>
              <a:t>your child</a:t>
            </a:r>
            <a:r>
              <a:rPr lang="x-none" sz="1400" dirty="0"/>
              <a:t> to </a:t>
            </a:r>
            <a:r>
              <a:rPr lang="en-GB" sz="1400" dirty="0"/>
              <a:t>use </a:t>
            </a:r>
            <a:r>
              <a:rPr lang="x-none" sz="1400" dirty="0"/>
              <a:t>these safety behaviours</a:t>
            </a:r>
            <a:r>
              <a:rPr lang="en-GB" sz="1400" dirty="0"/>
              <a:t> or become part of their safety behaviour. </a:t>
            </a:r>
          </a:p>
          <a:p>
            <a:pPr algn="just"/>
            <a:endParaRPr lang="x-none" sz="1400" dirty="0"/>
          </a:p>
        </p:txBody>
      </p:sp>
      <p:sp>
        <p:nvSpPr>
          <p:cNvPr id="34" name="Rectangle 33">
            <a:extLst>
              <a:ext uri="{FF2B5EF4-FFF2-40B4-BE49-F238E27FC236}">
                <a16:creationId xmlns:a16="http://schemas.microsoft.com/office/drawing/2014/main" id="{2E4E0FE1-00B4-B749-A2E3-A3ACB4259198}"/>
              </a:ext>
            </a:extLst>
          </p:cNvPr>
          <p:cNvSpPr/>
          <p:nvPr/>
        </p:nvSpPr>
        <p:spPr>
          <a:xfrm>
            <a:off x="549" y="0"/>
            <a:ext cx="2963789" cy="421963"/>
          </a:xfrm>
          <a:prstGeom prst="rect">
            <a:avLst/>
          </a:prstGeom>
          <a:solidFill>
            <a:srgbClr val="DA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ANXIETY TRAPS</a:t>
            </a:r>
            <a:endParaRPr lang="x-none" sz="1200" dirty="0"/>
          </a:p>
        </p:txBody>
      </p:sp>
      <p:sp>
        <p:nvSpPr>
          <p:cNvPr id="22" name="Footer Placeholder 3">
            <a:extLst>
              <a:ext uri="{FF2B5EF4-FFF2-40B4-BE49-F238E27FC236}">
                <a16:creationId xmlns:a16="http://schemas.microsoft.com/office/drawing/2014/main" id="{3F37B5A9-1CC7-4ACB-B873-BEF9B92DBFD0}"/>
              </a:ext>
            </a:extLst>
          </p:cNvPr>
          <p:cNvSpPr>
            <a:spLocks noGrp="1"/>
          </p:cNvSpPr>
          <p:nvPr/>
        </p:nvSpPr>
        <p:spPr>
          <a:xfrm>
            <a:off x="1989121" y="9617264"/>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sp>
        <p:nvSpPr>
          <p:cNvPr id="21" name="Rectangle 20">
            <a:extLst>
              <a:ext uri="{FF2B5EF4-FFF2-40B4-BE49-F238E27FC236}">
                <a16:creationId xmlns:a16="http://schemas.microsoft.com/office/drawing/2014/main" id="{02750641-AC92-4463-9AA2-52ED74E5B738}"/>
              </a:ext>
            </a:extLst>
          </p:cNvPr>
          <p:cNvSpPr/>
          <p:nvPr/>
        </p:nvSpPr>
        <p:spPr>
          <a:xfrm>
            <a:off x="488951" y="6233332"/>
            <a:ext cx="5926119" cy="338393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23" name="TextBox 22">
            <a:extLst>
              <a:ext uri="{FF2B5EF4-FFF2-40B4-BE49-F238E27FC236}">
                <a16:creationId xmlns:a16="http://schemas.microsoft.com/office/drawing/2014/main" id="{7A6B3AAF-B7E4-46B4-81D1-C2E05A6B99F7}"/>
              </a:ext>
            </a:extLst>
          </p:cNvPr>
          <p:cNvSpPr txBox="1"/>
          <p:nvPr/>
        </p:nvSpPr>
        <p:spPr>
          <a:xfrm>
            <a:off x="504228" y="6233333"/>
            <a:ext cx="5727322" cy="2446824"/>
          </a:xfrm>
          <a:prstGeom prst="rect">
            <a:avLst/>
          </a:prstGeom>
          <a:noFill/>
        </p:spPr>
        <p:txBody>
          <a:bodyPr wrap="square" rtlCol="0">
            <a:spAutoFit/>
          </a:bodyPr>
          <a:lstStyle/>
          <a:p>
            <a:r>
              <a:rPr lang="en-GB" sz="1400" b="1" dirty="0">
                <a:solidFill>
                  <a:srgbClr val="ED7D31"/>
                </a:solidFill>
              </a:rPr>
              <a:t>Managing Anxiety Traps</a:t>
            </a:r>
          </a:p>
          <a:p>
            <a:endParaRPr lang="en-GB" sz="600" dirty="0"/>
          </a:p>
          <a:p>
            <a:r>
              <a:rPr lang="en-GB" sz="1300" dirty="0"/>
              <a:t>T</a:t>
            </a:r>
            <a:r>
              <a:rPr lang="x-none" sz="1300" dirty="0"/>
              <a:t>o help </a:t>
            </a:r>
            <a:r>
              <a:rPr lang="en-GB" sz="1300" dirty="0"/>
              <a:t>reduce your child’s anxiety, </a:t>
            </a:r>
            <a:r>
              <a:rPr lang="x-none" sz="1300" dirty="0"/>
              <a:t>it is important to </a:t>
            </a:r>
            <a:r>
              <a:rPr lang="en-GB" sz="1300" dirty="0"/>
              <a:t>identify</a:t>
            </a:r>
            <a:r>
              <a:rPr lang="x-none" sz="1300" dirty="0"/>
              <a:t> any anxiety traps you </a:t>
            </a:r>
            <a:r>
              <a:rPr lang="en-GB" sz="1300" dirty="0"/>
              <a:t>and your child </a:t>
            </a:r>
            <a:r>
              <a:rPr lang="x-none" sz="1300" dirty="0"/>
              <a:t>might </a:t>
            </a:r>
            <a:r>
              <a:rPr lang="en-GB" sz="1300" dirty="0"/>
              <a:t>have fallen </a:t>
            </a:r>
            <a:r>
              <a:rPr lang="x-none" sz="1300" dirty="0"/>
              <a:t>into. </a:t>
            </a:r>
          </a:p>
          <a:p>
            <a:endParaRPr lang="x-none" sz="1000" dirty="0"/>
          </a:p>
          <a:p>
            <a:r>
              <a:rPr lang="x-none" sz="1300" dirty="0"/>
              <a:t>This </a:t>
            </a:r>
            <a:r>
              <a:rPr lang="en-GB" sz="1300" dirty="0"/>
              <a:t>can help you to come up with a more helpful plan for managing your child’s anxiety in feared situations. It may also prevent you from falling into anxiety traps in the future.  </a:t>
            </a:r>
          </a:p>
          <a:p>
            <a:endParaRPr lang="en-GB" sz="1300" dirty="0"/>
          </a:p>
          <a:p>
            <a:r>
              <a:rPr lang="en-GB" sz="1400" b="1" dirty="0">
                <a:solidFill>
                  <a:schemeClr val="accent2"/>
                </a:solidFill>
              </a:rPr>
              <a:t>What anxiety traps might you be falling into?</a:t>
            </a:r>
            <a:endParaRPr lang="x-none" sz="1400" b="1" dirty="0">
              <a:solidFill>
                <a:schemeClr val="accent2"/>
              </a:solidFill>
            </a:endParaRPr>
          </a:p>
          <a:p>
            <a:endParaRPr lang="en-GB" sz="1300" dirty="0"/>
          </a:p>
          <a:p>
            <a:endParaRPr lang="x-none" sz="1400" dirty="0"/>
          </a:p>
        </p:txBody>
      </p:sp>
      <p:pic>
        <p:nvPicPr>
          <p:cNvPr id="24" name="Graphic 23" descr="Pencil outline">
            <a:extLst>
              <a:ext uri="{FF2B5EF4-FFF2-40B4-BE49-F238E27FC236}">
                <a16:creationId xmlns:a16="http://schemas.microsoft.com/office/drawing/2014/main" id="{3C07605B-A161-4023-8C56-031F228BAF1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3362137">
            <a:off x="4656259" y="7533518"/>
            <a:ext cx="963893" cy="883473"/>
          </a:xfrm>
          <a:prstGeom prst="rect">
            <a:avLst/>
          </a:prstGeom>
        </p:spPr>
      </p:pic>
      <p:grpSp>
        <p:nvGrpSpPr>
          <p:cNvPr id="25" name="Group 24">
            <a:extLst>
              <a:ext uri="{FF2B5EF4-FFF2-40B4-BE49-F238E27FC236}">
                <a16:creationId xmlns:a16="http://schemas.microsoft.com/office/drawing/2014/main" id="{E3E6AB9C-9A95-4C4B-B503-C11F2FAF2219}"/>
              </a:ext>
            </a:extLst>
          </p:cNvPr>
          <p:cNvGrpSpPr/>
          <p:nvPr/>
        </p:nvGrpSpPr>
        <p:grpSpPr>
          <a:xfrm>
            <a:off x="626450" y="8331200"/>
            <a:ext cx="5605100" cy="1136649"/>
            <a:chOff x="4188542" y="1932450"/>
            <a:chExt cx="2190135" cy="1465006"/>
          </a:xfrm>
        </p:grpSpPr>
        <p:cxnSp>
          <p:nvCxnSpPr>
            <p:cNvPr id="26" name="Straight Connector 25">
              <a:extLst>
                <a:ext uri="{FF2B5EF4-FFF2-40B4-BE49-F238E27FC236}">
                  <a16:creationId xmlns:a16="http://schemas.microsoft.com/office/drawing/2014/main" id="{70CDD00C-EB16-44BC-9294-D11EB9EFC543}"/>
                </a:ext>
              </a:extLst>
            </p:cNvPr>
            <p:cNvCxnSpPr>
              <a:cxnSpLocks/>
            </p:cNvCxnSpPr>
            <p:nvPr/>
          </p:nvCxnSpPr>
          <p:spPr>
            <a:xfrm>
              <a:off x="4188542" y="1932450"/>
              <a:ext cx="2190135" cy="0"/>
            </a:xfrm>
            <a:prstGeom prst="line">
              <a:avLst/>
            </a:prstGeom>
            <a:ln w="317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AF72746-0A3C-4A08-9D03-7D95F13019F8}"/>
                </a:ext>
              </a:extLst>
            </p:cNvPr>
            <p:cNvCxnSpPr>
              <a:cxnSpLocks/>
            </p:cNvCxnSpPr>
            <p:nvPr/>
          </p:nvCxnSpPr>
          <p:spPr>
            <a:xfrm>
              <a:off x="4188542" y="2276579"/>
              <a:ext cx="2190135" cy="0"/>
            </a:xfrm>
            <a:prstGeom prst="line">
              <a:avLst/>
            </a:prstGeom>
            <a:ln w="317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D1F98F8-A448-454F-8AE5-3811D604EA6F}"/>
                </a:ext>
              </a:extLst>
            </p:cNvPr>
            <p:cNvCxnSpPr>
              <a:cxnSpLocks/>
            </p:cNvCxnSpPr>
            <p:nvPr/>
          </p:nvCxnSpPr>
          <p:spPr>
            <a:xfrm>
              <a:off x="4188542" y="2635457"/>
              <a:ext cx="2190135" cy="0"/>
            </a:xfrm>
            <a:prstGeom prst="line">
              <a:avLst/>
            </a:prstGeom>
            <a:ln w="317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79990E9-DE10-4080-9D0C-47657B4D8069}"/>
                </a:ext>
              </a:extLst>
            </p:cNvPr>
            <p:cNvCxnSpPr>
              <a:cxnSpLocks/>
            </p:cNvCxnSpPr>
            <p:nvPr/>
          </p:nvCxnSpPr>
          <p:spPr>
            <a:xfrm>
              <a:off x="4188542" y="3009082"/>
              <a:ext cx="2190135" cy="0"/>
            </a:xfrm>
            <a:prstGeom prst="line">
              <a:avLst/>
            </a:prstGeom>
            <a:ln w="317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EC1BAF8-6B07-4C4B-8530-62FE35287CA4}"/>
                </a:ext>
              </a:extLst>
            </p:cNvPr>
            <p:cNvCxnSpPr>
              <a:cxnSpLocks/>
            </p:cNvCxnSpPr>
            <p:nvPr/>
          </p:nvCxnSpPr>
          <p:spPr>
            <a:xfrm>
              <a:off x="4188542" y="3397456"/>
              <a:ext cx="2190135" cy="0"/>
            </a:xfrm>
            <a:prstGeom prst="line">
              <a:avLst/>
            </a:prstGeom>
            <a:ln w="3175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09803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280B1021-EAA5-2B46-B726-64C48BB2FF4C}"/>
              </a:ext>
            </a:extLst>
          </p:cNvPr>
          <p:cNvSpPr/>
          <p:nvPr/>
        </p:nvSpPr>
        <p:spPr>
          <a:xfrm>
            <a:off x="407908" y="5962098"/>
            <a:ext cx="6075361" cy="1795687"/>
          </a:xfrm>
          <a:prstGeom prst="rect">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2" name="Rectangle 1">
            <a:extLst>
              <a:ext uri="{FF2B5EF4-FFF2-40B4-BE49-F238E27FC236}">
                <a16:creationId xmlns:a16="http://schemas.microsoft.com/office/drawing/2014/main" id="{5524F978-0D37-9446-BF5B-F7D0C6AF2852}"/>
              </a:ext>
            </a:extLst>
          </p:cNvPr>
          <p:cNvSpPr/>
          <p:nvPr/>
        </p:nvSpPr>
        <p:spPr>
          <a:xfrm>
            <a:off x="424495" y="1121454"/>
            <a:ext cx="6075361" cy="3196206"/>
          </a:xfrm>
          <a:prstGeom prst="rect">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 name="Rectangle 3">
            <a:extLst>
              <a:ext uri="{FF2B5EF4-FFF2-40B4-BE49-F238E27FC236}">
                <a16:creationId xmlns:a16="http://schemas.microsoft.com/office/drawing/2014/main" id="{7781CD1C-B9B5-DA4A-A8C9-7A4A32B6EE6B}"/>
              </a:ext>
            </a:extLst>
          </p:cNvPr>
          <p:cNvSpPr/>
          <p:nvPr/>
        </p:nvSpPr>
        <p:spPr>
          <a:xfrm>
            <a:off x="549" y="0"/>
            <a:ext cx="2963789" cy="421963"/>
          </a:xfrm>
          <a:prstGeom prst="rect">
            <a:avLst/>
          </a:prstGeom>
          <a:solidFill>
            <a:srgbClr val="DA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ANXIETY TRAPS</a:t>
            </a:r>
            <a:endParaRPr lang="x-none" sz="1200" dirty="0"/>
          </a:p>
        </p:txBody>
      </p:sp>
      <p:sp>
        <p:nvSpPr>
          <p:cNvPr id="6" name="TextBox 5">
            <a:extLst>
              <a:ext uri="{FF2B5EF4-FFF2-40B4-BE49-F238E27FC236}">
                <a16:creationId xmlns:a16="http://schemas.microsoft.com/office/drawing/2014/main" id="{C32E0E6F-9009-7D42-9E2A-BB5EE070312B}"/>
              </a:ext>
            </a:extLst>
          </p:cNvPr>
          <p:cNvSpPr txBox="1"/>
          <p:nvPr/>
        </p:nvSpPr>
        <p:spPr>
          <a:xfrm>
            <a:off x="17137" y="1126528"/>
            <a:ext cx="6856901" cy="369273"/>
          </a:xfrm>
          <a:prstGeom prst="rect">
            <a:avLst/>
          </a:prstGeom>
          <a:noFill/>
        </p:spPr>
        <p:txBody>
          <a:bodyPr wrap="square" rtlCol="0">
            <a:spAutoFit/>
          </a:bodyPr>
          <a:lstStyle/>
          <a:p>
            <a:pPr algn="ctr"/>
            <a:r>
              <a:rPr lang="x-none" dirty="0">
                <a:solidFill>
                  <a:schemeClr val="bg1"/>
                </a:solidFill>
              </a:rPr>
              <a:t>STEP 1: Make a clear plan</a:t>
            </a:r>
          </a:p>
        </p:txBody>
      </p:sp>
      <p:sp>
        <p:nvSpPr>
          <p:cNvPr id="7" name="TextBox 6">
            <a:extLst>
              <a:ext uri="{FF2B5EF4-FFF2-40B4-BE49-F238E27FC236}">
                <a16:creationId xmlns:a16="http://schemas.microsoft.com/office/drawing/2014/main" id="{BCF920D2-0610-E240-98B2-FF4002A6F2B3}"/>
              </a:ext>
            </a:extLst>
          </p:cNvPr>
          <p:cNvSpPr txBox="1"/>
          <p:nvPr/>
        </p:nvSpPr>
        <p:spPr>
          <a:xfrm>
            <a:off x="550" y="5965137"/>
            <a:ext cx="6856901" cy="369273"/>
          </a:xfrm>
          <a:prstGeom prst="rect">
            <a:avLst/>
          </a:prstGeom>
          <a:noFill/>
        </p:spPr>
        <p:txBody>
          <a:bodyPr wrap="square" rtlCol="0">
            <a:spAutoFit/>
          </a:bodyPr>
          <a:lstStyle/>
          <a:p>
            <a:pPr algn="ctr"/>
            <a:r>
              <a:rPr lang="x-none" dirty="0">
                <a:solidFill>
                  <a:schemeClr val="bg1"/>
                </a:solidFill>
              </a:rPr>
              <a:t>STEP 2: Discuss the plan</a:t>
            </a:r>
          </a:p>
        </p:txBody>
      </p:sp>
      <p:sp>
        <p:nvSpPr>
          <p:cNvPr id="10" name="Rectangle 9">
            <a:extLst>
              <a:ext uri="{FF2B5EF4-FFF2-40B4-BE49-F238E27FC236}">
                <a16:creationId xmlns:a16="http://schemas.microsoft.com/office/drawing/2014/main" id="{0D5E30F9-8222-734D-95B8-1231A1D050F8}"/>
              </a:ext>
            </a:extLst>
          </p:cNvPr>
          <p:cNvSpPr/>
          <p:nvPr/>
        </p:nvSpPr>
        <p:spPr>
          <a:xfrm>
            <a:off x="449381" y="1091174"/>
            <a:ext cx="6075360" cy="8177055"/>
          </a:xfrm>
          <a:prstGeom prst="rect">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1" name="TextBox 10">
            <a:extLst>
              <a:ext uri="{FF2B5EF4-FFF2-40B4-BE49-F238E27FC236}">
                <a16:creationId xmlns:a16="http://schemas.microsoft.com/office/drawing/2014/main" id="{4758543B-0C7C-1846-A04E-B165173D8534}"/>
              </a:ext>
            </a:extLst>
          </p:cNvPr>
          <p:cNvSpPr txBox="1"/>
          <p:nvPr/>
        </p:nvSpPr>
        <p:spPr>
          <a:xfrm>
            <a:off x="540620" y="1566844"/>
            <a:ext cx="5809933" cy="2677656"/>
          </a:xfrm>
          <a:prstGeom prst="rect">
            <a:avLst/>
          </a:prstGeom>
          <a:noFill/>
        </p:spPr>
        <p:txBody>
          <a:bodyPr wrap="square" rtlCol="0">
            <a:spAutoFit/>
          </a:bodyPr>
          <a:lstStyle/>
          <a:p>
            <a:r>
              <a:rPr lang="x-none" sz="1400" dirty="0"/>
              <a:t>Before you start </a:t>
            </a:r>
            <a:r>
              <a:rPr lang="en-GB" sz="1400" dirty="0"/>
              <a:t>reducing </a:t>
            </a:r>
            <a:r>
              <a:rPr lang="x-none" sz="1400" dirty="0"/>
              <a:t>anxiety traps such as reassurance or avoidance, it is important that you have a clear idea of what you want to do and how you plan to do it. </a:t>
            </a:r>
          </a:p>
          <a:p>
            <a:endParaRPr lang="x-none" sz="1400" dirty="0"/>
          </a:p>
          <a:p>
            <a:r>
              <a:rPr lang="x-none" sz="1400" dirty="0"/>
              <a:t>Think about what specific behaviours you </a:t>
            </a:r>
            <a:r>
              <a:rPr lang="en-GB" sz="1400" dirty="0"/>
              <a:t>want </a:t>
            </a:r>
            <a:r>
              <a:rPr lang="x-none" sz="1400" dirty="0"/>
              <a:t>to change</a:t>
            </a:r>
            <a:r>
              <a:rPr lang="en-GB" sz="1400" dirty="0"/>
              <a:t> or stop </a:t>
            </a:r>
            <a:r>
              <a:rPr lang="x-none" sz="1400" dirty="0"/>
              <a:t>and what you </a:t>
            </a:r>
            <a:r>
              <a:rPr lang="en-GB" sz="1400" dirty="0"/>
              <a:t>plan to </a:t>
            </a:r>
            <a:r>
              <a:rPr lang="x-none" sz="1400" dirty="0"/>
              <a:t>do instead</a:t>
            </a:r>
            <a:r>
              <a:rPr lang="en-GB" sz="1400" dirty="0"/>
              <a:t>.</a:t>
            </a:r>
            <a:endParaRPr lang="x-none" sz="1400" dirty="0"/>
          </a:p>
          <a:p>
            <a:endParaRPr lang="x-none" sz="1400" dirty="0"/>
          </a:p>
          <a:p>
            <a:r>
              <a:rPr lang="en-GB" sz="1400" dirty="0"/>
              <a:t>For example:</a:t>
            </a:r>
            <a:r>
              <a:rPr lang="x-none" sz="1400" dirty="0"/>
              <a:t> </a:t>
            </a:r>
            <a:r>
              <a:rPr lang="x-none" sz="1400" i="1" dirty="0"/>
              <a:t>I want my child to stop asking me </a:t>
            </a:r>
            <a:r>
              <a:rPr lang="en-GB" sz="1400" i="1" dirty="0"/>
              <a:t>whether I am sure </a:t>
            </a:r>
            <a:r>
              <a:rPr lang="x-none" sz="1400" i="1" dirty="0"/>
              <a:t>I locked the front door at night. I </a:t>
            </a:r>
            <a:r>
              <a:rPr lang="en-GB" sz="1400" i="1" dirty="0"/>
              <a:t>won’t provide reassurance when they ask me. </a:t>
            </a:r>
            <a:r>
              <a:rPr lang="x-none" sz="1400" i="1" dirty="0"/>
              <a:t>I</a:t>
            </a:r>
            <a:r>
              <a:rPr lang="en-GB" sz="1400" i="1" dirty="0"/>
              <a:t> will</a:t>
            </a:r>
            <a:r>
              <a:rPr lang="x-none" sz="1400" i="1" dirty="0"/>
              <a:t>  </a:t>
            </a:r>
            <a:r>
              <a:rPr lang="en-GB" sz="1400" i="1" dirty="0"/>
              <a:t>remind them that providing reassurance keeps anxiety going and ask them to use a coping strategy instead (deep breathing, a coping statement, a relaxing activity). I will </a:t>
            </a:r>
            <a:r>
              <a:rPr lang="x-none" sz="1400" i="1" dirty="0"/>
              <a:t>praise them </a:t>
            </a:r>
            <a:r>
              <a:rPr lang="en-GB" sz="1400" i="1" dirty="0"/>
              <a:t>for trying something new.</a:t>
            </a:r>
            <a:endParaRPr lang="x-none" sz="1400" i="1" dirty="0"/>
          </a:p>
        </p:txBody>
      </p:sp>
      <p:sp>
        <p:nvSpPr>
          <p:cNvPr id="12" name="TextBox 11">
            <a:extLst>
              <a:ext uri="{FF2B5EF4-FFF2-40B4-BE49-F238E27FC236}">
                <a16:creationId xmlns:a16="http://schemas.microsoft.com/office/drawing/2014/main" id="{4968CDC6-672F-1449-B65D-44A081F108AD}"/>
              </a:ext>
            </a:extLst>
          </p:cNvPr>
          <p:cNvSpPr txBox="1"/>
          <p:nvPr/>
        </p:nvSpPr>
        <p:spPr>
          <a:xfrm>
            <a:off x="490854" y="6299473"/>
            <a:ext cx="6075359" cy="1384995"/>
          </a:xfrm>
          <a:prstGeom prst="rect">
            <a:avLst/>
          </a:prstGeom>
          <a:noFill/>
        </p:spPr>
        <p:txBody>
          <a:bodyPr wrap="square" rtlCol="0">
            <a:spAutoFit/>
          </a:bodyPr>
          <a:lstStyle/>
          <a:p>
            <a:r>
              <a:rPr lang="en-GB" sz="1400" dirty="0"/>
              <a:t>Discuss your plan with other important adults in your child’s life and get them on board so you all respond in the same way. Ask if they have any suggestions to add to the plan.  </a:t>
            </a:r>
          </a:p>
          <a:p>
            <a:endParaRPr lang="en-GB" sz="1400" dirty="0"/>
          </a:p>
          <a:p>
            <a:r>
              <a:rPr lang="en-GB" sz="1400" dirty="0"/>
              <a:t>Discuss your final plan with your child. Make sure they understand the plan and its purpose.</a:t>
            </a:r>
            <a:endParaRPr lang="x-none" sz="1400" dirty="0"/>
          </a:p>
        </p:txBody>
      </p:sp>
      <p:sp>
        <p:nvSpPr>
          <p:cNvPr id="14" name="Rectangle 13">
            <a:extLst>
              <a:ext uri="{FF2B5EF4-FFF2-40B4-BE49-F238E27FC236}">
                <a16:creationId xmlns:a16="http://schemas.microsoft.com/office/drawing/2014/main" id="{FEE32AC6-52C1-AB48-B0B6-9B1225083F8E}"/>
              </a:ext>
            </a:extLst>
          </p:cNvPr>
          <p:cNvSpPr/>
          <p:nvPr/>
        </p:nvSpPr>
        <p:spPr>
          <a:xfrm>
            <a:off x="424497" y="4118679"/>
            <a:ext cx="6075361" cy="17956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dirty="0"/>
          </a:p>
        </p:txBody>
      </p:sp>
      <p:sp>
        <p:nvSpPr>
          <p:cNvPr id="15" name="TextBox 14">
            <a:extLst>
              <a:ext uri="{FF2B5EF4-FFF2-40B4-BE49-F238E27FC236}">
                <a16:creationId xmlns:a16="http://schemas.microsoft.com/office/drawing/2014/main" id="{03A2CDDF-032D-CD44-8EBC-0F166A07C21A}"/>
              </a:ext>
            </a:extLst>
          </p:cNvPr>
          <p:cNvSpPr txBox="1"/>
          <p:nvPr/>
        </p:nvSpPr>
        <p:spPr>
          <a:xfrm>
            <a:off x="456563" y="4297217"/>
            <a:ext cx="5596117" cy="307728"/>
          </a:xfrm>
          <a:prstGeom prst="rect">
            <a:avLst/>
          </a:prstGeom>
          <a:noFill/>
        </p:spPr>
        <p:txBody>
          <a:bodyPr wrap="square" rtlCol="0">
            <a:spAutoFit/>
          </a:bodyPr>
          <a:lstStyle/>
          <a:p>
            <a:r>
              <a:rPr lang="x-none" sz="1400" dirty="0">
                <a:solidFill>
                  <a:schemeClr val="accent2"/>
                </a:solidFill>
              </a:rPr>
              <a:t>Write down your plan:</a:t>
            </a:r>
            <a:r>
              <a:rPr lang="x-none" sz="1400" dirty="0">
                <a:solidFill>
                  <a:schemeClr val="bg1"/>
                </a:solidFill>
              </a:rPr>
              <a:t>:</a:t>
            </a:r>
            <a:endParaRPr lang="x-none" dirty="0"/>
          </a:p>
        </p:txBody>
      </p:sp>
      <p:pic>
        <p:nvPicPr>
          <p:cNvPr id="16" name="Graphic 15" descr="Pencil outline">
            <a:extLst>
              <a:ext uri="{FF2B5EF4-FFF2-40B4-BE49-F238E27FC236}">
                <a16:creationId xmlns:a16="http://schemas.microsoft.com/office/drawing/2014/main" id="{1A1F8CA2-8EE0-CB41-9E96-A62AB1C806E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7897424">
            <a:off x="273945" y="4770172"/>
            <a:ext cx="914253" cy="837976"/>
          </a:xfrm>
          <a:prstGeom prst="rect">
            <a:avLst/>
          </a:prstGeom>
        </p:spPr>
      </p:pic>
      <p:grpSp>
        <p:nvGrpSpPr>
          <p:cNvPr id="37" name="Group 36">
            <a:extLst>
              <a:ext uri="{FF2B5EF4-FFF2-40B4-BE49-F238E27FC236}">
                <a16:creationId xmlns:a16="http://schemas.microsoft.com/office/drawing/2014/main" id="{121C4E7C-47AF-EA48-96EA-E1BE8E8E4EF2}"/>
              </a:ext>
            </a:extLst>
          </p:cNvPr>
          <p:cNvGrpSpPr/>
          <p:nvPr/>
        </p:nvGrpSpPr>
        <p:grpSpPr>
          <a:xfrm>
            <a:off x="1037645" y="4716841"/>
            <a:ext cx="5296321" cy="646833"/>
            <a:chOff x="1037262" y="4717596"/>
            <a:chExt cx="5297170" cy="646937"/>
          </a:xfrm>
        </p:grpSpPr>
        <p:cxnSp>
          <p:nvCxnSpPr>
            <p:cNvPr id="17" name="Straight Connector 16">
              <a:extLst>
                <a:ext uri="{FF2B5EF4-FFF2-40B4-BE49-F238E27FC236}">
                  <a16:creationId xmlns:a16="http://schemas.microsoft.com/office/drawing/2014/main" id="{3D8A48B8-EF00-7E42-BD1C-7A9CAF1173EE}"/>
                </a:ext>
              </a:extLst>
            </p:cNvPr>
            <p:cNvCxnSpPr>
              <a:cxnSpLocks/>
            </p:cNvCxnSpPr>
            <p:nvPr/>
          </p:nvCxnSpPr>
          <p:spPr>
            <a:xfrm>
              <a:off x="1037262" y="4717596"/>
              <a:ext cx="5297170" cy="0"/>
            </a:xfrm>
            <a:prstGeom prst="line">
              <a:avLst/>
            </a:prstGeom>
            <a:ln w="317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4CD8286-1EF1-D849-AA34-6605D897EB90}"/>
                </a:ext>
              </a:extLst>
            </p:cNvPr>
            <p:cNvCxnSpPr>
              <a:cxnSpLocks/>
            </p:cNvCxnSpPr>
            <p:nvPr/>
          </p:nvCxnSpPr>
          <p:spPr>
            <a:xfrm>
              <a:off x="1037262" y="5017326"/>
              <a:ext cx="5297170" cy="0"/>
            </a:xfrm>
            <a:prstGeom prst="line">
              <a:avLst/>
            </a:prstGeom>
            <a:ln w="317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B1F719D-6362-ED4E-B097-007D806FD3E5}"/>
                </a:ext>
              </a:extLst>
            </p:cNvPr>
            <p:cNvCxnSpPr>
              <a:cxnSpLocks/>
            </p:cNvCxnSpPr>
            <p:nvPr/>
          </p:nvCxnSpPr>
          <p:spPr>
            <a:xfrm>
              <a:off x="1037262" y="5364533"/>
              <a:ext cx="5297170" cy="0"/>
            </a:xfrm>
            <a:prstGeom prst="line">
              <a:avLst/>
            </a:prstGeom>
            <a:ln w="3175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cxnSp>
        <p:nvCxnSpPr>
          <p:cNvPr id="20" name="Straight Connector 19">
            <a:extLst>
              <a:ext uri="{FF2B5EF4-FFF2-40B4-BE49-F238E27FC236}">
                <a16:creationId xmlns:a16="http://schemas.microsoft.com/office/drawing/2014/main" id="{D6AEFC3C-72E0-1F49-ACE4-34DDB098D782}"/>
              </a:ext>
            </a:extLst>
          </p:cNvPr>
          <p:cNvCxnSpPr>
            <a:cxnSpLocks/>
          </p:cNvCxnSpPr>
          <p:nvPr/>
        </p:nvCxnSpPr>
        <p:spPr>
          <a:xfrm>
            <a:off x="1037645" y="5662885"/>
            <a:ext cx="5296321" cy="0"/>
          </a:xfrm>
          <a:prstGeom prst="line">
            <a:avLst/>
          </a:prstGeom>
          <a:ln w="31750">
            <a:solidFill>
              <a:schemeClr val="accent2"/>
            </a:solidFill>
            <a:prstDash val="sysDot"/>
          </a:ln>
        </p:spPr>
        <p:style>
          <a:lnRef idx="1">
            <a:schemeClr val="accent1"/>
          </a:lnRef>
          <a:fillRef idx="0">
            <a:schemeClr val="accent1"/>
          </a:fillRef>
          <a:effectRef idx="0">
            <a:schemeClr val="accent1"/>
          </a:effectRef>
          <a:fontRef idx="minor">
            <a:schemeClr val="tx1"/>
          </a:fontRef>
        </p:style>
      </p:cxnSp>
      <p:pic>
        <p:nvPicPr>
          <p:cNvPr id="35" name="Graphic 34" descr="Pencil outline">
            <a:extLst>
              <a:ext uri="{FF2B5EF4-FFF2-40B4-BE49-F238E27FC236}">
                <a16:creationId xmlns:a16="http://schemas.microsoft.com/office/drawing/2014/main" id="{5C2C1F55-E30F-9448-A969-9B6A882878A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7897424">
            <a:off x="5747826" y="8335055"/>
            <a:ext cx="914253" cy="837976"/>
          </a:xfrm>
          <a:prstGeom prst="rect">
            <a:avLst/>
          </a:prstGeom>
        </p:spPr>
      </p:pic>
      <p:sp>
        <p:nvSpPr>
          <p:cNvPr id="36" name="TextBox 35">
            <a:extLst>
              <a:ext uri="{FF2B5EF4-FFF2-40B4-BE49-F238E27FC236}">
                <a16:creationId xmlns:a16="http://schemas.microsoft.com/office/drawing/2014/main" id="{27497A4A-13DD-D145-BF37-ED21CEBC1535}"/>
              </a:ext>
            </a:extLst>
          </p:cNvPr>
          <p:cNvSpPr txBox="1"/>
          <p:nvPr/>
        </p:nvSpPr>
        <p:spPr>
          <a:xfrm>
            <a:off x="540620" y="7845909"/>
            <a:ext cx="5596117" cy="307777"/>
          </a:xfrm>
          <a:prstGeom prst="rect">
            <a:avLst/>
          </a:prstGeom>
          <a:noFill/>
        </p:spPr>
        <p:txBody>
          <a:bodyPr wrap="square" rtlCol="0">
            <a:spAutoFit/>
          </a:bodyPr>
          <a:lstStyle/>
          <a:p>
            <a:r>
              <a:rPr lang="en-GB" sz="1400" dirty="0">
                <a:solidFill>
                  <a:schemeClr val="accent2"/>
                </a:solidFill>
              </a:rPr>
              <a:t>How will I explain the plan to my child</a:t>
            </a:r>
            <a:endParaRPr lang="x-none" dirty="0"/>
          </a:p>
        </p:txBody>
      </p:sp>
      <p:grpSp>
        <p:nvGrpSpPr>
          <p:cNvPr id="38" name="Group 37">
            <a:extLst>
              <a:ext uri="{FF2B5EF4-FFF2-40B4-BE49-F238E27FC236}">
                <a16:creationId xmlns:a16="http://schemas.microsoft.com/office/drawing/2014/main" id="{2BACBF2C-980E-094C-AC87-4A55310B3D3D}"/>
              </a:ext>
            </a:extLst>
          </p:cNvPr>
          <p:cNvGrpSpPr/>
          <p:nvPr/>
        </p:nvGrpSpPr>
        <p:grpSpPr>
          <a:xfrm>
            <a:off x="653048" y="8431935"/>
            <a:ext cx="5296321" cy="646833"/>
            <a:chOff x="1037262" y="4717596"/>
            <a:chExt cx="5297170" cy="646937"/>
          </a:xfrm>
        </p:grpSpPr>
        <p:cxnSp>
          <p:nvCxnSpPr>
            <p:cNvPr id="39" name="Straight Connector 38">
              <a:extLst>
                <a:ext uri="{FF2B5EF4-FFF2-40B4-BE49-F238E27FC236}">
                  <a16:creationId xmlns:a16="http://schemas.microsoft.com/office/drawing/2014/main" id="{CF701FEB-68DA-A749-9AEC-7B002C53A5C0}"/>
                </a:ext>
              </a:extLst>
            </p:cNvPr>
            <p:cNvCxnSpPr>
              <a:cxnSpLocks/>
            </p:cNvCxnSpPr>
            <p:nvPr/>
          </p:nvCxnSpPr>
          <p:spPr>
            <a:xfrm>
              <a:off x="1037262" y="4717596"/>
              <a:ext cx="5297170" cy="0"/>
            </a:xfrm>
            <a:prstGeom prst="line">
              <a:avLst/>
            </a:prstGeom>
            <a:ln w="317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6D9E747-59A1-304F-8182-EED010257A7C}"/>
                </a:ext>
              </a:extLst>
            </p:cNvPr>
            <p:cNvCxnSpPr>
              <a:cxnSpLocks/>
            </p:cNvCxnSpPr>
            <p:nvPr/>
          </p:nvCxnSpPr>
          <p:spPr>
            <a:xfrm>
              <a:off x="1037262" y="5017326"/>
              <a:ext cx="5297170" cy="0"/>
            </a:xfrm>
            <a:prstGeom prst="line">
              <a:avLst/>
            </a:prstGeom>
            <a:ln w="317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6B83BCE9-8877-CD47-9A81-F85C0829135E}"/>
                </a:ext>
              </a:extLst>
            </p:cNvPr>
            <p:cNvCxnSpPr>
              <a:cxnSpLocks/>
            </p:cNvCxnSpPr>
            <p:nvPr/>
          </p:nvCxnSpPr>
          <p:spPr>
            <a:xfrm>
              <a:off x="1037262" y="5364533"/>
              <a:ext cx="5297170" cy="0"/>
            </a:xfrm>
            <a:prstGeom prst="line">
              <a:avLst/>
            </a:prstGeom>
            <a:ln w="3175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sp>
        <p:nvSpPr>
          <p:cNvPr id="42" name="TextBox 41">
            <a:extLst>
              <a:ext uri="{FF2B5EF4-FFF2-40B4-BE49-F238E27FC236}">
                <a16:creationId xmlns:a16="http://schemas.microsoft.com/office/drawing/2014/main" id="{C9550111-BFDD-3942-98A9-2979BCD6BD2B}"/>
              </a:ext>
            </a:extLst>
          </p:cNvPr>
          <p:cNvSpPr txBox="1"/>
          <p:nvPr/>
        </p:nvSpPr>
        <p:spPr>
          <a:xfrm>
            <a:off x="369198" y="633777"/>
            <a:ext cx="6185957" cy="369273"/>
          </a:xfrm>
          <a:prstGeom prst="rect">
            <a:avLst/>
          </a:prstGeom>
          <a:noFill/>
        </p:spPr>
        <p:txBody>
          <a:bodyPr wrap="square" rtlCol="0">
            <a:spAutoFit/>
          </a:bodyPr>
          <a:lstStyle/>
          <a:p>
            <a:pPr algn="ctr"/>
            <a:r>
              <a:rPr lang="en-GB" dirty="0">
                <a:solidFill>
                  <a:schemeClr val="accent2"/>
                </a:solidFill>
              </a:rPr>
              <a:t>MAKING A PLAN TO AVOID ANXIETY TRAPS</a:t>
            </a:r>
            <a:endParaRPr lang="x-none" dirty="0">
              <a:solidFill>
                <a:schemeClr val="accent2"/>
              </a:solidFill>
            </a:endParaRPr>
          </a:p>
        </p:txBody>
      </p:sp>
      <p:sp>
        <p:nvSpPr>
          <p:cNvPr id="27" name="Footer Placeholder 3">
            <a:extLst>
              <a:ext uri="{FF2B5EF4-FFF2-40B4-BE49-F238E27FC236}">
                <a16:creationId xmlns:a16="http://schemas.microsoft.com/office/drawing/2014/main" id="{42588267-7915-4DE3-9D9C-724AE745E75B}"/>
              </a:ext>
            </a:extLst>
          </p:cNvPr>
          <p:cNvSpPr>
            <a:spLocks noGrp="1"/>
          </p:cNvSpPr>
          <p:nvPr/>
        </p:nvSpPr>
        <p:spPr>
          <a:xfrm>
            <a:off x="1989121" y="9617264"/>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spTree>
    <p:extLst>
      <p:ext uri="{BB962C8B-B14F-4D97-AF65-F5344CB8AC3E}">
        <p14:creationId xmlns:p14="http://schemas.microsoft.com/office/powerpoint/2010/main" val="2306385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647906-4C2D-0A48-8FEA-FD9F32055AFD}"/>
              </a:ext>
            </a:extLst>
          </p:cNvPr>
          <p:cNvSpPr/>
          <p:nvPr/>
        </p:nvSpPr>
        <p:spPr>
          <a:xfrm>
            <a:off x="375643" y="633797"/>
            <a:ext cx="6075360" cy="3709934"/>
          </a:xfrm>
          <a:prstGeom prst="rect">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dirty="0"/>
          </a:p>
        </p:txBody>
      </p:sp>
      <p:sp>
        <p:nvSpPr>
          <p:cNvPr id="13" name="TextBox 12">
            <a:extLst>
              <a:ext uri="{FF2B5EF4-FFF2-40B4-BE49-F238E27FC236}">
                <a16:creationId xmlns:a16="http://schemas.microsoft.com/office/drawing/2014/main" id="{B954EF2C-F9A9-144C-9CE0-810EF6836EA1}"/>
              </a:ext>
            </a:extLst>
          </p:cNvPr>
          <p:cNvSpPr txBox="1"/>
          <p:nvPr/>
        </p:nvSpPr>
        <p:spPr>
          <a:xfrm>
            <a:off x="-149758" y="4506489"/>
            <a:ext cx="6856901" cy="369273"/>
          </a:xfrm>
          <a:prstGeom prst="rect">
            <a:avLst/>
          </a:prstGeom>
          <a:noFill/>
        </p:spPr>
        <p:txBody>
          <a:bodyPr wrap="square" rtlCol="0">
            <a:spAutoFit/>
          </a:bodyPr>
          <a:lstStyle/>
          <a:p>
            <a:pPr algn="ctr"/>
            <a:r>
              <a:rPr lang="x-none" dirty="0">
                <a:solidFill>
                  <a:schemeClr val="accent2"/>
                </a:solidFill>
              </a:rPr>
              <a:t>STEP 4: Praise and positive attention</a:t>
            </a:r>
          </a:p>
        </p:txBody>
      </p:sp>
      <p:sp>
        <p:nvSpPr>
          <p:cNvPr id="14" name="TextBox 13">
            <a:extLst>
              <a:ext uri="{FF2B5EF4-FFF2-40B4-BE49-F238E27FC236}">
                <a16:creationId xmlns:a16="http://schemas.microsoft.com/office/drawing/2014/main" id="{CF549592-32A8-2647-A7FD-9D8446E1CAC4}"/>
              </a:ext>
            </a:extLst>
          </p:cNvPr>
          <p:cNvSpPr txBox="1"/>
          <p:nvPr/>
        </p:nvSpPr>
        <p:spPr>
          <a:xfrm>
            <a:off x="0" y="671848"/>
            <a:ext cx="6856901" cy="369273"/>
          </a:xfrm>
          <a:prstGeom prst="rect">
            <a:avLst/>
          </a:prstGeom>
          <a:noFill/>
        </p:spPr>
        <p:txBody>
          <a:bodyPr wrap="square" rtlCol="0">
            <a:spAutoFit/>
          </a:bodyPr>
          <a:lstStyle/>
          <a:p>
            <a:pPr algn="ctr"/>
            <a:r>
              <a:rPr lang="x-none" dirty="0">
                <a:solidFill>
                  <a:schemeClr val="bg1"/>
                </a:solidFill>
              </a:rPr>
              <a:t>STEP 3: Follow through with the plan</a:t>
            </a:r>
          </a:p>
        </p:txBody>
      </p:sp>
      <p:sp>
        <p:nvSpPr>
          <p:cNvPr id="16" name="Rectangle 15">
            <a:extLst>
              <a:ext uri="{FF2B5EF4-FFF2-40B4-BE49-F238E27FC236}">
                <a16:creationId xmlns:a16="http://schemas.microsoft.com/office/drawing/2014/main" id="{11947B7C-057E-A944-A12B-7B4070E3667B}"/>
              </a:ext>
            </a:extLst>
          </p:cNvPr>
          <p:cNvSpPr/>
          <p:nvPr/>
        </p:nvSpPr>
        <p:spPr>
          <a:xfrm>
            <a:off x="375643" y="633797"/>
            <a:ext cx="6075360" cy="8177055"/>
          </a:xfrm>
          <a:prstGeom prst="rect">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7" name="TextBox 16">
            <a:extLst>
              <a:ext uri="{FF2B5EF4-FFF2-40B4-BE49-F238E27FC236}">
                <a16:creationId xmlns:a16="http://schemas.microsoft.com/office/drawing/2014/main" id="{B3BA8714-71BD-E74D-AB76-2A55C65BAC5E}"/>
              </a:ext>
            </a:extLst>
          </p:cNvPr>
          <p:cNvSpPr txBox="1"/>
          <p:nvPr/>
        </p:nvSpPr>
        <p:spPr>
          <a:xfrm>
            <a:off x="540613" y="1049843"/>
            <a:ext cx="5780442" cy="3323454"/>
          </a:xfrm>
          <a:prstGeom prst="rect">
            <a:avLst/>
          </a:prstGeom>
          <a:noFill/>
        </p:spPr>
        <p:txBody>
          <a:bodyPr wrap="square" rtlCol="0">
            <a:spAutoFit/>
          </a:bodyPr>
          <a:lstStyle/>
          <a:p>
            <a:r>
              <a:rPr lang="x-none" sz="1400" dirty="0"/>
              <a:t>Once you have explained the new plan to your child and checked they understand what is going to change</a:t>
            </a:r>
            <a:r>
              <a:rPr lang="en-GB" sz="1400" dirty="0"/>
              <a:t>,</a:t>
            </a:r>
            <a:r>
              <a:rPr lang="x-none" sz="1400" dirty="0"/>
              <a:t> it is important </a:t>
            </a:r>
            <a:r>
              <a:rPr lang="en-GB" sz="1400" dirty="0"/>
              <a:t>to </a:t>
            </a:r>
            <a:r>
              <a:rPr lang="x-none" sz="1400" dirty="0"/>
              <a:t>consistently follow through with it.</a:t>
            </a:r>
          </a:p>
          <a:p>
            <a:endParaRPr lang="x-none" sz="1400" dirty="0"/>
          </a:p>
          <a:p>
            <a:r>
              <a:rPr lang="x-none" sz="1400" dirty="0"/>
              <a:t>It can be tricky at first to change our behaviours, especially if we have been doing them for a long time.</a:t>
            </a:r>
          </a:p>
          <a:p>
            <a:endParaRPr lang="x-none" sz="1400" dirty="0"/>
          </a:p>
          <a:p>
            <a:r>
              <a:rPr lang="x-none" sz="1400" dirty="0"/>
              <a:t>You might need to remind yourself and your child of the plan at first but it will get easier over time as they learn that they can manage their anxiety. </a:t>
            </a:r>
          </a:p>
          <a:p>
            <a:endParaRPr lang="x-none" sz="1400" dirty="0"/>
          </a:p>
          <a:p>
            <a:r>
              <a:rPr lang="x-none" sz="1400" dirty="0"/>
              <a:t>You might also find that your child becomes very anxious when you first start changing how you are behaving</a:t>
            </a:r>
            <a:r>
              <a:rPr lang="en-GB" sz="1400" dirty="0"/>
              <a:t>. T</a:t>
            </a:r>
            <a:r>
              <a:rPr lang="x-none" sz="1400" dirty="0"/>
              <a:t>hey might also become very frustrated or angry. If you stick with it</a:t>
            </a:r>
            <a:r>
              <a:rPr lang="en-GB" sz="1400" dirty="0"/>
              <a:t> however</a:t>
            </a:r>
            <a:r>
              <a:rPr lang="x-none" sz="1400" dirty="0"/>
              <a:t>, they will </a:t>
            </a:r>
            <a:r>
              <a:rPr lang="en-GB" sz="1400" dirty="0"/>
              <a:t>break the</a:t>
            </a:r>
            <a:r>
              <a:rPr lang="x-none" sz="1400" dirty="0"/>
              <a:t> anxiety traps and you will </a:t>
            </a:r>
            <a:r>
              <a:rPr lang="en-GB" sz="1400" dirty="0"/>
              <a:t>support</a:t>
            </a:r>
            <a:r>
              <a:rPr lang="x-none" sz="1400" dirty="0"/>
              <a:t> them to learn how to cope with their anxiety in helpful ways.</a:t>
            </a:r>
          </a:p>
          <a:p>
            <a:endParaRPr lang="x-none" sz="1400" dirty="0"/>
          </a:p>
        </p:txBody>
      </p:sp>
      <p:sp>
        <p:nvSpPr>
          <p:cNvPr id="18" name="Oval Callout 17">
            <a:extLst>
              <a:ext uri="{FF2B5EF4-FFF2-40B4-BE49-F238E27FC236}">
                <a16:creationId xmlns:a16="http://schemas.microsoft.com/office/drawing/2014/main" id="{8B362F53-1D80-CA4A-A095-842719F18687}"/>
              </a:ext>
            </a:extLst>
          </p:cNvPr>
          <p:cNvSpPr/>
          <p:nvPr/>
        </p:nvSpPr>
        <p:spPr>
          <a:xfrm>
            <a:off x="4625994" y="7025392"/>
            <a:ext cx="1579671" cy="1273601"/>
          </a:xfrm>
          <a:prstGeom prst="wedgeEllipseCallout">
            <a:avLst>
              <a:gd name="adj1" fmla="val 39841"/>
              <a:gd name="adj2" fmla="val 60861"/>
            </a:avLst>
          </a:prstGeom>
          <a:solidFill>
            <a:srgbClr val="DA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bg1"/>
                </a:solidFill>
              </a:rPr>
              <a:t>Y</a:t>
            </a:r>
            <a:r>
              <a:rPr lang="x-none" sz="1000" dirty="0">
                <a:solidFill>
                  <a:schemeClr val="bg1"/>
                </a:solidFill>
              </a:rPr>
              <a:t>ou are doing such a great job using calm breathing to cope with your anxious feelings</a:t>
            </a:r>
            <a:endParaRPr lang="x-none" dirty="0">
              <a:solidFill>
                <a:schemeClr val="bg1"/>
              </a:solidFill>
            </a:endParaRPr>
          </a:p>
        </p:txBody>
      </p:sp>
      <p:sp>
        <p:nvSpPr>
          <p:cNvPr id="19" name="Oval Callout 18">
            <a:extLst>
              <a:ext uri="{FF2B5EF4-FFF2-40B4-BE49-F238E27FC236}">
                <a16:creationId xmlns:a16="http://schemas.microsoft.com/office/drawing/2014/main" id="{F00CCD29-D70C-4B47-9313-70BF0739425E}"/>
              </a:ext>
            </a:extLst>
          </p:cNvPr>
          <p:cNvSpPr/>
          <p:nvPr/>
        </p:nvSpPr>
        <p:spPr>
          <a:xfrm>
            <a:off x="2623487" y="7025393"/>
            <a:ext cx="1579671" cy="1193672"/>
          </a:xfrm>
          <a:prstGeom prst="wedgeEllipseCallout">
            <a:avLst>
              <a:gd name="adj1" fmla="val 39841"/>
              <a:gd name="adj2" fmla="val 60861"/>
            </a:avLst>
          </a:prstGeom>
          <a:solidFill>
            <a:srgbClr val="DA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x-none" sz="1000" dirty="0">
                <a:solidFill>
                  <a:schemeClr val="bg1"/>
                </a:solidFill>
              </a:rPr>
              <a:t>Look how well you thought that problem through and worked out the answer by yourself</a:t>
            </a:r>
          </a:p>
        </p:txBody>
      </p:sp>
      <p:sp>
        <p:nvSpPr>
          <p:cNvPr id="20" name="Oval Callout 19">
            <a:extLst>
              <a:ext uri="{FF2B5EF4-FFF2-40B4-BE49-F238E27FC236}">
                <a16:creationId xmlns:a16="http://schemas.microsoft.com/office/drawing/2014/main" id="{1C643C05-DD8B-AF4F-9E87-3B8D8E538F4B}"/>
              </a:ext>
            </a:extLst>
          </p:cNvPr>
          <p:cNvSpPr/>
          <p:nvPr/>
        </p:nvSpPr>
        <p:spPr>
          <a:xfrm>
            <a:off x="633705" y="7025393"/>
            <a:ext cx="1614690" cy="1273601"/>
          </a:xfrm>
          <a:prstGeom prst="wedgeEllipseCallout">
            <a:avLst>
              <a:gd name="adj1" fmla="val 39841"/>
              <a:gd name="adj2" fmla="val 60861"/>
            </a:avLst>
          </a:prstGeom>
          <a:solidFill>
            <a:srgbClr val="DA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bg1"/>
                </a:solidFill>
              </a:rPr>
              <a:t>I’m so proud of how you went to football practice even though you were worried about it before</a:t>
            </a:r>
            <a:endParaRPr lang="x-none" dirty="0">
              <a:solidFill>
                <a:schemeClr val="bg1"/>
              </a:solidFill>
            </a:endParaRPr>
          </a:p>
        </p:txBody>
      </p:sp>
      <p:sp>
        <p:nvSpPr>
          <p:cNvPr id="21" name="TextBox 20">
            <a:extLst>
              <a:ext uri="{FF2B5EF4-FFF2-40B4-BE49-F238E27FC236}">
                <a16:creationId xmlns:a16="http://schemas.microsoft.com/office/drawing/2014/main" id="{0866EE83-0AD9-FA42-979B-AC54AB7E857A}"/>
              </a:ext>
            </a:extLst>
          </p:cNvPr>
          <p:cNvSpPr txBox="1"/>
          <p:nvPr/>
        </p:nvSpPr>
        <p:spPr>
          <a:xfrm>
            <a:off x="555739" y="5002620"/>
            <a:ext cx="5745422" cy="1600182"/>
          </a:xfrm>
          <a:prstGeom prst="rect">
            <a:avLst/>
          </a:prstGeom>
          <a:noFill/>
        </p:spPr>
        <p:txBody>
          <a:bodyPr wrap="square" rtlCol="0">
            <a:spAutoFit/>
          </a:bodyPr>
          <a:lstStyle/>
          <a:p>
            <a:r>
              <a:rPr lang="x-none" sz="1400" dirty="0"/>
              <a:t>It might feel like a big change for your child at first and they might need to work very hard to stick to the new plan. </a:t>
            </a:r>
          </a:p>
          <a:p>
            <a:endParaRPr lang="x-none" sz="1400" dirty="0"/>
          </a:p>
          <a:p>
            <a:r>
              <a:rPr lang="x-none" sz="1400" dirty="0"/>
              <a:t>Whenever you notice something your child is doing well, give them lots of praise and draw attention to what you think they have done well or the progress they have made. It helps them to learn what to do more of if you are very specific about what you think they have done well. </a:t>
            </a:r>
          </a:p>
        </p:txBody>
      </p:sp>
      <p:sp>
        <p:nvSpPr>
          <p:cNvPr id="22" name="Rectangle 21">
            <a:extLst>
              <a:ext uri="{FF2B5EF4-FFF2-40B4-BE49-F238E27FC236}">
                <a16:creationId xmlns:a16="http://schemas.microsoft.com/office/drawing/2014/main" id="{ED27D066-47B2-8045-8AE8-CD5A35923E29}"/>
              </a:ext>
            </a:extLst>
          </p:cNvPr>
          <p:cNvSpPr/>
          <p:nvPr/>
        </p:nvSpPr>
        <p:spPr>
          <a:xfrm>
            <a:off x="549" y="0"/>
            <a:ext cx="2963789" cy="421963"/>
          </a:xfrm>
          <a:prstGeom prst="rect">
            <a:avLst/>
          </a:prstGeom>
          <a:solidFill>
            <a:srgbClr val="DA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ANXIETY TRAPS</a:t>
            </a:r>
            <a:endParaRPr lang="x-none" sz="1200" dirty="0"/>
          </a:p>
        </p:txBody>
      </p:sp>
      <p:sp>
        <p:nvSpPr>
          <p:cNvPr id="23" name="Footer Placeholder 3">
            <a:extLst>
              <a:ext uri="{FF2B5EF4-FFF2-40B4-BE49-F238E27FC236}">
                <a16:creationId xmlns:a16="http://schemas.microsoft.com/office/drawing/2014/main" id="{25A7F0BE-C5D7-4FB5-A8E5-4E49E4ACE2E3}"/>
              </a:ext>
            </a:extLst>
          </p:cNvPr>
          <p:cNvSpPr>
            <a:spLocks noGrp="1"/>
          </p:cNvSpPr>
          <p:nvPr/>
        </p:nvSpPr>
        <p:spPr>
          <a:xfrm>
            <a:off x="1989121" y="9617264"/>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spTree>
    <p:extLst>
      <p:ext uri="{BB962C8B-B14F-4D97-AF65-F5344CB8AC3E}">
        <p14:creationId xmlns:p14="http://schemas.microsoft.com/office/powerpoint/2010/main" val="555704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06E5FF05-9D7D-7545-A9DD-822191D87FA9}"/>
              </a:ext>
            </a:extLst>
          </p:cNvPr>
          <p:cNvSpPr txBox="1"/>
          <p:nvPr/>
        </p:nvSpPr>
        <p:spPr>
          <a:xfrm>
            <a:off x="723307" y="7614986"/>
            <a:ext cx="5319546" cy="1600438"/>
          </a:xfrm>
          <a:prstGeom prst="rect">
            <a:avLst/>
          </a:prstGeom>
          <a:noFill/>
          <a:ln w="44450">
            <a:solidFill>
              <a:schemeClr val="accent2"/>
            </a:solidFill>
          </a:ln>
        </p:spPr>
        <p:txBody>
          <a:bodyPr wrap="square" rtlCol="0">
            <a:spAutoFit/>
          </a:bodyPr>
          <a:lstStyle/>
          <a:p>
            <a:r>
              <a:rPr lang="x-none" sz="1400" b="1" dirty="0">
                <a:solidFill>
                  <a:schemeClr val="accent2"/>
                </a:solidFill>
              </a:rPr>
              <a:t>          Give lots of praise and attention to coping skills</a:t>
            </a:r>
            <a:r>
              <a:rPr lang="en-GB" sz="1400" b="1" dirty="0">
                <a:solidFill>
                  <a:schemeClr val="accent2"/>
                </a:solidFill>
              </a:rPr>
              <a:t>:</a:t>
            </a:r>
            <a:endParaRPr lang="x-none" sz="1400" b="1" dirty="0">
              <a:solidFill>
                <a:schemeClr val="accent2"/>
              </a:solidFill>
            </a:endParaRPr>
          </a:p>
          <a:p>
            <a:r>
              <a:rPr lang="x-none" sz="1400" dirty="0"/>
              <a:t>When your child feels anxious, encourage them to use their</a:t>
            </a:r>
          </a:p>
          <a:p>
            <a:r>
              <a:rPr lang="x-none" sz="1400" dirty="0"/>
              <a:t>coping skills rather than trying to distract them</a:t>
            </a:r>
            <a:r>
              <a:rPr lang="en-GB" sz="1400" dirty="0"/>
              <a:t>.</a:t>
            </a:r>
          </a:p>
          <a:p>
            <a:endParaRPr lang="x-none" sz="1400" dirty="0"/>
          </a:p>
          <a:p>
            <a:r>
              <a:rPr lang="x-none" sz="1400" dirty="0"/>
              <a:t>Once they have tried out a coping skill or have calmed down</a:t>
            </a:r>
            <a:r>
              <a:rPr lang="en-GB" sz="1400" dirty="0"/>
              <a:t>,</a:t>
            </a:r>
            <a:r>
              <a:rPr lang="x-none" sz="1400" dirty="0"/>
              <a:t> </a:t>
            </a:r>
            <a:r>
              <a:rPr lang="en-GB" sz="1400" dirty="0"/>
              <a:t>it is important to reinforce this behaviour with </a:t>
            </a:r>
            <a:r>
              <a:rPr lang="x-none" sz="1400" dirty="0"/>
              <a:t>lots of praise</a:t>
            </a:r>
            <a:r>
              <a:rPr lang="en-GB" sz="1400" dirty="0"/>
              <a:t>, </a:t>
            </a:r>
            <a:r>
              <a:rPr lang="x-none" sz="1400" dirty="0"/>
              <a:t>attention</a:t>
            </a:r>
            <a:r>
              <a:rPr lang="en-GB" sz="1400" dirty="0"/>
              <a:t>, and rewards.</a:t>
            </a:r>
            <a:endParaRPr lang="x-none" sz="1400" dirty="0"/>
          </a:p>
        </p:txBody>
      </p:sp>
      <p:sp>
        <p:nvSpPr>
          <p:cNvPr id="26" name="TextBox 25">
            <a:extLst>
              <a:ext uri="{FF2B5EF4-FFF2-40B4-BE49-F238E27FC236}">
                <a16:creationId xmlns:a16="http://schemas.microsoft.com/office/drawing/2014/main" id="{5CD72F72-3310-9F42-80F2-EB5BEC933C80}"/>
              </a:ext>
            </a:extLst>
          </p:cNvPr>
          <p:cNvSpPr txBox="1"/>
          <p:nvPr/>
        </p:nvSpPr>
        <p:spPr>
          <a:xfrm>
            <a:off x="745258" y="4915950"/>
            <a:ext cx="5319546" cy="2462213"/>
          </a:xfrm>
          <a:prstGeom prst="rect">
            <a:avLst/>
          </a:prstGeom>
          <a:noFill/>
          <a:ln w="44450">
            <a:solidFill>
              <a:schemeClr val="accent2"/>
            </a:solidFill>
          </a:ln>
        </p:spPr>
        <p:txBody>
          <a:bodyPr wrap="square" rtlCol="0">
            <a:spAutoFit/>
          </a:bodyPr>
          <a:lstStyle/>
          <a:p>
            <a:r>
              <a:rPr lang="x-none" sz="1400" dirty="0"/>
              <a:t>         </a:t>
            </a:r>
            <a:r>
              <a:rPr lang="x-none" sz="1400" b="1" dirty="0">
                <a:solidFill>
                  <a:schemeClr val="accent2"/>
                </a:solidFill>
              </a:rPr>
              <a:t>Make sure everyone acts in the same way:</a:t>
            </a:r>
            <a:endParaRPr lang="x-none" sz="1400" dirty="0"/>
          </a:p>
          <a:p>
            <a:r>
              <a:rPr lang="x-none" sz="1400" dirty="0"/>
              <a:t>Similarly, it is important to </a:t>
            </a:r>
            <a:r>
              <a:rPr lang="en-GB" sz="1400" dirty="0"/>
              <a:t>include</a:t>
            </a:r>
            <a:r>
              <a:rPr lang="x-none" sz="1400" dirty="0"/>
              <a:t> adults and older children in the house</a:t>
            </a:r>
            <a:r>
              <a:rPr lang="en-GB" sz="1400" dirty="0"/>
              <a:t> in the plan to ensure a consistent approach. This is to make sure that others are not accidently falling into the anxiety traps, for example, by providing reassurance or helping the child to avoid situations. If you change your behaviour, it may be more likely your child may look to others for short-term relief from anxiety symptoms, e.g. seeking reassurance.</a:t>
            </a:r>
            <a:endParaRPr lang="x-none" sz="1400" strike="sngStrike" dirty="0"/>
          </a:p>
          <a:p>
            <a:endParaRPr lang="x-none" sz="1400" dirty="0"/>
          </a:p>
          <a:p>
            <a:r>
              <a:rPr lang="en-GB" sz="1400" dirty="0"/>
              <a:t>I</a:t>
            </a:r>
            <a:r>
              <a:rPr lang="x-none" sz="1400" dirty="0"/>
              <a:t>f everyone acts in the same way it is easier for your child to understand the plan and learn how to cope with anxiety.</a:t>
            </a:r>
            <a:endParaRPr lang="en-GB" sz="1200" dirty="0"/>
          </a:p>
        </p:txBody>
      </p:sp>
      <p:sp>
        <p:nvSpPr>
          <p:cNvPr id="2" name="Rectangle 1">
            <a:extLst>
              <a:ext uri="{FF2B5EF4-FFF2-40B4-BE49-F238E27FC236}">
                <a16:creationId xmlns:a16="http://schemas.microsoft.com/office/drawing/2014/main" id="{B761881D-B799-E44A-9842-C1BAD3D64F03}"/>
              </a:ext>
            </a:extLst>
          </p:cNvPr>
          <p:cNvSpPr/>
          <p:nvPr/>
        </p:nvSpPr>
        <p:spPr>
          <a:xfrm>
            <a:off x="549" y="0"/>
            <a:ext cx="2963789" cy="421963"/>
          </a:xfrm>
          <a:prstGeom prst="rect">
            <a:avLst/>
          </a:prstGeom>
          <a:solidFill>
            <a:srgbClr val="DA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ANXIETY TRAPS</a:t>
            </a:r>
            <a:endParaRPr lang="x-none" sz="1200" dirty="0"/>
          </a:p>
        </p:txBody>
      </p:sp>
      <p:sp>
        <p:nvSpPr>
          <p:cNvPr id="3" name="TextBox 2">
            <a:extLst>
              <a:ext uri="{FF2B5EF4-FFF2-40B4-BE49-F238E27FC236}">
                <a16:creationId xmlns:a16="http://schemas.microsoft.com/office/drawing/2014/main" id="{BCFDF042-BF49-CC46-A405-ADDB1EA69D85}"/>
              </a:ext>
            </a:extLst>
          </p:cNvPr>
          <p:cNvSpPr txBox="1"/>
          <p:nvPr/>
        </p:nvSpPr>
        <p:spPr>
          <a:xfrm>
            <a:off x="336063" y="605373"/>
            <a:ext cx="5721458" cy="369273"/>
          </a:xfrm>
          <a:prstGeom prst="rect">
            <a:avLst/>
          </a:prstGeom>
          <a:noFill/>
        </p:spPr>
        <p:txBody>
          <a:bodyPr wrap="square" rtlCol="0">
            <a:spAutoFit/>
          </a:bodyPr>
          <a:lstStyle/>
          <a:p>
            <a:pPr algn="ctr"/>
            <a:r>
              <a:rPr lang="x-none" dirty="0">
                <a:solidFill>
                  <a:schemeClr val="accent2"/>
                </a:solidFill>
              </a:rPr>
              <a:t>HELPFUL TIPS</a:t>
            </a:r>
          </a:p>
        </p:txBody>
      </p:sp>
      <p:pic>
        <p:nvPicPr>
          <p:cNvPr id="7" name="Graphic 6" descr="Badge 1 with solid fill">
            <a:extLst>
              <a:ext uri="{FF2B5EF4-FFF2-40B4-BE49-F238E27FC236}">
                <a16:creationId xmlns:a16="http://schemas.microsoft.com/office/drawing/2014/main" id="{CDE33BCD-71C2-A743-A3D3-C603EF5BDAC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95466" y="645262"/>
            <a:ext cx="688391" cy="688391"/>
          </a:xfrm>
          <a:prstGeom prst="rect">
            <a:avLst/>
          </a:prstGeom>
        </p:spPr>
      </p:pic>
      <p:pic>
        <p:nvPicPr>
          <p:cNvPr id="14" name="Graphic 13" descr="Badge Tick with solid fill">
            <a:extLst>
              <a:ext uri="{FF2B5EF4-FFF2-40B4-BE49-F238E27FC236}">
                <a16:creationId xmlns:a16="http://schemas.microsoft.com/office/drawing/2014/main" id="{65FD49F0-99F3-F244-85BE-41D52CADA11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354461" y="7614986"/>
            <a:ext cx="688392" cy="688392"/>
          </a:xfrm>
          <a:prstGeom prst="rect">
            <a:avLst/>
          </a:prstGeom>
        </p:spPr>
      </p:pic>
      <p:pic>
        <p:nvPicPr>
          <p:cNvPr id="16" name="Graphic 15" descr="Badge with solid fill">
            <a:extLst>
              <a:ext uri="{FF2B5EF4-FFF2-40B4-BE49-F238E27FC236}">
                <a16:creationId xmlns:a16="http://schemas.microsoft.com/office/drawing/2014/main" id="{9BC170D3-91EF-A448-A57F-AD8789FE2028}"/>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14070" y="4531617"/>
            <a:ext cx="688391" cy="688391"/>
          </a:xfrm>
          <a:prstGeom prst="rect">
            <a:avLst/>
          </a:prstGeom>
        </p:spPr>
      </p:pic>
      <p:pic>
        <p:nvPicPr>
          <p:cNvPr id="18" name="Graphic 17" descr="Handshake with solid fill">
            <a:extLst>
              <a:ext uri="{FF2B5EF4-FFF2-40B4-BE49-F238E27FC236}">
                <a16:creationId xmlns:a16="http://schemas.microsoft.com/office/drawing/2014/main" id="{3BA0C7D0-AD87-8949-8EA0-B66AC4F0B17B}"/>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982393" y="6258411"/>
            <a:ext cx="914253" cy="914253"/>
          </a:xfrm>
          <a:prstGeom prst="rect">
            <a:avLst/>
          </a:prstGeom>
        </p:spPr>
      </p:pic>
      <p:pic>
        <p:nvPicPr>
          <p:cNvPr id="22" name="Graphic 21" descr="Badge 3 with solid fill">
            <a:extLst>
              <a:ext uri="{FF2B5EF4-FFF2-40B4-BE49-F238E27FC236}">
                <a16:creationId xmlns:a16="http://schemas.microsoft.com/office/drawing/2014/main" id="{2FE09788-CD76-0F4B-8543-901F587C7C6C}"/>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295466" y="7270792"/>
            <a:ext cx="688391" cy="688391"/>
          </a:xfrm>
          <a:prstGeom prst="rect">
            <a:avLst/>
          </a:prstGeom>
        </p:spPr>
      </p:pic>
      <p:sp>
        <p:nvSpPr>
          <p:cNvPr id="25" name="TextBox 24">
            <a:extLst>
              <a:ext uri="{FF2B5EF4-FFF2-40B4-BE49-F238E27FC236}">
                <a16:creationId xmlns:a16="http://schemas.microsoft.com/office/drawing/2014/main" id="{242B1592-BB56-954B-B5C8-71A35F511FBE}"/>
              </a:ext>
            </a:extLst>
          </p:cNvPr>
          <p:cNvSpPr txBox="1"/>
          <p:nvPr/>
        </p:nvSpPr>
        <p:spPr>
          <a:xfrm>
            <a:off x="704684" y="974646"/>
            <a:ext cx="5308221" cy="3754874"/>
          </a:xfrm>
          <a:prstGeom prst="rect">
            <a:avLst/>
          </a:prstGeom>
          <a:noFill/>
          <a:ln w="44450">
            <a:solidFill>
              <a:schemeClr val="accent2"/>
            </a:solidFill>
          </a:ln>
        </p:spPr>
        <p:txBody>
          <a:bodyPr wrap="square" rtlCol="0">
            <a:spAutoFit/>
          </a:bodyPr>
          <a:lstStyle/>
          <a:p>
            <a:r>
              <a:rPr lang="x-none" sz="1400" dirty="0"/>
              <a:t>      </a:t>
            </a:r>
            <a:r>
              <a:rPr lang="x-none" sz="1400" b="1" dirty="0">
                <a:solidFill>
                  <a:schemeClr val="accent2"/>
                </a:solidFill>
              </a:rPr>
              <a:t>Be consistent:</a:t>
            </a:r>
          </a:p>
          <a:p>
            <a:r>
              <a:rPr lang="en-GB" sz="1400" dirty="0"/>
              <a:t>The most effective way of overcoming anxiety is sticking to the personalised plan you have made, and being consistent with this approach across different situations, even when it becomes more challenging!</a:t>
            </a:r>
            <a:endParaRPr lang="x-none" sz="1400" dirty="0"/>
          </a:p>
          <a:p>
            <a:endParaRPr lang="x-none" sz="1400" dirty="0"/>
          </a:p>
          <a:p>
            <a:r>
              <a:rPr lang="x-none" sz="1400" dirty="0"/>
              <a:t>Often when children cry, shout or delay a task that needs to be done (such as going to school), </a:t>
            </a:r>
            <a:r>
              <a:rPr lang="en-GB" sz="1400" dirty="0"/>
              <a:t>parents/carers</a:t>
            </a:r>
            <a:r>
              <a:rPr lang="x-none" sz="1400" dirty="0"/>
              <a:t> switch back to how they were behaving before. While this might work in the short</a:t>
            </a:r>
            <a:r>
              <a:rPr lang="en-GB" sz="1400" dirty="0"/>
              <a:t>-</a:t>
            </a:r>
            <a:r>
              <a:rPr lang="x-none" sz="1400" dirty="0"/>
              <a:t>term it is the same anxiety trap. It also means that children learn that if they cry, shout or delay the task that this will make you give them reassurance or that they can avoid what they are anxious about. This means that they will be more likely to behave like this in the future and it does not help them to learn to manage their own anxiety.</a:t>
            </a:r>
          </a:p>
          <a:p>
            <a:endParaRPr lang="x-none" sz="1400" dirty="0"/>
          </a:p>
          <a:p>
            <a:r>
              <a:rPr lang="x-none" sz="1400" dirty="0"/>
              <a:t>If you stick with the plan then your child will learn other ways to cope with anxiety.</a:t>
            </a:r>
          </a:p>
        </p:txBody>
      </p:sp>
      <p:sp>
        <p:nvSpPr>
          <p:cNvPr id="31" name="TextBox 30">
            <a:extLst>
              <a:ext uri="{FF2B5EF4-FFF2-40B4-BE49-F238E27FC236}">
                <a16:creationId xmlns:a16="http://schemas.microsoft.com/office/drawing/2014/main" id="{93F2A144-DA55-9A47-B0DD-978696835B51}"/>
              </a:ext>
            </a:extLst>
          </p:cNvPr>
          <p:cNvSpPr txBox="1"/>
          <p:nvPr/>
        </p:nvSpPr>
        <p:spPr>
          <a:xfrm>
            <a:off x="1092940" y="4915950"/>
            <a:ext cx="4261521" cy="369273"/>
          </a:xfrm>
          <a:prstGeom prst="rect">
            <a:avLst/>
          </a:prstGeom>
          <a:noFill/>
        </p:spPr>
        <p:txBody>
          <a:bodyPr wrap="square" rtlCol="0">
            <a:spAutoFit/>
          </a:bodyPr>
          <a:lstStyle/>
          <a:p>
            <a:endParaRPr lang="x-none" dirty="0"/>
          </a:p>
        </p:txBody>
      </p:sp>
      <p:sp>
        <p:nvSpPr>
          <p:cNvPr id="17" name="Footer Placeholder 3">
            <a:extLst>
              <a:ext uri="{FF2B5EF4-FFF2-40B4-BE49-F238E27FC236}">
                <a16:creationId xmlns:a16="http://schemas.microsoft.com/office/drawing/2014/main" id="{8876768A-4E8B-4D6B-9927-1DEC148754AD}"/>
              </a:ext>
            </a:extLst>
          </p:cNvPr>
          <p:cNvSpPr>
            <a:spLocks noGrp="1"/>
          </p:cNvSpPr>
          <p:nvPr/>
        </p:nvSpPr>
        <p:spPr>
          <a:xfrm>
            <a:off x="1989121" y="9617264"/>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pic>
        <p:nvPicPr>
          <p:cNvPr id="5" name="Graphic 4" descr="Footprints with solid fill">
            <a:extLst>
              <a:ext uri="{FF2B5EF4-FFF2-40B4-BE49-F238E27FC236}">
                <a16:creationId xmlns:a16="http://schemas.microsoft.com/office/drawing/2014/main" id="{5F8E4614-620D-F444-8355-A3B35C7A432C}"/>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5354461" y="1113775"/>
            <a:ext cx="710343" cy="710343"/>
          </a:xfrm>
          <a:prstGeom prst="rect">
            <a:avLst/>
          </a:prstGeom>
        </p:spPr>
      </p:pic>
    </p:spTree>
    <p:extLst>
      <p:ext uri="{BB962C8B-B14F-4D97-AF65-F5344CB8AC3E}">
        <p14:creationId xmlns:p14="http://schemas.microsoft.com/office/powerpoint/2010/main" val="343422933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7538</TotalTime>
  <Words>3092</Words>
  <Application>Microsoft Office PowerPoint</Application>
  <PresentationFormat>A4 Paper (210x297 mm)</PresentationFormat>
  <Paragraphs>278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MANAGING YOUR OWN RESPONSES</vt:lpstr>
      <vt:lpstr>PowerPoint Presentation</vt:lpstr>
      <vt:lpstr>MANAGING YOUR OWN RESPONSES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Brown, Gemma K</dc:creator>
  <cp:lastModifiedBy>Meehan, Cormac</cp:lastModifiedBy>
  <cp:revision>352</cp:revision>
  <dcterms:created xsi:type="dcterms:W3CDTF">2021-02-24T12:08:52Z</dcterms:created>
  <dcterms:modified xsi:type="dcterms:W3CDTF">2022-04-08T10:02:15Z</dcterms:modified>
</cp:coreProperties>
</file>