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82" r:id="rId2"/>
    <p:sldId id="294" r:id="rId3"/>
    <p:sldId id="267" r:id="rId4"/>
    <p:sldId id="270" r:id="rId5"/>
    <p:sldId id="272" r:id="rId6"/>
    <p:sldId id="268" r:id="rId7"/>
    <p:sldId id="273" r:id="rId8"/>
    <p:sldId id="274" r:id="rId9"/>
    <p:sldId id="258" r:id="rId10"/>
    <p:sldId id="269" r:id="rId11"/>
    <p:sldId id="275" r:id="rId1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Gemma K" initials="BGK" lastIdx="26" clrIdx="0">
    <p:extLst>
      <p:ext uri="{19B8F6BF-5375-455C-9EA6-DF929625EA0E}">
        <p15:presenceInfo xmlns:p15="http://schemas.microsoft.com/office/powerpoint/2012/main" userId="S::Gemma.K.Brown@nhslothian.scot.nhs.uk::542e2ce4-ccb6-4353-8198-7cfaa6914e2f" providerId="AD"/>
      </p:ext>
    </p:extLst>
  </p:cmAuthor>
  <p:cmAuthor id="2" name="Johncock, Suzie" initials="JS" lastIdx="25" clrIdx="1">
    <p:extLst>
      <p:ext uri="{19B8F6BF-5375-455C-9EA6-DF929625EA0E}">
        <p15:presenceInfo xmlns:p15="http://schemas.microsoft.com/office/powerpoint/2012/main" userId="S::Suzie.Johncock@nhslothian.scot.nhs.uk::247d56cd-ea30-4513-aeb5-918a3fd3f002" providerId="AD"/>
      </p:ext>
    </p:extLst>
  </p:cmAuthor>
  <p:cmAuthor id="3" name="Wells, Laura" initials="WL" lastIdx="9" clrIdx="2">
    <p:extLst>
      <p:ext uri="{19B8F6BF-5375-455C-9EA6-DF929625EA0E}">
        <p15:presenceInfo xmlns:p15="http://schemas.microsoft.com/office/powerpoint/2012/main" userId="S::Laura.Wells@nhslothian.scot.nhs.uk::c7687820-2a07-40fb-ab33-c2d594d0b644" providerId="AD"/>
      </p:ext>
    </p:extLst>
  </p:cmAuthor>
  <p:cmAuthor id="4" name="Kolte, Isabelle" initials="KI" lastIdx="1" clrIdx="3">
    <p:extLst>
      <p:ext uri="{19B8F6BF-5375-455C-9EA6-DF929625EA0E}">
        <p15:presenceInfo xmlns:p15="http://schemas.microsoft.com/office/powerpoint/2012/main" userId="Kolte, Isabel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E98"/>
    <a:srgbClr val="DA5800"/>
    <a:srgbClr val="FAB300"/>
    <a:srgbClr val="FFCC00"/>
    <a:srgbClr val="ED7D31"/>
    <a:srgbClr val="481F67"/>
    <a:srgbClr val="009999"/>
    <a:srgbClr val="F3FBFB"/>
    <a:srgbClr val="F3F5F1"/>
    <a:srgbClr val="EE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79" autoAdjust="0"/>
    <p:restoredTop sz="93792" autoAdjust="0"/>
  </p:normalViewPr>
  <p:slideViewPr>
    <p:cSldViewPr snapToGrid="0">
      <p:cViewPr varScale="1">
        <p:scale>
          <a:sx n="46" d="100"/>
          <a:sy n="46" d="100"/>
        </p:scale>
        <p:origin x="2540" y="52"/>
      </p:cViewPr>
      <p:guideLst/>
    </p:cSldViewPr>
  </p:slideViewPr>
  <p:notesTextViewPr>
    <p:cViewPr>
      <p:scale>
        <a:sx n="1" d="1"/>
        <a:sy n="1" d="1"/>
      </p:scale>
      <p:origin x="0" y="0"/>
    </p:cViewPr>
  </p:notesTextViewPr>
  <p:sorterViewPr>
    <p:cViewPr>
      <p:scale>
        <a:sx n="120" d="100"/>
        <a:sy n="120" d="100"/>
      </p:scale>
      <p:origin x="0" y="-104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C5004-7EA7-4816-BC25-3F4A8F4A68C2}" type="datetimeFigureOut">
              <a:rPr lang="en-GB" smtClean="0"/>
              <a:t>08/04/2022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40215F-0688-4673-B384-0C8E93B864F5}" type="slidenum">
              <a:rPr lang="en-GB" smtClean="0"/>
              <a:t>‹#›</a:t>
            </a:fld>
            <a:endParaRPr lang="en-GB"/>
          </a:p>
        </p:txBody>
      </p:sp>
    </p:spTree>
    <p:extLst>
      <p:ext uri="{BB962C8B-B14F-4D97-AF65-F5344CB8AC3E}">
        <p14:creationId xmlns:p14="http://schemas.microsoft.com/office/powerpoint/2010/main" val="2057500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I might add a bit about anger and anxiety at the bottom?</a:t>
            </a:r>
          </a:p>
        </p:txBody>
      </p:sp>
      <p:sp>
        <p:nvSpPr>
          <p:cNvPr id="4" name="Slide Number Placeholder 3"/>
          <p:cNvSpPr>
            <a:spLocks noGrp="1"/>
          </p:cNvSpPr>
          <p:nvPr>
            <p:ph type="sldNum" sz="quarter" idx="5"/>
          </p:nvPr>
        </p:nvSpPr>
        <p:spPr/>
        <p:txBody>
          <a:bodyPr/>
          <a:lstStyle/>
          <a:p>
            <a:fld id="{48BC1D60-E118-2145-8A09-92D89D4D6401}" type="slidenum">
              <a:rPr lang="x-none" smtClean="0"/>
              <a:pPr/>
              <a:t>5</a:t>
            </a:fld>
            <a:endParaRPr lang="x-none"/>
          </a:p>
        </p:txBody>
      </p:sp>
    </p:spTree>
    <p:extLst>
      <p:ext uri="{BB962C8B-B14F-4D97-AF65-F5344CB8AC3E}">
        <p14:creationId xmlns:p14="http://schemas.microsoft.com/office/powerpoint/2010/main" val="82212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225744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71118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3078106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33524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88783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726759-68F7-4A33-9472-1849A9724D27}"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248055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726759-68F7-4A33-9472-1849A9724D27}" type="datetimeFigureOut">
              <a:rPr lang="en-GB" smtClean="0"/>
              <a:t>08/04/2022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291620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726759-68F7-4A33-9472-1849A9724D27}" type="datetimeFigureOut">
              <a:rPr lang="en-GB" smtClean="0"/>
              <a:t>08/04/2022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1315325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26759-68F7-4A33-9472-1849A9724D27}" type="datetimeFigureOut">
              <a:rPr lang="en-GB" smtClean="0"/>
              <a:t>08/04/2022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161667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726759-68F7-4A33-9472-1849A9724D27}"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1534530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726759-68F7-4A33-9472-1849A9724D27}"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3694590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9726759-68F7-4A33-9472-1849A9724D27}" type="datetimeFigureOut">
              <a:rPr lang="en-GB" smtClean="0"/>
              <a:t>08/04/2022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B8EF744-AD78-45B0-A17B-311FC666097B}" type="slidenum">
              <a:rPr lang="en-GB" smtClean="0"/>
              <a:t>‹#›</a:t>
            </a:fld>
            <a:endParaRPr lang="en-GB"/>
          </a:p>
        </p:txBody>
      </p:sp>
    </p:spTree>
    <p:extLst>
      <p:ext uri="{BB962C8B-B14F-4D97-AF65-F5344CB8AC3E}">
        <p14:creationId xmlns:p14="http://schemas.microsoft.com/office/powerpoint/2010/main" val="4072721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1.svg"/><Relationship Id="rId2" Type="http://schemas.openxmlformats.org/officeDocument/2006/relationships/image" Target="../media/image70.png"/><Relationship Id="rId1" Type="http://schemas.openxmlformats.org/officeDocument/2006/relationships/slideLayout" Target="../slideLayouts/slideLayout7.xml"/><Relationship Id="rId5" Type="http://schemas.openxmlformats.org/officeDocument/2006/relationships/image" Target="../media/image73.svg"/><Relationship Id="rId4" Type="http://schemas.openxmlformats.org/officeDocument/2006/relationships/image" Target="../media/image72.png"/></Relationships>
</file>

<file path=ppt/slides/_rels/slide11.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Layout" Target="../slideLayouts/slideLayout7.xml"/><Relationship Id="rId4" Type="http://schemas.openxmlformats.org/officeDocument/2006/relationships/hyperlink" Target="https://services.nhslothian.scot/camhs/Resources/Online/Pages/default.asp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svg"/><Relationship Id="rId18" Type="http://schemas.openxmlformats.org/officeDocument/2006/relationships/image" Target="../media/image28.png"/><Relationship Id="rId3" Type="http://schemas.openxmlformats.org/officeDocument/2006/relationships/image" Target="../media/image13.svg"/><Relationship Id="rId7" Type="http://schemas.openxmlformats.org/officeDocument/2006/relationships/image" Target="../media/image17.svg"/><Relationship Id="rId12" Type="http://schemas.openxmlformats.org/officeDocument/2006/relationships/image" Target="../media/image22.png"/><Relationship Id="rId17" Type="http://schemas.openxmlformats.org/officeDocument/2006/relationships/image" Target="../media/image27.svg"/><Relationship Id="rId2" Type="http://schemas.openxmlformats.org/officeDocument/2006/relationships/image" Target="../media/image12.png"/><Relationship Id="rId16" Type="http://schemas.openxmlformats.org/officeDocument/2006/relationships/image" Target="../media/image26.png"/><Relationship Id="rId20" Type="http://schemas.openxmlformats.org/officeDocument/2006/relationships/hyperlink" Target="https://www.bing.com/videos/search?q=fight+or+flight+paul+stone%23&amp;&amp;view=detail&amp;mid=A0E6CCC5882F38D9F975A0E6CCC5882F38D9F975&amp;&amp;FORM=VRDGAR" TargetMode="External"/><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svg"/><Relationship Id="rId5" Type="http://schemas.openxmlformats.org/officeDocument/2006/relationships/image" Target="../media/image15.svg"/><Relationship Id="rId15" Type="http://schemas.openxmlformats.org/officeDocument/2006/relationships/image" Target="../media/image25.svg"/><Relationship Id="rId10" Type="http://schemas.openxmlformats.org/officeDocument/2006/relationships/image" Target="../media/image20.png"/><Relationship Id="rId19" Type="http://schemas.openxmlformats.org/officeDocument/2006/relationships/image" Target="../media/image29.svg"/><Relationship Id="rId4" Type="http://schemas.openxmlformats.org/officeDocument/2006/relationships/image" Target="../media/image14.png"/><Relationship Id="rId9" Type="http://schemas.openxmlformats.org/officeDocument/2006/relationships/image" Target="../media/image19.svg"/><Relationship Id="rId14" Type="http://schemas.openxmlformats.org/officeDocument/2006/relationships/image" Target="../media/image24.png"/></Relationships>
</file>

<file path=ppt/slides/_rels/slide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1.svg"/></Relationships>
</file>

<file path=ppt/slides/_rels/slide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image" Target="../media/image33.svg"/></Relationships>
</file>

<file path=ppt/slides/_rels/slide7.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image" Target="../media/image45.svg"/><Relationship Id="rId18" Type="http://schemas.openxmlformats.org/officeDocument/2006/relationships/image" Target="../media/image50.png"/><Relationship Id="rId3" Type="http://schemas.openxmlformats.org/officeDocument/2006/relationships/image" Target="../media/image35.svg"/><Relationship Id="rId21" Type="http://schemas.openxmlformats.org/officeDocument/2006/relationships/image" Target="../media/image53.svg"/><Relationship Id="rId7" Type="http://schemas.openxmlformats.org/officeDocument/2006/relationships/image" Target="../media/image39.svg"/><Relationship Id="rId12" Type="http://schemas.openxmlformats.org/officeDocument/2006/relationships/image" Target="../media/image44.png"/><Relationship Id="rId17" Type="http://schemas.openxmlformats.org/officeDocument/2006/relationships/image" Target="../media/image49.svg"/><Relationship Id="rId25" Type="http://schemas.openxmlformats.org/officeDocument/2006/relationships/image" Target="../media/image57.svg"/><Relationship Id="rId2" Type="http://schemas.openxmlformats.org/officeDocument/2006/relationships/image" Target="../media/image34.png"/><Relationship Id="rId16" Type="http://schemas.openxmlformats.org/officeDocument/2006/relationships/image" Target="../media/image48.png"/><Relationship Id="rId20" Type="http://schemas.openxmlformats.org/officeDocument/2006/relationships/image" Target="../media/image52.png"/><Relationship Id="rId1" Type="http://schemas.openxmlformats.org/officeDocument/2006/relationships/slideLayout" Target="../slideLayouts/slideLayout2.xml"/><Relationship Id="rId6" Type="http://schemas.openxmlformats.org/officeDocument/2006/relationships/image" Target="../media/image38.png"/><Relationship Id="rId11" Type="http://schemas.openxmlformats.org/officeDocument/2006/relationships/image" Target="../media/image43.svg"/><Relationship Id="rId24" Type="http://schemas.openxmlformats.org/officeDocument/2006/relationships/image" Target="../media/image56.png"/><Relationship Id="rId5" Type="http://schemas.openxmlformats.org/officeDocument/2006/relationships/image" Target="../media/image37.svg"/><Relationship Id="rId15" Type="http://schemas.openxmlformats.org/officeDocument/2006/relationships/image" Target="../media/image47.svg"/><Relationship Id="rId23" Type="http://schemas.openxmlformats.org/officeDocument/2006/relationships/image" Target="../media/image55.svg"/><Relationship Id="rId10" Type="http://schemas.openxmlformats.org/officeDocument/2006/relationships/image" Target="../media/image42.png"/><Relationship Id="rId19" Type="http://schemas.openxmlformats.org/officeDocument/2006/relationships/image" Target="../media/image51.svg"/><Relationship Id="rId4" Type="http://schemas.openxmlformats.org/officeDocument/2006/relationships/image" Target="../media/image36.png"/><Relationship Id="rId9" Type="http://schemas.openxmlformats.org/officeDocument/2006/relationships/image" Target="../media/image41.svg"/><Relationship Id="rId14" Type="http://schemas.openxmlformats.org/officeDocument/2006/relationships/image" Target="../media/image46.png"/><Relationship Id="rId22" Type="http://schemas.openxmlformats.org/officeDocument/2006/relationships/image" Target="../media/image54.png"/></Relationships>
</file>

<file path=ppt/slides/_rels/slide8.xml.rels><?xml version="1.0" encoding="UTF-8" standalone="yes"?>
<Relationships xmlns="http://schemas.openxmlformats.org/package/2006/relationships"><Relationship Id="rId8" Type="http://schemas.openxmlformats.org/officeDocument/2006/relationships/image" Target="../media/image64.png"/><Relationship Id="rId3" Type="http://schemas.openxmlformats.org/officeDocument/2006/relationships/image" Target="../media/image59.svg"/><Relationship Id="rId7" Type="http://schemas.openxmlformats.org/officeDocument/2006/relationships/image" Target="../media/image63.svg"/><Relationship Id="rId2" Type="http://schemas.openxmlformats.org/officeDocument/2006/relationships/image" Target="../media/image58.png"/><Relationship Id="rId1" Type="http://schemas.openxmlformats.org/officeDocument/2006/relationships/slideLayout" Target="../slideLayouts/slideLayout7.xml"/><Relationship Id="rId6" Type="http://schemas.openxmlformats.org/officeDocument/2006/relationships/image" Target="../media/image62.png"/><Relationship Id="rId5" Type="http://schemas.openxmlformats.org/officeDocument/2006/relationships/image" Target="../media/image61.svg"/><Relationship Id="rId4" Type="http://schemas.openxmlformats.org/officeDocument/2006/relationships/image" Target="../media/image60.png"/><Relationship Id="rId9" Type="http://schemas.openxmlformats.org/officeDocument/2006/relationships/image" Target="../media/image65.svg"/></Relationships>
</file>

<file path=ppt/slides/_rels/slide9.xml.rels><?xml version="1.0" encoding="UTF-8" standalone="yes"?>
<Relationships xmlns="http://schemas.openxmlformats.org/package/2006/relationships"><Relationship Id="rId3" Type="http://schemas.openxmlformats.org/officeDocument/2006/relationships/image" Target="../media/image67.svg"/><Relationship Id="rId7" Type="http://schemas.openxmlformats.org/officeDocument/2006/relationships/image" Target="../media/image69.svg"/><Relationship Id="rId2" Type="http://schemas.openxmlformats.org/officeDocument/2006/relationships/image" Target="../media/image66.png"/><Relationship Id="rId1" Type="http://schemas.openxmlformats.org/officeDocument/2006/relationships/slideLayout" Target="../slideLayouts/slideLayout7.xml"/><Relationship Id="rId6" Type="http://schemas.openxmlformats.org/officeDocument/2006/relationships/image" Target="../media/image68.png"/><Relationship Id="rId5" Type="http://schemas.openxmlformats.org/officeDocument/2006/relationships/image" Target="../media/image33.svg"/><Relationship Id="rId4"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020D1BA-509E-431D-B88C-F69987FEFD80}"/>
              </a:ext>
            </a:extLst>
          </p:cNvPr>
          <p:cNvSpPr/>
          <p:nvPr/>
        </p:nvSpPr>
        <p:spPr>
          <a:xfrm>
            <a:off x="1403202" y="0"/>
            <a:ext cx="5454798" cy="9906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798CCAFA-CC4E-48DC-B65A-E4E0D18EA1A0}"/>
              </a:ext>
            </a:extLst>
          </p:cNvPr>
          <p:cNvSpPr txBox="1"/>
          <p:nvPr/>
        </p:nvSpPr>
        <p:spPr>
          <a:xfrm>
            <a:off x="1745148" y="2790321"/>
            <a:ext cx="4387998" cy="6709529"/>
          </a:xfrm>
          <a:prstGeom prst="rect">
            <a:avLst/>
          </a:prstGeom>
          <a:noFill/>
        </p:spPr>
        <p:txBody>
          <a:bodyPr wrap="square" rtlCol="0">
            <a:spAutoFit/>
          </a:bodyPr>
          <a:lstStyle/>
          <a:p>
            <a:r>
              <a:rPr lang="en-GB" sz="2800" dirty="0">
                <a:solidFill>
                  <a:schemeClr val="bg1"/>
                </a:solidFill>
              </a:rPr>
              <a:t>Supporting Your Child With Anxiety and Worries</a:t>
            </a:r>
          </a:p>
          <a:p>
            <a:endParaRPr lang="en-GB" sz="2800" dirty="0">
              <a:solidFill>
                <a:schemeClr val="bg1"/>
              </a:solidFill>
            </a:endParaRPr>
          </a:p>
          <a:p>
            <a:endParaRPr lang="en-GB" sz="2800" dirty="0">
              <a:solidFill>
                <a:schemeClr val="bg1"/>
              </a:solidFill>
            </a:endParaRPr>
          </a:p>
          <a:p>
            <a:r>
              <a:rPr lang="en-GB" sz="2800" dirty="0">
                <a:solidFill>
                  <a:schemeClr val="bg1"/>
                </a:solidFill>
              </a:rPr>
              <a:t>Information for</a:t>
            </a:r>
          </a:p>
          <a:p>
            <a:r>
              <a:rPr lang="en-GB" sz="2800" dirty="0">
                <a:solidFill>
                  <a:schemeClr val="bg1"/>
                </a:solidFill>
              </a:rPr>
              <a:t>Parents / Carers</a:t>
            </a:r>
          </a:p>
          <a:p>
            <a:endParaRPr lang="en-GB" sz="2800"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r>
              <a:rPr lang="en-GB" dirty="0">
                <a:solidFill>
                  <a:schemeClr val="bg1"/>
                </a:solidFill>
              </a:rPr>
              <a:t>Child and Adolescent Mental Health Service (CAMHS), NHS Lothian</a:t>
            </a:r>
          </a:p>
        </p:txBody>
      </p:sp>
      <p:sp>
        <p:nvSpPr>
          <p:cNvPr id="17" name="Rectangle 16">
            <a:extLst>
              <a:ext uri="{FF2B5EF4-FFF2-40B4-BE49-F238E27FC236}">
                <a16:creationId xmlns:a16="http://schemas.microsoft.com/office/drawing/2014/main" id="{CF942206-768C-412E-AD78-CFAB5C64EB90}"/>
              </a:ext>
            </a:extLst>
          </p:cNvPr>
          <p:cNvSpPr/>
          <p:nvPr/>
        </p:nvSpPr>
        <p:spPr>
          <a:xfrm>
            <a:off x="1474425" y="6751"/>
            <a:ext cx="45719"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See the source image">
            <a:extLst>
              <a:ext uri="{FF2B5EF4-FFF2-40B4-BE49-F238E27FC236}">
                <a16:creationId xmlns:a16="http://schemas.microsoft.com/office/drawing/2014/main" id="{7FCEF59E-DB2F-48B4-917C-F917CC782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21" y="203054"/>
            <a:ext cx="1229536" cy="1229536"/>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9A39E4CD-F4D8-4787-8258-AF9421A6A316}"/>
              </a:ext>
            </a:extLst>
          </p:cNvPr>
          <p:cNvSpPr/>
          <p:nvPr/>
        </p:nvSpPr>
        <p:spPr>
          <a:xfrm>
            <a:off x="1307510" y="0"/>
            <a:ext cx="45719" cy="992001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1054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96F4BA-5271-DC4D-ABED-BF9685D6684A}"/>
              </a:ext>
            </a:extLst>
          </p:cNvPr>
          <p:cNvSpPr txBox="1"/>
          <p:nvPr/>
        </p:nvSpPr>
        <p:spPr>
          <a:xfrm>
            <a:off x="560899" y="796285"/>
            <a:ext cx="5765695" cy="1815882"/>
          </a:xfrm>
          <a:prstGeom prst="rect">
            <a:avLst/>
          </a:prstGeom>
          <a:noFill/>
        </p:spPr>
        <p:txBody>
          <a:bodyPr wrap="square" rtlCol="0">
            <a:spAutoFit/>
          </a:bodyPr>
          <a:lstStyle/>
          <a:p>
            <a:pPr algn="ctr"/>
            <a:r>
              <a:rPr lang="en-GB" dirty="0">
                <a:solidFill>
                  <a:schemeClr val="accent1">
                    <a:lumMod val="75000"/>
                  </a:schemeClr>
                </a:solidFill>
              </a:rPr>
              <a:t>WHEN TALKING ABOUT EMOTIONS IS HARD</a:t>
            </a:r>
            <a:endParaRPr lang="x-none" dirty="0">
              <a:solidFill>
                <a:schemeClr val="accent1">
                  <a:lumMod val="75000"/>
                </a:schemeClr>
              </a:solidFill>
            </a:endParaRPr>
          </a:p>
          <a:p>
            <a:endParaRPr lang="x-none" sz="1400" dirty="0">
              <a:solidFill>
                <a:schemeClr val="accent1">
                  <a:lumMod val="75000"/>
                </a:schemeClr>
              </a:solidFill>
            </a:endParaRPr>
          </a:p>
          <a:p>
            <a:r>
              <a:rPr lang="x-none" sz="1400" dirty="0"/>
              <a:t>Talking about emotions can feel really tricky, especially when we’re not used to it. </a:t>
            </a:r>
          </a:p>
          <a:p>
            <a:endParaRPr lang="x-none" sz="1000" dirty="0"/>
          </a:p>
          <a:p>
            <a:r>
              <a:rPr lang="x-none" sz="1400" dirty="0"/>
              <a:t>Sometimes it can be easier for children to write down or draw how they’re feeling and show it to you, rather than speaking about it.</a:t>
            </a:r>
          </a:p>
          <a:p>
            <a:endParaRPr lang="x-none" sz="1400" dirty="0"/>
          </a:p>
        </p:txBody>
      </p:sp>
      <p:sp>
        <p:nvSpPr>
          <p:cNvPr id="3" name="TextBox 2">
            <a:extLst>
              <a:ext uri="{FF2B5EF4-FFF2-40B4-BE49-F238E27FC236}">
                <a16:creationId xmlns:a16="http://schemas.microsoft.com/office/drawing/2014/main" id="{D7437C4E-30F6-F74A-99E7-88EDA23241F8}"/>
              </a:ext>
            </a:extLst>
          </p:cNvPr>
          <p:cNvSpPr txBox="1"/>
          <p:nvPr/>
        </p:nvSpPr>
        <p:spPr>
          <a:xfrm>
            <a:off x="574993" y="6750889"/>
            <a:ext cx="5647727" cy="2400657"/>
          </a:xfrm>
          <a:prstGeom prst="rect">
            <a:avLst/>
          </a:prstGeom>
          <a:noFill/>
        </p:spPr>
        <p:txBody>
          <a:bodyPr wrap="square" rtlCol="0">
            <a:spAutoFit/>
          </a:bodyPr>
          <a:lstStyle/>
          <a:p>
            <a:r>
              <a:rPr lang="x-none" sz="1400" b="1" dirty="0">
                <a:solidFill>
                  <a:schemeClr val="accent1"/>
                </a:solidFill>
              </a:rPr>
              <a:t>Younger </a:t>
            </a:r>
            <a:r>
              <a:rPr lang="en-GB" sz="1400" b="1" dirty="0">
                <a:solidFill>
                  <a:schemeClr val="accent1"/>
                </a:solidFill>
              </a:rPr>
              <a:t>C</a:t>
            </a:r>
            <a:r>
              <a:rPr lang="x-none" sz="1400" b="1" dirty="0">
                <a:solidFill>
                  <a:schemeClr val="accent1"/>
                </a:solidFill>
              </a:rPr>
              <a:t>hildren</a:t>
            </a:r>
          </a:p>
          <a:p>
            <a:endParaRPr lang="x-none" sz="1000" dirty="0"/>
          </a:p>
          <a:p>
            <a:r>
              <a:rPr lang="en-GB" sz="1400" dirty="0"/>
              <a:t>The ability to </a:t>
            </a:r>
            <a:r>
              <a:rPr lang="x-none" sz="1400" dirty="0"/>
              <a:t>recognise emotions and </a:t>
            </a:r>
            <a:r>
              <a:rPr lang="en-GB" sz="1400" dirty="0"/>
              <a:t>the understanding </a:t>
            </a:r>
            <a:r>
              <a:rPr lang="x-none" sz="1400" dirty="0"/>
              <a:t>why we might be feel</a:t>
            </a:r>
            <a:r>
              <a:rPr lang="en-GB" sz="1400" dirty="0"/>
              <a:t> the way we do </a:t>
            </a:r>
            <a:r>
              <a:rPr lang="x-none" sz="1400" dirty="0"/>
              <a:t>is a skill that develops as children grow. </a:t>
            </a:r>
            <a:endParaRPr lang="en-GB" sz="1400" dirty="0"/>
          </a:p>
          <a:p>
            <a:endParaRPr lang="en-GB" sz="1400" dirty="0"/>
          </a:p>
          <a:p>
            <a:r>
              <a:rPr lang="en-GB" sz="1400" dirty="0"/>
              <a:t>Younger children can </a:t>
            </a:r>
            <a:r>
              <a:rPr lang="x-none" sz="1400" dirty="0"/>
              <a:t>find it </a:t>
            </a:r>
            <a:r>
              <a:rPr lang="en-GB" sz="1400" dirty="0"/>
              <a:t>harder</a:t>
            </a:r>
            <a:r>
              <a:rPr lang="x-none" sz="1400" dirty="0"/>
              <a:t> to work out how they</a:t>
            </a:r>
            <a:r>
              <a:rPr lang="en-GB" sz="1400" dirty="0"/>
              <a:t> are</a:t>
            </a:r>
            <a:r>
              <a:rPr lang="x-none" sz="1400" dirty="0"/>
              <a:t> feeling and why this might be. </a:t>
            </a:r>
            <a:r>
              <a:rPr lang="en-GB" sz="1400" dirty="0"/>
              <a:t>T</a:t>
            </a:r>
            <a:r>
              <a:rPr lang="x-none" sz="1400" dirty="0"/>
              <a:t>alking about emotions help</a:t>
            </a:r>
            <a:r>
              <a:rPr lang="en-GB" sz="1400" dirty="0"/>
              <a:t>s</a:t>
            </a:r>
            <a:r>
              <a:rPr lang="x-none" sz="1400" dirty="0"/>
              <a:t> </a:t>
            </a:r>
            <a:r>
              <a:rPr lang="en-GB" sz="1400" dirty="0"/>
              <a:t>your child </a:t>
            </a:r>
            <a:r>
              <a:rPr lang="x-none" sz="1400" dirty="0"/>
              <a:t>develop this skill</a:t>
            </a:r>
            <a:r>
              <a:rPr lang="en-GB" sz="1400" dirty="0"/>
              <a:t>. I</a:t>
            </a:r>
            <a:r>
              <a:rPr lang="x-none" sz="1400" dirty="0"/>
              <a:t>t is important to be patient</a:t>
            </a:r>
            <a:r>
              <a:rPr lang="en-GB" sz="1400" dirty="0"/>
              <a:t>. New skills take time to develop like riding a bike or learning to play an instrument. It needs practice to get good at it.</a:t>
            </a:r>
          </a:p>
          <a:p>
            <a:endParaRPr lang="en-GB" sz="1400" b="1" dirty="0">
              <a:solidFill>
                <a:schemeClr val="accent1"/>
              </a:solidFill>
            </a:endParaRPr>
          </a:p>
          <a:p>
            <a:endParaRPr lang="en-GB" sz="1400" b="1" dirty="0">
              <a:solidFill>
                <a:schemeClr val="accent1"/>
              </a:solidFill>
            </a:endParaRPr>
          </a:p>
        </p:txBody>
      </p:sp>
      <p:sp>
        <p:nvSpPr>
          <p:cNvPr id="4" name="Rectangle 3">
            <a:extLst>
              <a:ext uri="{FF2B5EF4-FFF2-40B4-BE49-F238E27FC236}">
                <a16:creationId xmlns:a16="http://schemas.microsoft.com/office/drawing/2014/main" id="{A15C05F1-9C5A-1F44-9A75-D982B5903145}"/>
              </a:ext>
            </a:extLst>
          </p:cNvPr>
          <p:cNvSpPr/>
          <p:nvPr/>
        </p:nvSpPr>
        <p:spPr>
          <a:xfrm>
            <a:off x="549" y="0"/>
            <a:ext cx="2963789" cy="421963"/>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UNDERSTANDING &amp; TALKING ABOUT ANXIETY</a:t>
            </a:r>
            <a:endParaRPr lang="x-none" sz="1100" dirty="0"/>
          </a:p>
        </p:txBody>
      </p:sp>
      <p:sp>
        <p:nvSpPr>
          <p:cNvPr id="9" name="Footer Placeholder 3">
            <a:extLst>
              <a:ext uri="{FF2B5EF4-FFF2-40B4-BE49-F238E27FC236}">
                <a16:creationId xmlns:a16="http://schemas.microsoft.com/office/drawing/2014/main" id="{F6203D69-19AD-4614-916E-2561E1723705}"/>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pic>
        <p:nvPicPr>
          <p:cNvPr id="6" name="Graphic 5" descr="Paint brush">
            <a:extLst>
              <a:ext uri="{FF2B5EF4-FFF2-40B4-BE49-F238E27FC236}">
                <a16:creationId xmlns:a16="http://schemas.microsoft.com/office/drawing/2014/main" id="{5B0E6C28-147A-4973-8040-0709629A1F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46086" y="2156476"/>
            <a:ext cx="390021" cy="390021"/>
          </a:xfrm>
          <a:prstGeom prst="rect">
            <a:avLst/>
          </a:prstGeom>
        </p:spPr>
      </p:pic>
      <p:sp>
        <p:nvSpPr>
          <p:cNvPr id="7" name="TextBox 6">
            <a:extLst>
              <a:ext uri="{FF2B5EF4-FFF2-40B4-BE49-F238E27FC236}">
                <a16:creationId xmlns:a16="http://schemas.microsoft.com/office/drawing/2014/main" id="{9F83A6F0-7E48-4AFF-8C1E-39C1A033D9A1}"/>
              </a:ext>
            </a:extLst>
          </p:cNvPr>
          <p:cNvSpPr txBox="1"/>
          <p:nvPr/>
        </p:nvSpPr>
        <p:spPr>
          <a:xfrm>
            <a:off x="574993" y="2625548"/>
            <a:ext cx="3200538" cy="2646878"/>
          </a:xfrm>
          <a:prstGeom prst="rect">
            <a:avLst/>
          </a:prstGeom>
          <a:noFill/>
        </p:spPr>
        <p:txBody>
          <a:bodyPr wrap="square" rtlCol="0">
            <a:spAutoFit/>
          </a:bodyPr>
          <a:lstStyle/>
          <a:p>
            <a:pPr algn="ctr"/>
            <a:r>
              <a:rPr lang="en-GB" dirty="0">
                <a:solidFill>
                  <a:schemeClr val="accent5">
                    <a:lumMod val="75000"/>
                  </a:schemeClr>
                </a:solidFill>
              </a:rPr>
              <a:t>WORRY BOXES</a:t>
            </a:r>
            <a:endParaRPr lang="x-none" dirty="0">
              <a:solidFill>
                <a:schemeClr val="accent5">
                  <a:lumMod val="75000"/>
                </a:schemeClr>
              </a:solidFill>
            </a:endParaRPr>
          </a:p>
          <a:p>
            <a:endParaRPr lang="x-none" sz="800" b="1" dirty="0">
              <a:solidFill>
                <a:schemeClr val="accent1">
                  <a:lumMod val="75000"/>
                </a:schemeClr>
              </a:solidFill>
            </a:endParaRPr>
          </a:p>
          <a:p>
            <a:pPr algn="just"/>
            <a:r>
              <a:rPr lang="x-none" sz="1400" dirty="0"/>
              <a:t>Sometimes it can be tricky to talk about worries</a:t>
            </a:r>
            <a:r>
              <a:rPr lang="en-GB" sz="1400" dirty="0"/>
              <a:t>. We may be anxious </a:t>
            </a:r>
            <a:r>
              <a:rPr lang="x-none" sz="1400" dirty="0"/>
              <a:t>what </a:t>
            </a:r>
            <a:r>
              <a:rPr lang="en-GB" sz="1400" dirty="0"/>
              <a:t>others</a:t>
            </a:r>
            <a:r>
              <a:rPr lang="x-none" sz="1400" dirty="0"/>
              <a:t> might think or </a:t>
            </a:r>
            <a:r>
              <a:rPr lang="en-GB" sz="1400" dirty="0"/>
              <a:t>the worries </a:t>
            </a:r>
            <a:r>
              <a:rPr lang="x-none" sz="1400" dirty="0"/>
              <a:t>feel too overwhelming to talk about.</a:t>
            </a:r>
          </a:p>
          <a:p>
            <a:pPr algn="just"/>
            <a:endParaRPr lang="x-none" sz="1000" dirty="0"/>
          </a:p>
          <a:p>
            <a:pPr algn="just"/>
            <a:r>
              <a:rPr lang="en-GB" sz="1400" dirty="0"/>
              <a:t>You can encourage your child to write down or draw what they worry about. They can then put their ‘worries’ inside the </a:t>
            </a:r>
            <a:r>
              <a:rPr lang="x-none" sz="1400" dirty="0"/>
              <a:t> worry box </a:t>
            </a:r>
            <a:r>
              <a:rPr lang="en-GB" sz="1400" dirty="0"/>
              <a:t>and you can look at them together later, for example </a:t>
            </a:r>
            <a:r>
              <a:rPr lang="x-none" sz="1400" dirty="0"/>
              <a:t>at </a:t>
            </a:r>
            <a:r>
              <a:rPr lang="en-GB" sz="1400" dirty="0"/>
              <a:t>T</a:t>
            </a:r>
            <a:r>
              <a:rPr lang="x-none" sz="1400" dirty="0"/>
              <a:t>alk </a:t>
            </a:r>
            <a:r>
              <a:rPr lang="en-GB" sz="1400" dirty="0"/>
              <a:t>T</a:t>
            </a:r>
            <a:r>
              <a:rPr lang="x-none" sz="1400" dirty="0"/>
              <a:t>ime.</a:t>
            </a:r>
          </a:p>
        </p:txBody>
      </p:sp>
      <p:pic>
        <p:nvPicPr>
          <p:cNvPr id="8" name="Graphic 7" descr="Packing Box Open with solid fill">
            <a:extLst>
              <a:ext uri="{FF2B5EF4-FFF2-40B4-BE49-F238E27FC236}">
                <a16:creationId xmlns:a16="http://schemas.microsoft.com/office/drawing/2014/main" id="{D44F9F1B-C77B-44D0-A768-88C07B40ADA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62106" y="3146711"/>
            <a:ext cx="1408056" cy="1408056"/>
          </a:xfrm>
          <a:prstGeom prst="rect">
            <a:avLst/>
          </a:prstGeom>
        </p:spPr>
      </p:pic>
      <p:sp>
        <p:nvSpPr>
          <p:cNvPr id="10" name="Rectangle 9">
            <a:extLst>
              <a:ext uri="{FF2B5EF4-FFF2-40B4-BE49-F238E27FC236}">
                <a16:creationId xmlns:a16="http://schemas.microsoft.com/office/drawing/2014/main" id="{A2995B06-E4A2-4609-8209-443BDDB931D6}"/>
              </a:ext>
            </a:extLst>
          </p:cNvPr>
          <p:cNvSpPr/>
          <p:nvPr/>
        </p:nvSpPr>
        <p:spPr>
          <a:xfrm>
            <a:off x="574993" y="5272426"/>
            <a:ext cx="5737505" cy="1107996"/>
          </a:xfrm>
          <a:prstGeom prst="rect">
            <a:avLst/>
          </a:prstGeom>
        </p:spPr>
        <p:txBody>
          <a:bodyPr wrap="square">
            <a:spAutoFit/>
          </a:bodyPr>
          <a:lstStyle/>
          <a:p>
            <a:pPr algn="just"/>
            <a:r>
              <a:rPr lang="en-GB" sz="1400" dirty="0"/>
              <a:t>I</a:t>
            </a:r>
            <a:r>
              <a:rPr lang="x-none" sz="1400" dirty="0"/>
              <a:t>t doesn’t have to be a box—it can be anything! A jar, a small bag, a drawer or </a:t>
            </a:r>
            <a:r>
              <a:rPr lang="en-GB" sz="1400" dirty="0"/>
              <a:t>special </a:t>
            </a:r>
            <a:r>
              <a:rPr lang="x-none" sz="1400" dirty="0"/>
              <a:t>space in the house. If </a:t>
            </a:r>
            <a:r>
              <a:rPr lang="en-GB" sz="1400" dirty="0"/>
              <a:t>your child</a:t>
            </a:r>
            <a:r>
              <a:rPr lang="x-none" sz="1400" dirty="0"/>
              <a:t> want</a:t>
            </a:r>
            <a:r>
              <a:rPr lang="en-GB" sz="1400" dirty="0"/>
              <a:t>s to,</a:t>
            </a:r>
            <a:r>
              <a:rPr lang="x-none" sz="1400" dirty="0"/>
              <a:t> they can</a:t>
            </a:r>
            <a:r>
              <a:rPr lang="en-GB" sz="1400" dirty="0"/>
              <a:t> </a:t>
            </a:r>
            <a:r>
              <a:rPr lang="x-none" sz="1400" dirty="0"/>
              <a:t>decorate </a:t>
            </a:r>
            <a:r>
              <a:rPr lang="en-GB" sz="1400" dirty="0"/>
              <a:t>it</a:t>
            </a:r>
            <a:r>
              <a:rPr lang="x-none" sz="1400" dirty="0"/>
              <a:t>. </a:t>
            </a:r>
          </a:p>
          <a:p>
            <a:pPr algn="just"/>
            <a:endParaRPr lang="x-none" sz="1000" dirty="0"/>
          </a:p>
          <a:p>
            <a:pPr algn="just"/>
            <a:r>
              <a:rPr lang="en-GB" sz="1400" dirty="0"/>
              <a:t>Once you talked about the worries and have come up with a plan to cope with them, you may want to ask your child to </a:t>
            </a:r>
            <a:r>
              <a:rPr lang="x-none" sz="1400" dirty="0"/>
              <a:t>rip up the worries</a:t>
            </a:r>
            <a:r>
              <a:rPr lang="en-GB" sz="1400" dirty="0"/>
              <a:t>.</a:t>
            </a:r>
            <a:endParaRPr lang="x-none" sz="1400" dirty="0"/>
          </a:p>
        </p:txBody>
      </p:sp>
    </p:spTree>
    <p:extLst>
      <p:ext uri="{BB962C8B-B14F-4D97-AF65-F5344CB8AC3E}">
        <p14:creationId xmlns:p14="http://schemas.microsoft.com/office/powerpoint/2010/main" val="4290785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81B7CFF-748E-4B47-B07F-1A33C7B3623E}"/>
              </a:ext>
            </a:extLst>
          </p:cNvPr>
          <p:cNvSpPr/>
          <p:nvPr/>
        </p:nvSpPr>
        <p:spPr>
          <a:xfrm>
            <a:off x="1099" y="4439025"/>
            <a:ext cx="6856901" cy="4326185"/>
          </a:xfrm>
          <a:prstGeom prst="rect">
            <a:avLst/>
          </a:prstGeom>
          <a:solidFill>
            <a:schemeClr val="accent5">
              <a:lumMod val="75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4" name="Graphic 3" descr="Pencil outline">
            <a:extLst>
              <a:ext uri="{FF2B5EF4-FFF2-40B4-BE49-F238E27FC236}">
                <a16:creationId xmlns:a16="http://schemas.microsoft.com/office/drawing/2014/main" id="{3EE02966-1972-6141-AAEE-2857C4C367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8096518">
            <a:off x="-117422" y="6177230"/>
            <a:ext cx="914253" cy="914253"/>
          </a:xfrm>
          <a:prstGeom prst="rect">
            <a:avLst/>
          </a:prstGeom>
        </p:spPr>
      </p:pic>
      <p:sp>
        <p:nvSpPr>
          <p:cNvPr id="6" name="TextBox 5">
            <a:extLst>
              <a:ext uri="{FF2B5EF4-FFF2-40B4-BE49-F238E27FC236}">
                <a16:creationId xmlns:a16="http://schemas.microsoft.com/office/drawing/2014/main" id="{7AF4C72F-7E6E-C345-9D9B-3325D4D07B62}"/>
              </a:ext>
            </a:extLst>
          </p:cNvPr>
          <p:cNvSpPr txBox="1"/>
          <p:nvPr/>
        </p:nvSpPr>
        <p:spPr>
          <a:xfrm>
            <a:off x="424208" y="4766293"/>
            <a:ext cx="6228033" cy="584775"/>
          </a:xfrm>
          <a:prstGeom prst="rect">
            <a:avLst/>
          </a:prstGeom>
          <a:noFill/>
        </p:spPr>
        <p:txBody>
          <a:bodyPr wrap="square" rtlCol="0">
            <a:spAutoFit/>
          </a:bodyPr>
          <a:lstStyle/>
          <a:p>
            <a:r>
              <a:rPr lang="x-none" sz="1400" b="1" dirty="0">
                <a:solidFill>
                  <a:schemeClr val="bg1"/>
                </a:solidFill>
              </a:rPr>
              <a:t>Write down a plan for ‘talk time’ that you think would work best for your family:</a:t>
            </a:r>
          </a:p>
          <a:p>
            <a:endParaRPr lang="x-none" dirty="0"/>
          </a:p>
        </p:txBody>
      </p:sp>
      <p:grpSp>
        <p:nvGrpSpPr>
          <p:cNvPr id="15" name="Group 14">
            <a:extLst>
              <a:ext uri="{FF2B5EF4-FFF2-40B4-BE49-F238E27FC236}">
                <a16:creationId xmlns:a16="http://schemas.microsoft.com/office/drawing/2014/main" id="{336F5C12-7347-CE42-A3F4-C08C8D5D81BF}"/>
              </a:ext>
            </a:extLst>
          </p:cNvPr>
          <p:cNvGrpSpPr/>
          <p:nvPr/>
        </p:nvGrpSpPr>
        <p:grpSpPr>
          <a:xfrm>
            <a:off x="756962" y="6882963"/>
            <a:ext cx="5778416" cy="969543"/>
            <a:chOff x="723358" y="8733625"/>
            <a:chExt cx="5779342" cy="969698"/>
          </a:xfrm>
        </p:grpSpPr>
        <p:cxnSp>
          <p:nvCxnSpPr>
            <p:cNvPr id="7" name="Straight Connector 6">
              <a:extLst>
                <a:ext uri="{FF2B5EF4-FFF2-40B4-BE49-F238E27FC236}">
                  <a16:creationId xmlns:a16="http://schemas.microsoft.com/office/drawing/2014/main" id="{018011F3-3873-2F42-BACC-E259E883E173}"/>
                </a:ext>
              </a:extLst>
            </p:cNvPr>
            <p:cNvCxnSpPr/>
            <p:nvPr/>
          </p:nvCxnSpPr>
          <p:spPr>
            <a:xfrm>
              <a:off x="723358" y="8733625"/>
              <a:ext cx="5779342" cy="0"/>
            </a:xfrm>
            <a:prstGeom prst="line">
              <a:avLst/>
            </a:prstGeom>
            <a:ln w="317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834DA1B-0985-9E49-86AC-18C64BB1AECE}"/>
                </a:ext>
              </a:extLst>
            </p:cNvPr>
            <p:cNvCxnSpPr/>
            <p:nvPr/>
          </p:nvCxnSpPr>
          <p:spPr>
            <a:xfrm>
              <a:off x="723358" y="9061660"/>
              <a:ext cx="5779342" cy="0"/>
            </a:xfrm>
            <a:prstGeom prst="line">
              <a:avLst/>
            </a:prstGeom>
            <a:ln w="317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4CEBF80-22BC-1643-870B-076FABF4C1B2}"/>
                </a:ext>
              </a:extLst>
            </p:cNvPr>
            <p:cNvCxnSpPr/>
            <p:nvPr/>
          </p:nvCxnSpPr>
          <p:spPr>
            <a:xfrm>
              <a:off x="723358" y="9389807"/>
              <a:ext cx="5779342" cy="0"/>
            </a:xfrm>
            <a:prstGeom prst="line">
              <a:avLst/>
            </a:prstGeom>
            <a:ln w="317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6D6E660-00AF-2A40-AEEA-F576A2C6508C}"/>
                </a:ext>
              </a:extLst>
            </p:cNvPr>
            <p:cNvCxnSpPr/>
            <p:nvPr/>
          </p:nvCxnSpPr>
          <p:spPr>
            <a:xfrm>
              <a:off x="723358" y="9703323"/>
              <a:ext cx="5779342" cy="0"/>
            </a:xfrm>
            <a:prstGeom prst="line">
              <a:avLst/>
            </a:prstGeom>
            <a:ln w="31750">
              <a:solidFill>
                <a:schemeClr val="accent1"/>
              </a:solidFill>
              <a:prstDash val="sysDot"/>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DB579370-FC82-EF42-A4C3-5A711B15CDC3}"/>
              </a:ext>
            </a:extLst>
          </p:cNvPr>
          <p:cNvSpPr/>
          <p:nvPr/>
        </p:nvSpPr>
        <p:spPr>
          <a:xfrm>
            <a:off x="549" y="0"/>
            <a:ext cx="2963789" cy="421963"/>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UNDERSTANDING &amp; TALKING ABOUT ANXIETY</a:t>
            </a:r>
            <a:endParaRPr lang="x-none" sz="1100" dirty="0"/>
          </a:p>
        </p:txBody>
      </p:sp>
      <p:grpSp>
        <p:nvGrpSpPr>
          <p:cNvPr id="17" name="Group 16">
            <a:extLst>
              <a:ext uri="{FF2B5EF4-FFF2-40B4-BE49-F238E27FC236}">
                <a16:creationId xmlns:a16="http://schemas.microsoft.com/office/drawing/2014/main" id="{2D78641F-B723-DC4E-951D-615D09790378}"/>
              </a:ext>
            </a:extLst>
          </p:cNvPr>
          <p:cNvGrpSpPr/>
          <p:nvPr/>
        </p:nvGrpSpPr>
        <p:grpSpPr>
          <a:xfrm>
            <a:off x="756962" y="5592585"/>
            <a:ext cx="5778416" cy="969543"/>
            <a:chOff x="723358" y="8733625"/>
            <a:chExt cx="5779342" cy="969698"/>
          </a:xfrm>
        </p:grpSpPr>
        <p:cxnSp>
          <p:nvCxnSpPr>
            <p:cNvPr id="18" name="Straight Connector 17">
              <a:extLst>
                <a:ext uri="{FF2B5EF4-FFF2-40B4-BE49-F238E27FC236}">
                  <a16:creationId xmlns:a16="http://schemas.microsoft.com/office/drawing/2014/main" id="{CC536FF4-BBF1-3540-AB58-CD2E222CD76B}"/>
                </a:ext>
              </a:extLst>
            </p:cNvPr>
            <p:cNvCxnSpPr/>
            <p:nvPr/>
          </p:nvCxnSpPr>
          <p:spPr>
            <a:xfrm>
              <a:off x="723358" y="8733625"/>
              <a:ext cx="5779342" cy="0"/>
            </a:xfrm>
            <a:prstGeom prst="line">
              <a:avLst/>
            </a:prstGeom>
            <a:ln w="317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1704DD8-250E-C344-B277-CEE8F91A9407}"/>
                </a:ext>
              </a:extLst>
            </p:cNvPr>
            <p:cNvCxnSpPr/>
            <p:nvPr/>
          </p:nvCxnSpPr>
          <p:spPr>
            <a:xfrm>
              <a:off x="723358" y="9061660"/>
              <a:ext cx="5779342" cy="0"/>
            </a:xfrm>
            <a:prstGeom prst="line">
              <a:avLst/>
            </a:prstGeom>
            <a:ln w="317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137B035-C7C1-694E-94F1-FD6020D5A08C}"/>
                </a:ext>
              </a:extLst>
            </p:cNvPr>
            <p:cNvCxnSpPr/>
            <p:nvPr/>
          </p:nvCxnSpPr>
          <p:spPr>
            <a:xfrm>
              <a:off x="723358" y="9389807"/>
              <a:ext cx="5779342" cy="0"/>
            </a:xfrm>
            <a:prstGeom prst="line">
              <a:avLst/>
            </a:prstGeom>
            <a:ln w="317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C5B9045-50BD-9148-9235-698F4D994EE3}"/>
                </a:ext>
              </a:extLst>
            </p:cNvPr>
            <p:cNvCxnSpPr/>
            <p:nvPr/>
          </p:nvCxnSpPr>
          <p:spPr>
            <a:xfrm>
              <a:off x="723358" y="9703323"/>
              <a:ext cx="5779342" cy="0"/>
            </a:xfrm>
            <a:prstGeom prst="line">
              <a:avLst/>
            </a:prstGeom>
            <a:ln w="31750">
              <a:solidFill>
                <a:schemeClr val="accent1"/>
              </a:solidFill>
              <a:prstDash val="sysDot"/>
            </a:ln>
          </p:spPr>
          <p:style>
            <a:lnRef idx="1">
              <a:schemeClr val="accent1"/>
            </a:lnRef>
            <a:fillRef idx="0">
              <a:schemeClr val="accent1"/>
            </a:fillRef>
            <a:effectRef idx="0">
              <a:schemeClr val="accent1"/>
            </a:effectRef>
            <a:fontRef idx="minor">
              <a:schemeClr val="tx1"/>
            </a:fontRef>
          </p:style>
        </p:cxnSp>
      </p:grpSp>
      <p:sp>
        <p:nvSpPr>
          <p:cNvPr id="25" name="Footer Placeholder 3">
            <a:extLst>
              <a:ext uri="{FF2B5EF4-FFF2-40B4-BE49-F238E27FC236}">
                <a16:creationId xmlns:a16="http://schemas.microsoft.com/office/drawing/2014/main" id="{B5024F15-A0C8-4229-8B27-D6BF6F650C4D}"/>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
        <p:nvSpPr>
          <p:cNvPr id="30" name="TextBox 29">
            <a:extLst>
              <a:ext uri="{FF2B5EF4-FFF2-40B4-BE49-F238E27FC236}">
                <a16:creationId xmlns:a16="http://schemas.microsoft.com/office/drawing/2014/main" id="{8591C347-A0C8-4776-A806-F36F6E07A17B}"/>
              </a:ext>
            </a:extLst>
          </p:cNvPr>
          <p:cNvSpPr txBox="1"/>
          <p:nvPr/>
        </p:nvSpPr>
        <p:spPr>
          <a:xfrm>
            <a:off x="495375" y="767391"/>
            <a:ext cx="5647727" cy="3262432"/>
          </a:xfrm>
          <a:prstGeom prst="rect">
            <a:avLst/>
          </a:prstGeom>
          <a:noFill/>
        </p:spPr>
        <p:txBody>
          <a:bodyPr wrap="square" rtlCol="0">
            <a:spAutoFit/>
          </a:bodyPr>
          <a:lstStyle/>
          <a:p>
            <a:r>
              <a:rPr lang="x-none" sz="1400" b="1" dirty="0">
                <a:solidFill>
                  <a:schemeClr val="accent1"/>
                </a:solidFill>
              </a:rPr>
              <a:t>Children </a:t>
            </a:r>
            <a:r>
              <a:rPr lang="en-GB" sz="1400" b="1" dirty="0">
                <a:solidFill>
                  <a:schemeClr val="accent1"/>
                </a:solidFill>
              </a:rPr>
              <a:t>&amp;</a:t>
            </a:r>
            <a:r>
              <a:rPr lang="x-none" sz="1400" b="1" dirty="0">
                <a:solidFill>
                  <a:schemeClr val="accent1"/>
                </a:solidFill>
              </a:rPr>
              <a:t> </a:t>
            </a:r>
            <a:r>
              <a:rPr lang="en-GB" sz="1400" b="1" dirty="0">
                <a:solidFill>
                  <a:schemeClr val="accent1"/>
                </a:solidFill>
              </a:rPr>
              <a:t>Y</a:t>
            </a:r>
            <a:r>
              <a:rPr lang="x-none" sz="1400" b="1" dirty="0">
                <a:solidFill>
                  <a:schemeClr val="accent1"/>
                </a:solidFill>
              </a:rPr>
              <a:t>oung </a:t>
            </a:r>
            <a:r>
              <a:rPr lang="en-GB" sz="1400" b="1" dirty="0">
                <a:solidFill>
                  <a:schemeClr val="accent1"/>
                </a:solidFill>
              </a:rPr>
              <a:t>P</a:t>
            </a:r>
            <a:r>
              <a:rPr lang="x-none" sz="1400" b="1" dirty="0">
                <a:solidFill>
                  <a:schemeClr val="accent1"/>
                </a:solidFill>
              </a:rPr>
              <a:t>eople with Autism Spectrum Disorder</a:t>
            </a:r>
          </a:p>
          <a:p>
            <a:endParaRPr lang="x-none" sz="1000" b="1" dirty="0">
              <a:solidFill>
                <a:schemeClr val="accent1"/>
              </a:solidFill>
            </a:endParaRPr>
          </a:p>
          <a:p>
            <a:r>
              <a:rPr lang="x-none" sz="1400" dirty="0"/>
              <a:t>Children </a:t>
            </a:r>
            <a:r>
              <a:rPr lang="en-GB" sz="1400" dirty="0"/>
              <a:t>and Young people </a:t>
            </a:r>
            <a:r>
              <a:rPr lang="x-none" sz="1400" dirty="0"/>
              <a:t>with Autism Spectrum Disorder (ASD)</a:t>
            </a:r>
            <a:r>
              <a:rPr lang="en-GB" sz="1400" dirty="0"/>
              <a:t> can</a:t>
            </a:r>
            <a:r>
              <a:rPr lang="x-none" sz="1400" dirty="0"/>
              <a:t> find </a:t>
            </a:r>
            <a:r>
              <a:rPr lang="en-GB" sz="1400" dirty="0"/>
              <a:t>it particularly difficult to recognise and understand emotions.</a:t>
            </a:r>
          </a:p>
          <a:p>
            <a:endParaRPr lang="en-GB" sz="1400" dirty="0"/>
          </a:p>
          <a:p>
            <a:r>
              <a:rPr lang="x-none" sz="1400" dirty="0"/>
              <a:t>It might take more time for them to be able to identify different emotions in themselves and others</a:t>
            </a:r>
            <a:r>
              <a:rPr lang="en-GB" sz="1400" dirty="0"/>
              <a:t>,</a:t>
            </a:r>
            <a:r>
              <a:rPr lang="x-none" sz="1400" dirty="0"/>
              <a:t> and to make links between these emotions and what is going on in their life and the lives of others.</a:t>
            </a:r>
            <a:endParaRPr lang="en-GB" sz="1400" dirty="0"/>
          </a:p>
          <a:p>
            <a:endParaRPr lang="en-GB" sz="1400" dirty="0"/>
          </a:p>
          <a:p>
            <a:r>
              <a:rPr lang="en-GB" sz="1400" dirty="0"/>
              <a:t>As a parent, you can help them develop this skill using all the different strategies we discussed so far. But be mindful that </a:t>
            </a:r>
            <a:r>
              <a:rPr lang="x-none" sz="1400" dirty="0"/>
              <a:t>some children and young people with ASD m</a:t>
            </a:r>
            <a:r>
              <a:rPr lang="en-GB" sz="1400" dirty="0"/>
              <a:t>ay</a:t>
            </a:r>
            <a:r>
              <a:rPr lang="x-none" sz="1400" dirty="0"/>
              <a:t> always </a:t>
            </a:r>
            <a:r>
              <a:rPr lang="en-GB" sz="1400" dirty="0"/>
              <a:t>find it </a:t>
            </a:r>
            <a:r>
              <a:rPr lang="x-none" sz="1400" dirty="0"/>
              <a:t>trickier</a:t>
            </a:r>
            <a:r>
              <a:rPr lang="en-GB" sz="1400" dirty="0"/>
              <a:t> to recognise emotions. </a:t>
            </a:r>
          </a:p>
          <a:p>
            <a:endParaRPr lang="en-GB" sz="1400" dirty="0"/>
          </a:p>
          <a:p>
            <a:r>
              <a:rPr lang="en-GB" sz="1400" dirty="0"/>
              <a:t>You can find links to more ASD resources on the </a:t>
            </a:r>
            <a:r>
              <a:rPr lang="en-GB" sz="1400" dirty="0">
                <a:hlinkClick r:id="rId4"/>
              </a:rPr>
              <a:t>CAMHS, NHS Lothian website. </a:t>
            </a:r>
            <a:endParaRPr lang="x-none" sz="1400" dirty="0"/>
          </a:p>
        </p:txBody>
      </p:sp>
    </p:spTree>
    <p:extLst>
      <p:ext uri="{BB962C8B-B14F-4D97-AF65-F5344CB8AC3E}">
        <p14:creationId xmlns:p14="http://schemas.microsoft.com/office/powerpoint/2010/main" val="666688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020D1BA-509E-431D-B88C-F69987FEFD80}"/>
              </a:ext>
            </a:extLst>
          </p:cNvPr>
          <p:cNvSpPr/>
          <p:nvPr/>
        </p:nvSpPr>
        <p:spPr>
          <a:xfrm>
            <a:off x="1403202" y="0"/>
            <a:ext cx="5454798" cy="9906000"/>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798CCAFA-CC4E-48DC-B65A-E4E0D18EA1A0}"/>
              </a:ext>
            </a:extLst>
          </p:cNvPr>
          <p:cNvSpPr txBox="1"/>
          <p:nvPr/>
        </p:nvSpPr>
        <p:spPr>
          <a:xfrm>
            <a:off x="1745148" y="2790321"/>
            <a:ext cx="4387998" cy="6586418"/>
          </a:xfrm>
          <a:prstGeom prst="rect">
            <a:avLst/>
          </a:prstGeom>
          <a:noFill/>
        </p:spPr>
        <p:txBody>
          <a:bodyPr wrap="square" rtlCol="0">
            <a:spAutoFit/>
          </a:bodyPr>
          <a:lstStyle/>
          <a:p>
            <a:r>
              <a:rPr lang="en-GB" sz="2800" dirty="0">
                <a:solidFill>
                  <a:schemeClr val="bg1"/>
                </a:solidFill>
              </a:rPr>
              <a:t>Part 1</a:t>
            </a:r>
          </a:p>
          <a:p>
            <a:endParaRPr lang="en-GB" sz="2800" dirty="0">
              <a:solidFill>
                <a:schemeClr val="bg1"/>
              </a:solidFill>
            </a:endParaRPr>
          </a:p>
          <a:p>
            <a:r>
              <a:rPr lang="en-GB" sz="2800" b="1" dirty="0">
                <a:solidFill>
                  <a:schemeClr val="bg1"/>
                </a:solidFill>
              </a:rPr>
              <a:t>Understanding and Talking about Anxiety</a:t>
            </a:r>
          </a:p>
          <a:p>
            <a:endParaRPr lang="en-GB" sz="2800" dirty="0">
              <a:solidFill>
                <a:schemeClr val="bg1"/>
              </a:solidFill>
            </a:endParaRPr>
          </a:p>
          <a:p>
            <a:r>
              <a:rPr lang="en-GB" sz="2800" dirty="0">
                <a:solidFill>
                  <a:schemeClr val="bg1"/>
                </a:solidFill>
              </a:rPr>
              <a:t>Information for</a:t>
            </a:r>
          </a:p>
          <a:p>
            <a:r>
              <a:rPr lang="en-GB" sz="2800" dirty="0">
                <a:solidFill>
                  <a:schemeClr val="bg1"/>
                </a:solidFill>
              </a:rPr>
              <a:t>Parents / Carers</a:t>
            </a:r>
          </a:p>
          <a:p>
            <a:endParaRPr lang="en-GB" sz="2800"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r>
              <a:rPr lang="en-GB" dirty="0">
                <a:solidFill>
                  <a:schemeClr val="bg1"/>
                </a:solidFill>
              </a:rPr>
              <a:t>Child and Adolescent Mental Health Service (CAMHS), NHS Lothian</a:t>
            </a:r>
          </a:p>
        </p:txBody>
      </p:sp>
      <p:sp>
        <p:nvSpPr>
          <p:cNvPr id="17" name="Rectangle 16">
            <a:extLst>
              <a:ext uri="{FF2B5EF4-FFF2-40B4-BE49-F238E27FC236}">
                <a16:creationId xmlns:a16="http://schemas.microsoft.com/office/drawing/2014/main" id="{CF942206-768C-412E-AD78-CFAB5C64EB90}"/>
              </a:ext>
            </a:extLst>
          </p:cNvPr>
          <p:cNvSpPr/>
          <p:nvPr/>
        </p:nvSpPr>
        <p:spPr>
          <a:xfrm>
            <a:off x="1474425" y="6751"/>
            <a:ext cx="45719"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See the source image">
            <a:extLst>
              <a:ext uri="{FF2B5EF4-FFF2-40B4-BE49-F238E27FC236}">
                <a16:creationId xmlns:a16="http://schemas.microsoft.com/office/drawing/2014/main" id="{7FCEF59E-DB2F-48B4-917C-F917CC782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21" y="203054"/>
            <a:ext cx="1229536" cy="1229536"/>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9A39E4CD-F4D8-4787-8258-AF9421A6A316}"/>
              </a:ext>
            </a:extLst>
          </p:cNvPr>
          <p:cNvSpPr/>
          <p:nvPr/>
        </p:nvSpPr>
        <p:spPr>
          <a:xfrm>
            <a:off x="1307510" y="0"/>
            <a:ext cx="45719" cy="9920011"/>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68038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531207B-8738-884F-9BBB-E063B229068F}"/>
              </a:ext>
            </a:extLst>
          </p:cNvPr>
          <p:cNvSpPr txBox="1"/>
          <p:nvPr/>
        </p:nvSpPr>
        <p:spPr>
          <a:xfrm>
            <a:off x="412861" y="2903626"/>
            <a:ext cx="5677219" cy="369273"/>
          </a:xfrm>
          <a:prstGeom prst="rect">
            <a:avLst/>
          </a:prstGeom>
          <a:noFill/>
        </p:spPr>
        <p:txBody>
          <a:bodyPr wrap="square" rtlCol="0">
            <a:spAutoFit/>
          </a:bodyPr>
          <a:lstStyle/>
          <a:p>
            <a:r>
              <a:rPr lang="x-none" dirty="0">
                <a:solidFill>
                  <a:srgbClr val="002060"/>
                </a:solidFill>
              </a:rPr>
              <a:t>When is anxiety helpful?</a:t>
            </a:r>
          </a:p>
        </p:txBody>
      </p:sp>
      <p:sp>
        <p:nvSpPr>
          <p:cNvPr id="2" name="TextBox 1">
            <a:extLst>
              <a:ext uri="{FF2B5EF4-FFF2-40B4-BE49-F238E27FC236}">
                <a16:creationId xmlns:a16="http://schemas.microsoft.com/office/drawing/2014/main" id="{3671C98C-D3AF-BF43-9239-F778BF3DDB9F}"/>
              </a:ext>
            </a:extLst>
          </p:cNvPr>
          <p:cNvSpPr txBox="1"/>
          <p:nvPr/>
        </p:nvSpPr>
        <p:spPr>
          <a:xfrm>
            <a:off x="412860" y="1029919"/>
            <a:ext cx="6014770" cy="2031325"/>
          </a:xfrm>
          <a:prstGeom prst="rect">
            <a:avLst/>
          </a:prstGeom>
          <a:noFill/>
        </p:spPr>
        <p:txBody>
          <a:bodyPr wrap="square" rtlCol="0">
            <a:spAutoFit/>
          </a:bodyPr>
          <a:lstStyle/>
          <a:p>
            <a:r>
              <a:rPr lang="x-none" sz="1400" dirty="0"/>
              <a:t>Anxiety is an emotion that we all feel from time to time. It is a </a:t>
            </a:r>
            <a:r>
              <a:rPr lang="x-none" sz="1400" b="1" dirty="0"/>
              <a:t>normal response </a:t>
            </a:r>
            <a:r>
              <a:rPr lang="x-none" sz="1400" dirty="0"/>
              <a:t>to a situation we find threatening.</a:t>
            </a:r>
          </a:p>
          <a:p>
            <a:endParaRPr lang="x-none" sz="1400" dirty="0"/>
          </a:p>
          <a:p>
            <a:r>
              <a:rPr lang="en-GB" sz="1400" dirty="0"/>
              <a:t>O</a:t>
            </a:r>
            <a:r>
              <a:rPr lang="x-none" sz="1400" dirty="0"/>
              <a:t>ther words for feeling anxious are: </a:t>
            </a:r>
          </a:p>
          <a:p>
            <a:pPr marL="742801" lvl="1" indent="-285693">
              <a:buFont typeface="Arial" panose="020B0604020202020204" pitchFamily="34" charset="0"/>
              <a:buChar char="•"/>
            </a:pPr>
            <a:r>
              <a:rPr lang="en-GB" sz="1400" b="1" dirty="0"/>
              <a:t>S</a:t>
            </a:r>
            <a:r>
              <a:rPr lang="x-none" sz="1400" b="1" dirty="0"/>
              <a:t>tressed</a:t>
            </a:r>
          </a:p>
          <a:p>
            <a:pPr marL="742801" lvl="1" indent="-285693">
              <a:buFont typeface="Arial" panose="020B0604020202020204" pitchFamily="34" charset="0"/>
              <a:buChar char="•"/>
            </a:pPr>
            <a:r>
              <a:rPr lang="en-GB" sz="1400" b="1" dirty="0"/>
              <a:t>W</a:t>
            </a:r>
            <a:r>
              <a:rPr lang="x-none" sz="1400" b="1" dirty="0"/>
              <a:t>orried</a:t>
            </a:r>
          </a:p>
          <a:p>
            <a:pPr marL="742801" lvl="1" indent="-285693">
              <a:buFont typeface="Arial" panose="020B0604020202020204" pitchFamily="34" charset="0"/>
              <a:buChar char="•"/>
            </a:pPr>
            <a:r>
              <a:rPr lang="en-GB" sz="1400" b="1" dirty="0"/>
              <a:t>A</a:t>
            </a:r>
            <a:r>
              <a:rPr lang="x-none" sz="1400" b="1" dirty="0"/>
              <a:t>fraid</a:t>
            </a:r>
            <a:endParaRPr lang="en-GB" sz="1400" b="1" dirty="0"/>
          </a:p>
          <a:p>
            <a:pPr marL="742801" lvl="1" indent="-285693">
              <a:buFont typeface="Arial" panose="020B0604020202020204" pitchFamily="34" charset="0"/>
              <a:buChar char="•"/>
            </a:pPr>
            <a:r>
              <a:rPr lang="en-GB" sz="1400" b="1" dirty="0"/>
              <a:t>Scared</a:t>
            </a:r>
            <a:r>
              <a:rPr lang="x-none" sz="1400" b="1" dirty="0"/>
              <a:t> </a:t>
            </a:r>
          </a:p>
          <a:p>
            <a:pPr lvl="1"/>
            <a:endParaRPr lang="x-none" sz="1400" dirty="0"/>
          </a:p>
        </p:txBody>
      </p:sp>
      <p:sp>
        <p:nvSpPr>
          <p:cNvPr id="7" name="TextBox 6">
            <a:extLst>
              <a:ext uri="{FF2B5EF4-FFF2-40B4-BE49-F238E27FC236}">
                <a16:creationId xmlns:a16="http://schemas.microsoft.com/office/drawing/2014/main" id="{03EBB71E-B276-D140-890A-3CB5731C79AD}"/>
              </a:ext>
            </a:extLst>
          </p:cNvPr>
          <p:cNvSpPr txBox="1"/>
          <p:nvPr/>
        </p:nvSpPr>
        <p:spPr>
          <a:xfrm>
            <a:off x="412861" y="6454750"/>
            <a:ext cx="5980957" cy="954107"/>
          </a:xfrm>
          <a:prstGeom prst="rect">
            <a:avLst/>
          </a:prstGeom>
          <a:noFill/>
        </p:spPr>
        <p:txBody>
          <a:bodyPr wrap="square" rtlCol="0">
            <a:spAutoFit/>
          </a:bodyPr>
          <a:lstStyle/>
          <a:p>
            <a:r>
              <a:rPr lang="en-GB" sz="1400" dirty="0"/>
              <a:t>We all feel anxious for short periods of time or in certain situations, but for some people anxiety takes over.</a:t>
            </a:r>
            <a:endParaRPr lang="x-none" sz="1400" dirty="0"/>
          </a:p>
          <a:p>
            <a:endParaRPr lang="x-none" sz="1400" dirty="0"/>
          </a:p>
          <a:p>
            <a:r>
              <a:rPr lang="en-GB" sz="1400" b="1" dirty="0"/>
              <a:t>Anxiety </a:t>
            </a:r>
            <a:r>
              <a:rPr lang="x-none" sz="1400" b="1" dirty="0"/>
              <a:t>becomes a problem when:</a:t>
            </a:r>
          </a:p>
        </p:txBody>
      </p:sp>
      <p:sp>
        <p:nvSpPr>
          <p:cNvPr id="9" name="Rectangle 8">
            <a:extLst>
              <a:ext uri="{FF2B5EF4-FFF2-40B4-BE49-F238E27FC236}">
                <a16:creationId xmlns:a16="http://schemas.microsoft.com/office/drawing/2014/main" id="{FF90EBA0-E610-7F47-84A6-02D17ECB8389}"/>
              </a:ext>
            </a:extLst>
          </p:cNvPr>
          <p:cNvSpPr/>
          <p:nvPr/>
        </p:nvSpPr>
        <p:spPr>
          <a:xfrm>
            <a:off x="1482444" y="3197815"/>
            <a:ext cx="5102444" cy="1831271"/>
          </a:xfrm>
          <a:prstGeom prst="rect">
            <a:avLst/>
          </a:prstGeom>
        </p:spPr>
        <p:txBody>
          <a:bodyPr wrap="square">
            <a:spAutoFit/>
          </a:bodyPr>
          <a:lstStyle/>
          <a:p>
            <a:pPr>
              <a:lnSpc>
                <a:spcPct val="150000"/>
              </a:lnSpc>
            </a:pPr>
            <a:r>
              <a:rPr lang="en-GB" sz="1400" b="1" dirty="0"/>
              <a:t>Anxiety can be helpful:</a:t>
            </a:r>
          </a:p>
          <a:p>
            <a:pPr marL="285750" indent="-285750">
              <a:buFont typeface="Arial" panose="020B0604020202020204" pitchFamily="34" charset="0"/>
              <a:buChar char="•"/>
            </a:pPr>
            <a:r>
              <a:rPr lang="en-GB" sz="1400" b="1" dirty="0"/>
              <a:t>When we face a situation that threatens our physical safety. </a:t>
            </a:r>
            <a:r>
              <a:rPr lang="en-GB" sz="1400" dirty="0"/>
              <a:t>It prepares us to take action and keeps us safe </a:t>
            </a:r>
            <a:r>
              <a:rPr lang="x-none" sz="1400" dirty="0"/>
              <a:t>(</a:t>
            </a:r>
            <a:r>
              <a:rPr lang="en-GB" sz="1400" dirty="0"/>
              <a:t>like quickly </a:t>
            </a:r>
            <a:r>
              <a:rPr lang="x-none" sz="1400" dirty="0"/>
              <a:t>leav</a:t>
            </a:r>
            <a:r>
              <a:rPr lang="en-GB" sz="1400" dirty="0"/>
              <a:t>e</a:t>
            </a:r>
            <a:r>
              <a:rPr lang="x-none" sz="1400" dirty="0"/>
              <a:t> the building when </a:t>
            </a:r>
            <a:r>
              <a:rPr lang="en-GB" sz="1400" dirty="0"/>
              <a:t>the </a:t>
            </a:r>
            <a:r>
              <a:rPr lang="x-none" sz="1400" dirty="0"/>
              <a:t>fire alarm</a:t>
            </a:r>
            <a:r>
              <a:rPr lang="en-GB" sz="1400" dirty="0"/>
              <a:t> sounds</a:t>
            </a:r>
            <a:r>
              <a:rPr lang="x-none" sz="1400" dirty="0"/>
              <a:t>, jump out the way of a car</a:t>
            </a:r>
            <a:r>
              <a:rPr lang="en-GB" sz="1400" dirty="0"/>
              <a:t>, fight off an attacker</a:t>
            </a:r>
            <a:r>
              <a:rPr lang="x-none" sz="1400" dirty="0"/>
              <a:t>)</a:t>
            </a:r>
            <a:r>
              <a:rPr lang="en-GB" sz="1400" dirty="0"/>
              <a:t>.</a:t>
            </a:r>
          </a:p>
          <a:p>
            <a:pPr marL="285750" indent="-285750">
              <a:buFont typeface="Arial" panose="020B0604020202020204" pitchFamily="34" charset="0"/>
              <a:buChar char="•"/>
            </a:pPr>
            <a:endParaRPr lang="x-none" sz="500" dirty="0"/>
          </a:p>
          <a:p>
            <a:pPr marL="285693" indent="-285693">
              <a:buFont typeface="Arial" panose="020B0604020202020204" pitchFamily="34" charset="0"/>
              <a:buChar char="•"/>
            </a:pPr>
            <a:r>
              <a:rPr lang="en-GB" sz="1400" b="1" dirty="0"/>
              <a:t>When we need motivation </a:t>
            </a:r>
            <a:r>
              <a:rPr lang="x-none" sz="1400" b="1" dirty="0"/>
              <a:t>to do things that we might not want to do </a:t>
            </a:r>
            <a:r>
              <a:rPr lang="x-none" sz="1400" dirty="0"/>
              <a:t>(like study for a test)</a:t>
            </a:r>
          </a:p>
        </p:txBody>
      </p:sp>
      <p:sp>
        <p:nvSpPr>
          <p:cNvPr id="10" name="TextBox 9">
            <a:extLst>
              <a:ext uri="{FF2B5EF4-FFF2-40B4-BE49-F238E27FC236}">
                <a16:creationId xmlns:a16="http://schemas.microsoft.com/office/drawing/2014/main" id="{EA7E8226-3E08-354E-B5A5-A1B4555B1F72}"/>
              </a:ext>
            </a:extLst>
          </p:cNvPr>
          <p:cNvSpPr txBox="1"/>
          <p:nvPr/>
        </p:nvSpPr>
        <p:spPr>
          <a:xfrm>
            <a:off x="422834" y="6085476"/>
            <a:ext cx="5677219" cy="369273"/>
          </a:xfrm>
          <a:prstGeom prst="rect">
            <a:avLst/>
          </a:prstGeom>
          <a:noFill/>
        </p:spPr>
        <p:txBody>
          <a:bodyPr wrap="square" rtlCol="0">
            <a:spAutoFit/>
          </a:bodyPr>
          <a:lstStyle/>
          <a:p>
            <a:r>
              <a:rPr lang="x-none" dirty="0">
                <a:solidFill>
                  <a:srgbClr val="002060"/>
                </a:solidFill>
              </a:rPr>
              <a:t>When does anxiety become a problem?</a:t>
            </a:r>
          </a:p>
        </p:txBody>
      </p:sp>
      <p:sp>
        <p:nvSpPr>
          <p:cNvPr id="11" name="TextBox 10">
            <a:extLst>
              <a:ext uri="{FF2B5EF4-FFF2-40B4-BE49-F238E27FC236}">
                <a16:creationId xmlns:a16="http://schemas.microsoft.com/office/drawing/2014/main" id="{9635512A-38BE-3944-9880-CBC63AFBEF9C}"/>
              </a:ext>
            </a:extLst>
          </p:cNvPr>
          <p:cNvSpPr txBox="1"/>
          <p:nvPr/>
        </p:nvSpPr>
        <p:spPr>
          <a:xfrm>
            <a:off x="750411" y="608426"/>
            <a:ext cx="5677219" cy="369273"/>
          </a:xfrm>
          <a:prstGeom prst="rect">
            <a:avLst/>
          </a:prstGeom>
          <a:noFill/>
        </p:spPr>
        <p:txBody>
          <a:bodyPr wrap="square" rtlCol="0">
            <a:spAutoFit/>
          </a:bodyPr>
          <a:lstStyle/>
          <a:p>
            <a:pPr algn="ctr"/>
            <a:r>
              <a:rPr lang="x-none" dirty="0">
                <a:solidFill>
                  <a:schemeClr val="accent1"/>
                </a:solidFill>
              </a:rPr>
              <a:t>WHAT IS ANXIETY?</a:t>
            </a:r>
          </a:p>
        </p:txBody>
      </p:sp>
      <p:pic>
        <p:nvPicPr>
          <p:cNvPr id="13" name="Graphic 12" descr="Worried face outline with solid fill">
            <a:extLst>
              <a:ext uri="{FF2B5EF4-FFF2-40B4-BE49-F238E27FC236}">
                <a16:creationId xmlns:a16="http://schemas.microsoft.com/office/drawing/2014/main" id="{B697BE5B-C01E-884A-B651-DD5623B8BF7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00436" y="1598031"/>
            <a:ext cx="1371379" cy="1371379"/>
          </a:xfrm>
          <a:prstGeom prst="rect">
            <a:avLst/>
          </a:prstGeom>
        </p:spPr>
      </p:pic>
      <p:pic>
        <p:nvPicPr>
          <p:cNvPr id="15" name="Graphic 14" descr="Surprised face outline with solid fill">
            <a:extLst>
              <a:ext uri="{FF2B5EF4-FFF2-40B4-BE49-F238E27FC236}">
                <a16:creationId xmlns:a16="http://schemas.microsoft.com/office/drawing/2014/main" id="{C3129D5E-21B7-1A41-BA94-E19D44EADEE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728675" y="1633913"/>
            <a:ext cx="1371378" cy="1371378"/>
          </a:xfrm>
          <a:prstGeom prst="rect">
            <a:avLst/>
          </a:prstGeom>
        </p:spPr>
      </p:pic>
      <p:pic>
        <p:nvPicPr>
          <p:cNvPr id="17" name="Graphic 16" descr="Tick with solid fill">
            <a:extLst>
              <a:ext uri="{FF2B5EF4-FFF2-40B4-BE49-F238E27FC236}">
                <a16:creationId xmlns:a16="http://schemas.microsoft.com/office/drawing/2014/main" id="{13EB566A-F4E3-C045-967F-CC5EF008F2E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0933" y="3532459"/>
            <a:ext cx="722042" cy="722042"/>
          </a:xfrm>
          <a:prstGeom prst="rect">
            <a:avLst/>
          </a:prstGeom>
        </p:spPr>
      </p:pic>
      <p:sp>
        <p:nvSpPr>
          <p:cNvPr id="18" name="Rectangle 17">
            <a:extLst>
              <a:ext uri="{FF2B5EF4-FFF2-40B4-BE49-F238E27FC236}">
                <a16:creationId xmlns:a16="http://schemas.microsoft.com/office/drawing/2014/main" id="{61FEB08E-D048-6245-BA41-8051BE49A4E4}"/>
              </a:ext>
            </a:extLst>
          </p:cNvPr>
          <p:cNvSpPr/>
          <p:nvPr/>
        </p:nvSpPr>
        <p:spPr>
          <a:xfrm>
            <a:off x="549" y="0"/>
            <a:ext cx="2963789" cy="421963"/>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p>
          <a:p>
            <a:pPr algn="ctr"/>
            <a:r>
              <a:rPr lang="en-GB" sz="1100" dirty="0"/>
              <a:t>UNDERSTANDING &amp; TALKING ABOUT ANXIETY</a:t>
            </a:r>
            <a:endParaRPr lang="x-none" sz="1100" dirty="0"/>
          </a:p>
          <a:p>
            <a:pPr algn="ctr"/>
            <a:endParaRPr lang="x-none" sz="1200" dirty="0"/>
          </a:p>
        </p:txBody>
      </p:sp>
      <p:pic>
        <p:nvPicPr>
          <p:cNvPr id="20" name="Graphic 19" descr="Close with solid fill">
            <a:extLst>
              <a:ext uri="{FF2B5EF4-FFF2-40B4-BE49-F238E27FC236}">
                <a16:creationId xmlns:a16="http://schemas.microsoft.com/office/drawing/2014/main" id="{87227DAE-08CB-C344-B720-7376AD88EB7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68191" y="7512082"/>
            <a:ext cx="914253" cy="914253"/>
          </a:xfrm>
          <a:prstGeom prst="rect">
            <a:avLst/>
          </a:prstGeom>
        </p:spPr>
      </p:pic>
      <p:sp>
        <p:nvSpPr>
          <p:cNvPr id="21" name="Rectangle 20">
            <a:extLst>
              <a:ext uri="{FF2B5EF4-FFF2-40B4-BE49-F238E27FC236}">
                <a16:creationId xmlns:a16="http://schemas.microsoft.com/office/drawing/2014/main" id="{D71E5C07-3BD6-0840-9A67-0DCD57FCF46D}"/>
              </a:ext>
            </a:extLst>
          </p:cNvPr>
          <p:cNvSpPr/>
          <p:nvPr/>
        </p:nvSpPr>
        <p:spPr>
          <a:xfrm>
            <a:off x="1672197" y="7447653"/>
            <a:ext cx="4912691" cy="954107"/>
          </a:xfrm>
          <a:prstGeom prst="rect">
            <a:avLst/>
          </a:prstGeom>
        </p:spPr>
        <p:txBody>
          <a:bodyPr wrap="square">
            <a:spAutoFit/>
          </a:bodyPr>
          <a:lstStyle/>
          <a:p>
            <a:pPr marL="285693" indent="-285693">
              <a:buFont typeface="Arial" panose="020B0604020202020204" pitchFamily="34" charset="0"/>
              <a:buChar char="•"/>
            </a:pPr>
            <a:r>
              <a:rPr lang="en-GB" sz="1400" dirty="0"/>
              <a:t>Someone feels anxious </a:t>
            </a:r>
            <a:r>
              <a:rPr lang="en-GB" sz="1400" b="1" dirty="0"/>
              <a:t>all the time </a:t>
            </a:r>
          </a:p>
          <a:p>
            <a:pPr marL="285693" indent="-285693">
              <a:buFont typeface="Arial" panose="020B0604020202020204" pitchFamily="34" charset="0"/>
              <a:buChar char="•"/>
            </a:pPr>
            <a:r>
              <a:rPr lang="en-GB" sz="1400" dirty="0"/>
              <a:t>It causes a lot of </a:t>
            </a:r>
            <a:r>
              <a:rPr lang="x-none" sz="1400" b="1" dirty="0"/>
              <a:t>upset or distres</a:t>
            </a:r>
            <a:r>
              <a:rPr lang="en-GB" sz="1400" b="1" dirty="0"/>
              <a:t>s</a:t>
            </a:r>
            <a:endParaRPr lang="x-none" sz="1400" dirty="0"/>
          </a:p>
          <a:p>
            <a:pPr marL="285693" indent="-285693">
              <a:buFont typeface="Arial" panose="020B0604020202020204" pitchFamily="34" charset="0"/>
              <a:buChar char="•"/>
            </a:pPr>
            <a:r>
              <a:rPr lang="en-GB" sz="1400" dirty="0"/>
              <a:t>It </a:t>
            </a:r>
            <a:r>
              <a:rPr lang="en-GB" sz="1400" b="1" dirty="0" err="1"/>
              <a:t>i</a:t>
            </a:r>
            <a:r>
              <a:rPr lang="x-none" sz="1400" b="1" dirty="0"/>
              <a:t>nterferes with everyday life </a:t>
            </a:r>
            <a:r>
              <a:rPr lang="x-none" sz="1400" dirty="0"/>
              <a:t>(stops </a:t>
            </a:r>
            <a:r>
              <a:rPr lang="en-GB" sz="1400" dirty="0"/>
              <a:t>you from</a:t>
            </a:r>
            <a:r>
              <a:rPr lang="x-none" sz="1400" dirty="0"/>
              <a:t> doing things </a:t>
            </a:r>
            <a:r>
              <a:rPr lang="en-GB" sz="1400" dirty="0"/>
              <a:t>you </a:t>
            </a:r>
            <a:r>
              <a:rPr lang="x-none" sz="1400" dirty="0"/>
              <a:t>want or need to do)</a:t>
            </a:r>
          </a:p>
        </p:txBody>
      </p:sp>
      <p:sp>
        <p:nvSpPr>
          <p:cNvPr id="22" name="Rectangle 21">
            <a:extLst>
              <a:ext uri="{FF2B5EF4-FFF2-40B4-BE49-F238E27FC236}">
                <a16:creationId xmlns:a16="http://schemas.microsoft.com/office/drawing/2014/main" id="{9E080177-2FD5-714B-AFE4-F388C35EE4E0}"/>
              </a:ext>
            </a:extLst>
          </p:cNvPr>
          <p:cNvSpPr/>
          <p:nvPr/>
        </p:nvSpPr>
        <p:spPr>
          <a:xfrm>
            <a:off x="6460" y="5004779"/>
            <a:ext cx="6856901" cy="979244"/>
          </a:xfrm>
          <a:prstGeom prst="rect">
            <a:avLst/>
          </a:prstGeom>
          <a:solidFill>
            <a:schemeClr val="accent1">
              <a:lumMod val="40000"/>
              <a:lumOff val="6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3" name="Rectangle 22">
            <a:extLst>
              <a:ext uri="{FF2B5EF4-FFF2-40B4-BE49-F238E27FC236}">
                <a16:creationId xmlns:a16="http://schemas.microsoft.com/office/drawing/2014/main" id="{11220C9F-27CB-0643-A3F8-FDEA84BD0FC4}"/>
              </a:ext>
            </a:extLst>
          </p:cNvPr>
          <p:cNvSpPr/>
          <p:nvPr/>
        </p:nvSpPr>
        <p:spPr>
          <a:xfrm>
            <a:off x="273111" y="8850286"/>
            <a:ext cx="6311778" cy="794687"/>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25" name="Graphic 24" descr="Thought with solid fill">
            <a:extLst>
              <a:ext uri="{FF2B5EF4-FFF2-40B4-BE49-F238E27FC236}">
                <a16:creationId xmlns:a16="http://schemas.microsoft.com/office/drawing/2014/main" id="{B7C49D7E-3985-2547-B1B1-DDE64F9784F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flipH="1">
            <a:off x="5851989" y="5104713"/>
            <a:ext cx="732899" cy="732899"/>
          </a:xfrm>
          <a:prstGeom prst="rect">
            <a:avLst/>
          </a:prstGeom>
        </p:spPr>
      </p:pic>
      <p:sp>
        <p:nvSpPr>
          <p:cNvPr id="27" name="TextBox 26">
            <a:extLst>
              <a:ext uri="{FF2B5EF4-FFF2-40B4-BE49-F238E27FC236}">
                <a16:creationId xmlns:a16="http://schemas.microsoft.com/office/drawing/2014/main" id="{86E68A2C-11A9-E146-B0B3-49477247DD0D}"/>
              </a:ext>
            </a:extLst>
          </p:cNvPr>
          <p:cNvSpPr txBox="1"/>
          <p:nvPr/>
        </p:nvSpPr>
        <p:spPr>
          <a:xfrm>
            <a:off x="273111" y="5154498"/>
            <a:ext cx="5144916" cy="646227"/>
          </a:xfrm>
          <a:prstGeom prst="rect">
            <a:avLst/>
          </a:prstGeom>
          <a:noFill/>
        </p:spPr>
        <p:txBody>
          <a:bodyPr wrap="square" rtlCol="0">
            <a:spAutoFit/>
          </a:bodyPr>
          <a:lstStyle/>
          <a:p>
            <a:r>
              <a:rPr lang="x-none" dirty="0"/>
              <a:t>Can you think of a time where anxiety has been helpful for you or your child?</a:t>
            </a:r>
          </a:p>
        </p:txBody>
      </p:sp>
      <p:sp>
        <p:nvSpPr>
          <p:cNvPr id="29" name="TextBox 28">
            <a:extLst>
              <a:ext uri="{FF2B5EF4-FFF2-40B4-BE49-F238E27FC236}">
                <a16:creationId xmlns:a16="http://schemas.microsoft.com/office/drawing/2014/main" id="{B1C5BDF6-ECB2-C043-869D-CDCDCB4A6DBA}"/>
              </a:ext>
            </a:extLst>
          </p:cNvPr>
          <p:cNvSpPr txBox="1"/>
          <p:nvPr/>
        </p:nvSpPr>
        <p:spPr>
          <a:xfrm>
            <a:off x="412860" y="8910610"/>
            <a:ext cx="6172028" cy="646331"/>
          </a:xfrm>
          <a:prstGeom prst="rect">
            <a:avLst/>
          </a:prstGeom>
          <a:noFill/>
        </p:spPr>
        <p:txBody>
          <a:bodyPr wrap="square" rtlCol="0">
            <a:spAutoFit/>
          </a:bodyPr>
          <a:lstStyle/>
          <a:p>
            <a:r>
              <a:rPr lang="x-none" dirty="0"/>
              <a:t>When anxiety becomes a problem there are things you and your child can do to help them learn how to cope</a:t>
            </a:r>
            <a:r>
              <a:rPr lang="en-GB" dirty="0"/>
              <a:t>. </a:t>
            </a:r>
            <a:endParaRPr lang="x-none" dirty="0"/>
          </a:p>
        </p:txBody>
      </p:sp>
      <p:sp>
        <p:nvSpPr>
          <p:cNvPr id="19" name="Footer Placeholder 3">
            <a:extLst>
              <a:ext uri="{FF2B5EF4-FFF2-40B4-BE49-F238E27FC236}">
                <a16:creationId xmlns:a16="http://schemas.microsoft.com/office/drawing/2014/main" id="{42304C7D-4D86-4B6C-AF8F-357759132421}"/>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821645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Man outline">
            <a:extLst>
              <a:ext uri="{FF2B5EF4-FFF2-40B4-BE49-F238E27FC236}">
                <a16:creationId xmlns:a16="http://schemas.microsoft.com/office/drawing/2014/main" id="{45C7D4B0-D9AD-D54C-8F21-30F27FE59A58}"/>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792586" y="2164816"/>
            <a:ext cx="5210327" cy="5210327"/>
          </a:xfrm>
        </p:spPr>
      </p:pic>
      <p:pic>
        <p:nvPicPr>
          <p:cNvPr id="7" name="Graphic 6" descr="Heart with solid fill">
            <a:extLst>
              <a:ext uri="{FF2B5EF4-FFF2-40B4-BE49-F238E27FC236}">
                <a16:creationId xmlns:a16="http://schemas.microsoft.com/office/drawing/2014/main" id="{7ADD27F0-DFBA-A645-9DA5-0284A47ABA1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994002" y="4019962"/>
            <a:ext cx="496256" cy="496256"/>
          </a:xfrm>
          <a:prstGeom prst="rect">
            <a:avLst/>
          </a:prstGeom>
        </p:spPr>
      </p:pic>
      <p:pic>
        <p:nvPicPr>
          <p:cNvPr id="9" name="Graphic 8" descr="Butterfly with solid fill">
            <a:extLst>
              <a:ext uri="{FF2B5EF4-FFF2-40B4-BE49-F238E27FC236}">
                <a16:creationId xmlns:a16="http://schemas.microsoft.com/office/drawing/2014/main" id="{46A93F12-7F70-C94F-941A-DB8CC55E8D0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993349" y="5389783"/>
            <a:ext cx="496257" cy="496257"/>
          </a:xfrm>
          <a:prstGeom prst="rect">
            <a:avLst/>
          </a:prstGeom>
        </p:spPr>
      </p:pic>
      <p:pic>
        <p:nvPicPr>
          <p:cNvPr id="11" name="Graphic 10" descr="Lightning bolt with solid fill">
            <a:extLst>
              <a:ext uri="{FF2B5EF4-FFF2-40B4-BE49-F238E27FC236}">
                <a16:creationId xmlns:a16="http://schemas.microsoft.com/office/drawing/2014/main" id="{B577C558-1C6B-9940-8E24-656C7C0CDBE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965639" y="2112385"/>
            <a:ext cx="496257" cy="496257"/>
          </a:xfrm>
          <a:prstGeom prst="rect">
            <a:avLst/>
          </a:prstGeom>
        </p:spPr>
      </p:pic>
      <p:pic>
        <p:nvPicPr>
          <p:cNvPr id="13" name="Graphic 12" descr="Toilet with solid fill">
            <a:extLst>
              <a:ext uri="{FF2B5EF4-FFF2-40B4-BE49-F238E27FC236}">
                <a16:creationId xmlns:a16="http://schemas.microsoft.com/office/drawing/2014/main" id="{B3CBCBDA-1FD0-0140-955B-3A73584725DA}"/>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006692" y="6152741"/>
            <a:ext cx="496256" cy="496256"/>
          </a:xfrm>
          <a:prstGeom prst="rect">
            <a:avLst/>
          </a:prstGeom>
        </p:spPr>
      </p:pic>
      <p:pic>
        <p:nvPicPr>
          <p:cNvPr id="15" name="Graphic 14" descr="Thermometer with solid fill">
            <a:extLst>
              <a:ext uri="{FF2B5EF4-FFF2-40B4-BE49-F238E27FC236}">
                <a16:creationId xmlns:a16="http://schemas.microsoft.com/office/drawing/2014/main" id="{7E56F1CB-7632-5D45-84CA-0FA7EF213336}"/>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993290" y="2680705"/>
            <a:ext cx="496257" cy="496257"/>
          </a:xfrm>
          <a:prstGeom prst="rect">
            <a:avLst/>
          </a:prstGeom>
        </p:spPr>
      </p:pic>
      <p:grpSp>
        <p:nvGrpSpPr>
          <p:cNvPr id="30" name="Group 29">
            <a:extLst>
              <a:ext uri="{FF2B5EF4-FFF2-40B4-BE49-F238E27FC236}">
                <a16:creationId xmlns:a16="http://schemas.microsoft.com/office/drawing/2014/main" id="{90FE282D-9FCD-1D42-8E2B-F6A08A6FB656}"/>
              </a:ext>
            </a:extLst>
          </p:cNvPr>
          <p:cNvGrpSpPr/>
          <p:nvPr/>
        </p:nvGrpSpPr>
        <p:grpSpPr>
          <a:xfrm>
            <a:off x="2757107" y="6840758"/>
            <a:ext cx="782765" cy="496256"/>
            <a:chOff x="4518189" y="8877706"/>
            <a:chExt cx="914399" cy="623684"/>
          </a:xfrm>
        </p:grpSpPr>
        <p:pic>
          <p:nvPicPr>
            <p:cNvPr id="19" name="Graphic 18" descr="Wi-Fi with solid fill">
              <a:extLst>
                <a:ext uri="{FF2B5EF4-FFF2-40B4-BE49-F238E27FC236}">
                  <a16:creationId xmlns:a16="http://schemas.microsoft.com/office/drawing/2014/main" id="{44198B2B-C70F-6145-A3A7-1024DAC02DC0}"/>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rot="4701353">
              <a:off x="4764776" y="8833577"/>
              <a:ext cx="623684" cy="711941"/>
            </a:xfrm>
            <a:prstGeom prst="rect">
              <a:avLst/>
            </a:prstGeom>
          </p:spPr>
        </p:pic>
        <p:sp>
          <p:nvSpPr>
            <p:cNvPr id="20" name="Oval 19">
              <a:extLst>
                <a:ext uri="{FF2B5EF4-FFF2-40B4-BE49-F238E27FC236}">
                  <a16:creationId xmlns:a16="http://schemas.microsoft.com/office/drawing/2014/main" id="{77305E70-CC6B-6D4F-A81A-22DF0E944B6F}"/>
                </a:ext>
              </a:extLst>
            </p:cNvPr>
            <p:cNvSpPr/>
            <p:nvPr/>
          </p:nvSpPr>
          <p:spPr>
            <a:xfrm>
              <a:off x="4518189" y="8983470"/>
              <a:ext cx="571276" cy="47831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pic>
        <p:nvPicPr>
          <p:cNvPr id="23" name="Graphic 22" descr="Lungs with solid fill">
            <a:extLst>
              <a:ext uri="{FF2B5EF4-FFF2-40B4-BE49-F238E27FC236}">
                <a16:creationId xmlns:a16="http://schemas.microsoft.com/office/drawing/2014/main" id="{C057B9A1-3EDE-B041-A028-12D8661A21FC}"/>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2993290" y="4651426"/>
            <a:ext cx="496256" cy="496256"/>
          </a:xfrm>
          <a:prstGeom prst="rect">
            <a:avLst/>
          </a:prstGeom>
        </p:spPr>
      </p:pic>
      <p:sp>
        <p:nvSpPr>
          <p:cNvPr id="60" name="TextBox 59">
            <a:extLst>
              <a:ext uri="{FF2B5EF4-FFF2-40B4-BE49-F238E27FC236}">
                <a16:creationId xmlns:a16="http://schemas.microsoft.com/office/drawing/2014/main" id="{4CC0EA04-7D7C-B542-8AC6-9C2BECC877E4}"/>
              </a:ext>
            </a:extLst>
          </p:cNvPr>
          <p:cNvSpPr txBox="1"/>
          <p:nvPr/>
        </p:nvSpPr>
        <p:spPr>
          <a:xfrm>
            <a:off x="3602989" y="2115889"/>
            <a:ext cx="2566244" cy="338500"/>
          </a:xfrm>
          <a:prstGeom prst="rect">
            <a:avLst/>
          </a:prstGeom>
          <a:noFill/>
        </p:spPr>
        <p:txBody>
          <a:bodyPr wrap="square" rtlCol="0">
            <a:spAutoFit/>
          </a:bodyPr>
          <a:lstStyle/>
          <a:p>
            <a:r>
              <a:rPr lang="x-none" sz="1600" dirty="0">
                <a:solidFill>
                  <a:schemeClr val="accent5">
                    <a:lumMod val="50000"/>
                  </a:schemeClr>
                </a:solidFill>
              </a:rPr>
              <a:t>Sore head </a:t>
            </a:r>
          </a:p>
        </p:txBody>
      </p:sp>
      <p:sp>
        <p:nvSpPr>
          <p:cNvPr id="61" name="TextBox 60">
            <a:extLst>
              <a:ext uri="{FF2B5EF4-FFF2-40B4-BE49-F238E27FC236}">
                <a16:creationId xmlns:a16="http://schemas.microsoft.com/office/drawing/2014/main" id="{20422B5C-5304-B343-B606-0CE2C53EA17B}"/>
              </a:ext>
            </a:extLst>
          </p:cNvPr>
          <p:cNvSpPr txBox="1"/>
          <p:nvPr/>
        </p:nvSpPr>
        <p:spPr>
          <a:xfrm>
            <a:off x="3602988" y="2745350"/>
            <a:ext cx="2566244" cy="338500"/>
          </a:xfrm>
          <a:prstGeom prst="rect">
            <a:avLst/>
          </a:prstGeom>
          <a:noFill/>
        </p:spPr>
        <p:txBody>
          <a:bodyPr wrap="square" rtlCol="0">
            <a:spAutoFit/>
          </a:bodyPr>
          <a:lstStyle/>
          <a:p>
            <a:r>
              <a:rPr lang="x-none" sz="1600" dirty="0">
                <a:solidFill>
                  <a:schemeClr val="accent5">
                    <a:lumMod val="50000"/>
                  </a:schemeClr>
                </a:solidFill>
              </a:rPr>
              <a:t>Feeling hot or sweaty</a:t>
            </a:r>
          </a:p>
        </p:txBody>
      </p:sp>
      <p:sp>
        <p:nvSpPr>
          <p:cNvPr id="62" name="TextBox 61">
            <a:extLst>
              <a:ext uri="{FF2B5EF4-FFF2-40B4-BE49-F238E27FC236}">
                <a16:creationId xmlns:a16="http://schemas.microsoft.com/office/drawing/2014/main" id="{9E8B9E74-0F43-804A-93CD-31E75E37E10D}"/>
              </a:ext>
            </a:extLst>
          </p:cNvPr>
          <p:cNvSpPr txBox="1"/>
          <p:nvPr/>
        </p:nvSpPr>
        <p:spPr>
          <a:xfrm>
            <a:off x="3615313" y="3901979"/>
            <a:ext cx="2566244" cy="584681"/>
          </a:xfrm>
          <a:prstGeom prst="rect">
            <a:avLst/>
          </a:prstGeom>
          <a:noFill/>
        </p:spPr>
        <p:txBody>
          <a:bodyPr wrap="square" rtlCol="0">
            <a:spAutoFit/>
          </a:bodyPr>
          <a:lstStyle/>
          <a:p>
            <a:r>
              <a:rPr lang="x-none" sz="1600" dirty="0">
                <a:solidFill>
                  <a:schemeClr val="accent5">
                    <a:lumMod val="50000"/>
                  </a:schemeClr>
                </a:solidFill>
              </a:rPr>
              <a:t>Heart beating faster or harder </a:t>
            </a:r>
          </a:p>
        </p:txBody>
      </p:sp>
      <p:sp>
        <p:nvSpPr>
          <p:cNvPr id="63" name="TextBox 62">
            <a:extLst>
              <a:ext uri="{FF2B5EF4-FFF2-40B4-BE49-F238E27FC236}">
                <a16:creationId xmlns:a16="http://schemas.microsoft.com/office/drawing/2014/main" id="{D41A5FC4-703D-6547-8064-7FE1AB2B316F}"/>
              </a:ext>
            </a:extLst>
          </p:cNvPr>
          <p:cNvSpPr txBox="1"/>
          <p:nvPr/>
        </p:nvSpPr>
        <p:spPr>
          <a:xfrm>
            <a:off x="3615312" y="4593803"/>
            <a:ext cx="2757942" cy="584681"/>
          </a:xfrm>
          <a:prstGeom prst="rect">
            <a:avLst/>
          </a:prstGeom>
          <a:noFill/>
        </p:spPr>
        <p:txBody>
          <a:bodyPr wrap="square" rtlCol="0">
            <a:spAutoFit/>
          </a:bodyPr>
          <a:lstStyle/>
          <a:p>
            <a:r>
              <a:rPr lang="x-none" sz="1600" dirty="0">
                <a:solidFill>
                  <a:schemeClr val="accent5">
                    <a:lumMod val="50000"/>
                  </a:schemeClr>
                </a:solidFill>
              </a:rPr>
              <a:t>Breathing faster or feeling like it’s difficult to breathe</a:t>
            </a:r>
          </a:p>
        </p:txBody>
      </p:sp>
      <p:sp>
        <p:nvSpPr>
          <p:cNvPr id="64" name="TextBox 63">
            <a:extLst>
              <a:ext uri="{FF2B5EF4-FFF2-40B4-BE49-F238E27FC236}">
                <a16:creationId xmlns:a16="http://schemas.microsoft.com/office/drawing/2014/main" id="{72B47469-709D-4042-942C-9A108984D5B2}"/>
              </a:ext>
            </a:extLst>
          </p:cNvPr>
          <p:cNvSpPr txBox="1"/>
          <p:nvPr/>
        </p:nvSpPr>
        <p:spPr>
          <a:xfrm>
            <a:off x="3602989" y="5353776"/>
            <a:ext cx="2757942" cy="584681"/>
          </a:xfrm>
          <a:prstGeom prst="rect">
            <a:avLst/>
          </a:prstGeom>
          <a:noFill/>
        </p:spPr>
        <p:txBody>
          <a:bodyPr wrap="square" rtlCol="0">
            <a:spAutoFit/>
          </a:bodyPr>
          <a:lstStyle/>
          <a:p>
            <a:r>
              <a:rPr lang="x-none" sz="1600" dirty="0">
                <a:solidFill>
                  <a:schemeClr val="accent5">
                    <a:lumMod val="50000"/>
                  </a:schemeClr>
                </a:solidFill>
              </a:rPr>
              <a:t>Feeling sick, having a sore tummy or having ‘butterflies’</a:t>
            </a:r>
          </a:p>
        </p:txBody>
      </p:sp>
      <p:sp>
        <p:nvSpPr>
          <p:cNvPr id="65" name="TextBox 64">
            <a:extLst>
              <a:ext uri="{FF2B5EF4-FFF2-40B4-BE49-F238E27FC236}">
                <a16:creationId xmlns:a16="http://schemas.microsoft.com/office/drawing/2014/main" id="{3415007D-8566-E943-9C35-E5CDF04CF682}"/>
              </a:ext>
            </a:extLst>
          </p:cNvPr>
          <p:cNvSpPr txBox="1"/>
          <p:nvPr/>
        </p:nvSpPr>
        <p:spPr>
          <a:xfrm>
            <a:off x="3602989" y="6152742"/>
            <a:ext cx="2757942" cy="584681"/>
          </a:xfrm>
          <a:prstGeom prst="rect">
            <a:avLst/>
          </a:prstGeom>
          <a:noFill/>
        </p:spPr>
        <p:txBody>
          <a:bodyPr wrap="square" rtlCol="0">
            <a:spAutoFit/>
          </a:bodyPr>
          <a:lstStyle/>
          <a:p>
            <a:r>
              <a:rPr lang="x-none" sz="1600" dirty="0">
                <a:solidFill>
                  <a:schemeClr val="accent5">
                    <a:lumMod val="50000"/>
                  </a:schemeClr>
                </a:solidFill>
              </a:rPr>
              <a:t>Needing to go to the toilet more often</a:t>
            </a:r>
          </a:p>
        </p:txBody>
      </p:sp>
      <p:sp>
        <p:nvSpPr>
          <p:cNvPr id="66" name="TextBox 65">
            <a:extLst>
              <a:ext uri="{FF2B5EF4-FFF2-40B4-BE49-F238E27FC236}">
                <a16:creationId xmlns:a16="http://schemas.microsoft.com/office/drawing/2014/main" id="{298B40C5-D220-4349-BAF2-53CA07DD1346}"/>
              </a:ext>
            </a:extLst>
          </p:cNvPr>
          <p:cNvSpPr txBox="1"/>
          <p:nvPr/>
        </p:nvSpPr>
        <p:spPr>
          <a:xfrm>
            <a:off x="3615312" y="6923997"/>
            <a:ext cx="2757942" cy="338500"/>
          </a:xfrm>
          <a:prstGeom prst="rect">
            <a:avLst/>
          </a:prstGeom>
          <a:noFill/>
        </p:spPr>
        <p:txBody>
          <a:bodyPr wrap="square" rtlCol="0">
            <a:spAutoFit/>
          </a:bodyPr>
          <a:lstStyle/>
          <a:p>
            <a:r>
              <a:rPr lang="en-GB" sz="1600" dirty="0">
                <a:solidFill>
                  <a:schemeClr val="accent5">
                    <a:lumMod val="50000"/>
                  </a:schemeClr>
                </a:solidFill>
              </a:rPr>
              <a:t>L</a:t>
            </a:r>
            <a:r>
              <a:rPr lang="x-none" sz="1600" dirty="0">
                <a:solidFill>
                  <a:schemeClr val="accent5">
                    <a:lumMod val="50000"/>
                  </a:schemeClr>
                </a:solidFill>
              </a:rPr>
              <a:t>egs feeling like jelly or shaky</a:t>
            </a:r>
          </a:p>
        </p:txBody>
      </p:sp>
      <p:pic>
        <p:nvPicPr>
          <p:cNvPr id="68" name="Graphic 67" descr="Cactus with solid fill">
            <a:extLst>
              <a:ext uri="{FF2B5EF4-FFF2-40B4-BE49-F238E27FC236}">
                <a16:creationId xmlns:a16="http://schemas.microsoft.com/office/drawing/2014/main" id="{4D91C8A6-EEDA-4342-857A-F0C97CCF2055}"/>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2994002" y="3319029"/>
            <a:ext cx="517301" cy="517301"/>
          </a:xfrm>
          <a:prstGeom prst="rect">
            <a:avLst/>
          </a:prstGeom>
        </p:spPr>
      </p:pic>
      <p:sp>
        <p:nvSpPr>
          <p:cNvPr id="69" name="TextBox 68">
            <a:extLst>
              <a:ext uri="{FF2B5EF4-FFF2-40B4-BE49-F238E27FC236}">
                <a16:creationId xmlns:a16="http://schemas.microsoft.com/office/drawing/2014/main" id="{579492C4-EC42-7C40-9CDA-F6779C8954C9}"/>
              </a:ext>
            </a:extLst>
          </p:cNvPr>
          <p:cNvSpPr txBox="1"/>
          <p:nvPr/>
        </p:nvSpPr>
        <p:spPr>
          <a:xfrm>
            <a:off x="3647203" y="3340132"/>
            <a:ext cx="2566244" cy="338500"/>
          </a:xfrm>
          <a:prstGeom prst="rect">
            <a:avLst/>
          </a:prstGeom>
          <a:noFill/>
        </p:spPr>
        <p:txBody>
          <a:bodyPr wrap="square" rtlCol="0">
            <a:spAutoFit/>
          </a:bodyPr>
          <a:lstStyle/>
          <a:p>
            <a:r>
              <a:rPr lang="x-none" sz="1600" dirty="0">
                <a:solidFill>
                  <a:schemeClr val="accent5">
                    <a:lumMod val="50000"/>
                  </a:schemeClr>
                </a:solidFill>
              </a:rPr>
              <a:t>Dry mouth or tight throat</a:t>
            </a:r>
          </a:p>
        </p:txBody>
      </p:sp>
      <p:sp>
        <p:nvSpPr>
          <p:cNvPr id="70" name="TextBox 69">
            <a:extLst>
              <a:ext uri="{FF2B5EF4-FFF2-40B4-BE49-F238E27FC236}">
                <a16:creationId xmlns:a16="http://schemas.microsoft.com/office/drawing/2014/main" id="{8CAD13F2-813F-4E4C-8F50-1538BE69310A}"/>
              </a:ext>
            </a:extLst>
          </p:cNvPr>
          <p:cNvSpPr txBox="1"/>
          <p:nvPr/>
        </p:nvSpPr>
        <p:spPr>
          <a:xfrm>
            <a:off x="429922" y="512081"/>
            <a:ext cx="5930300" cy="369332"/>
          </a:xfrm>
          <a:prstGeom prst="rect">
            <a:avLst/>
          </a:prstGeom>
          <a:noFill/>
        </p:spPr>
        <p:txBody>
          <a:bodyPr wrap="square" rtlCol="0">
            <a:spAutoFit/>
          </a:bodyPr>
          <a:lstStyle/>
          <a:p>
            <a:pPr algn="ctr"/>
            <a:r>
              <a:rPr lang="x-none" dirty="0">
                <a:solidFill>
                  <a:srgbClr val="4472C4"/>
                </a:solidFill>
              </a:rPr>
              <a:t>BODY SIGNS OF ANXIETY</a:t>
            </a:r>
          </a:p>
        </p:txBody>
      </p:sp>
      <p:sp>
        <p:nvSpPr>
          <p:cNvPr id="71" name="Rectangle 70">
            <a:extLst>
              <a:ext uri="{FF2B5EF4-FFF2-40B4-BE49-F238E27FC236}">
                <a16:creationId xmlns:a16="http://schemas.microsoft.com/office/drawing/2014/main" id="{4188CA74-FABF-AE49-B268-0AA137324BD4}"/>
              </a:ext>
            </a:extLst>
          </p:cNvPr>
          <p:cNvSpPr/>
          <p:nvPr/>
        </p:nvSpPr>
        <p:spPr>
          <a:xfrm>
            <a:off x="549" y="-55418"/>
            <a:ext cx="2963789" cy="421963"/>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p>
          <a:p>
            <a:pPr algn="ctr"/>
            <a:r>
              <a:rPr lang="en-GB" sz="1100" dirty="0"/>
              <a:t>UNDERSTANDING &amp; TALKING ABOUT ANXIETY</a:t>
            </a:r>
            <a:endParaRPr lang="x-none" sz="1100" dirty="0"/>
          </a:p>
          <a:p>
            <a:pPr algn="ctr"/>
            <a:endParaRPr lang="x-none" sz="1200" dirty="0"/>
          </a:p>
        </p:txBody>
      </p:sp>
      <p:sp>
        <p:nvSpPr>
          <p:cNvPr id="72" name="TextBox 71">
            <a:extLst>
              <a:ext uri="{FF2B5EF4-FFF2-40B4-BE49-F238E27FC236}">
                <a16:creationId xmlns:a16="http://schemas.microsoft.com/office/drawing/2014/main" id="{4676FBCF-4B3E-594E-AA90-56F4CE42ABD3}"/>
              </a:ext>
            </a:extLst>
          </p:cNvPr>
          <p:cNvSpPr txBox="1"/>
          <p:nvPr/>
        </p:nvSpPr>
        <p:spPr>
          <a:xfrm>
            <a:off x="394719" y="849128"/>
            <a:ext cx="4599564" cy="1169551"/>
          </a:xfrm>
          <a:prstGeom prst="rect">
            <a:avLst/>
          </a:prstGeom>
          <a:noFill/>
        </p:spPr>
        <p:txBody>
          <a:bodyPr wrap="square" rtlCol="0">
            <a:spAutoFit/>
          </a:bodyPr>
          <a:lstStyle/>
          <a:p>
            <a:r>
              <a:rPr lang="x-none" sz="1400" dirty="0"/>
              <a:t>When we feel anxious it can make our bodies feel different</a:t>
            </a:r>
            <a:r>
              <a:rPr lang="en-GB" sz="1400" dirty="0"/>
              <a:t>. This is called the Fight or Flight response. These physical signs can be scary and confusing and this can make your child more anxious. But they are not dangerous. They help prepare the body for action. </a:t>
            </a:r>
            <a:r>
              <a:rPr lang="x-none" sz="1400" dirty="0"/>
              <a:t>You might notice</a:t>
            </a:r>
            <a:r>
              <a:rPr lang="en-GB" sz="1400" dirty="0"/>
              <a:t>:</a:t>
            </a:r>
            <a:r>
              <a:rPr lang="x-none" sz="1400" dirty="0"/>
              <a:t> </a:t>
            </a:r>
          </a:p>
        </p:txBody>
      </p:sp>
      <p:sp>
        <p:nvSpPr>
          <p:cNvPr id="73" name="TextBox 72">
            <a:extLst>
              <a:ext uri="{FF2B5EF4-FFF2-40B4-BE49-F238E27FC236}">
                <a16:creationId xmlns:a16="http://schemas.microsoft.com/office/drawing/2014/main" id="{924254D0-D856-C74D-8C9B-74E537322361}"/>
              </a:ext>
            </a:extLst>
          </p:cNvPr>
          <p:cNvSpPr txBox="1"/>
          <p:nvPr/>
        </p:nvSpPr>
        <p:spPr>
          <a:xfrm>
            <a:off x="193183" y="7297748"/>
            <a:ext cx="6387921" cy="2339102"/>
          </a:xfrm>
          <a:prstGeom prst="rect">
            <a:avLst/>
          </a:prstGeom>
          <a:noFill/>
          <a:ln w="38100">
            <a:solidFill>
              <a:schemeClr val="accent1"/>
            </a:solidFill>
          </a:ln>
        </p:spPr>
        <p:txBody>
          <a:bodyPr wrap="square" rtlCol="0">
            <a:spAutoFit/>
          </a:bodyPr>
          <a:lstStyle/>
          <a:p>
            <a:r>
              <a:rPr lang="x-none" sz="1400" dirty="0"/>
              <a:t>Everyone feels anxious from time to time. Take a moment and think about how you feel when you get anxious</a:t>
            </a:r>
            <a:r>
              <a:rPr lang="en-GB" sz="1400" dirty="0"/>
              <a:t>. D</a:t>
            </a:r>
            <a:r>
              <a:rPr lang="x-none" sz="1400" dirty="0"/>
              <a:t>o you recognise </a:t>
            </a:r>
            <a:r>
              <a:rPr lang="en-GB" sz="1400" dirty="0"/>
              <a:t>any of </a:t>
            </a:r>
            <a:r>
              <a:rPr lang="x-none" sz="1400" dirty="0"/>
              <a:t>the body signs </a:t>
            </a:r>
            <a:r>
              <a:rPr lang="en-GB" sz="1400" dirty="0"/>
              <a:t>mentioned </a:t>
            </a:r>
            <a:r>
              <a:rPr lang="x-none" sz="1400" dirty="0"/>
              <a:t>above? Are there any other signs you notice?</a:t>
            </a:r>
          </a:p>
          <a:p>
            <a:endParaRPr lang="x-none" sz="600" dirty="0"/>
          </a:p>
          <a:p>
            <a:r>
              <a:rPr lang="x-none" sz="1400" dirty="0"/>
              <a:t>It </a:t>
            </a:r>
            <a:r>
              <a:rPr lang="en-GB" sz="1400" dirty="0"/>
              <a:t>can be</a:t>
            </a:r>
            <a:r>
              <a:rPr lang="x-none" sz="1400" dirty="0"/>
              <a:t> helpful for children to know </a:t>
            </a:r>
            <a:r>
              <a:rPr lang="en-GB" sz="1400" dirty="0"/>
              <a:t>about the physical signs of anxiety and to learn that they are not dangerous. </a:t>
            </a:r>
            <a:r>
              <a:rPr lang="x-none" sz="1400" dirty="0"/>
              <a:t>You could ask your child if they notice any of these signs and share </a:t>
            </a:r>
            <a:r>
              <a:rPr lang="en-GB" sz="1400" dirty="0"/>
              <a:t>what signs </a:t>
            </a:r>
            <a:r>
              <a:rPr lang="x-none" sz="1400" dirty="0"/>
              <a:t>you notice in yourself</a:t>
            </a:r>
            <a:r>
              <a:rPr lang="en-GB" sz="1400" dirty="0"/>
              <a:t> and/or them</a:t>
            </a:r>
            <a:r>
              <a:rPr lang="x-none" sz="1400" dirty="0"/>
              <a:t>.</a:t>
            </a:r>
            <a:r>
              <a:rPr lang="en-GB" sz="1400" dirty="0"/>
              <a:t> You might want to talk about the Fight and Flight response and how it helps keep us safe or watch the video mentioned above together.</a:t>
            </a:r>
          </a:p>
          <a:p>
            <a:endParaRPr lang="en-GB" sz="1400" dirty="0"/>
          </a:p>
          <a:p>
            <a:endParaRPr lang="x-none" sz="1400" dirty="0"/>
          </a:p>
        </p:txBody>
      </p:sp>
      <p:sp>
        <p:nvSpPr>
          <p:cNvPr id="2" name="Rectangle 1">
            <a:extLst>
              <a:ext uri="{FF2B5EF4-FFF2-40B4-BE49-F238E27FC236}">
                <a16:creationId xmlns:a16="http://schemas.microsoft.com/office/drawing/2014/main" id="{4F8A53A7-07A8-44E7-8F30-7EF660F8ECDD}"/>
              </a:ext>
            </a:extLst>
          </p:cNvPr>
          <p:cNvSpPr/>
          <p:nvPr/>
        </p:nvSpPr>
        <p:spPr>
          <a:xfrm>
            <a:off x="5042520" y="914203"/>
            <a:ext cx="1317702" cy="1600438"/>
          </a:xfrm>
          <a:prstGeom prst="rect">
            <a:avLst/>
          </a:prstGeom>
          <a:solidFill>
            <a:srgbClr val="4472C4"/>
          </a:solidFill>
        </p:spPr>
        <p:txBody>
          <a:bodyPr wrap="square">
            <a:spAutoFit/>
          </a:bodyPr>
          <a:lstStyle/>
          <a:p>
            <a:pPr algn="ctr"/>
            <a:r>
              <a:rPr lang="en-GB" sz="1400" dirty="0">
                <a:solidFill>
                  <a:schemeClr val="bg1"/>
                </a:solidFill>
              </a:rPr>
              <a:t>Try to watch the </a:t>
            </a:r>
            <a:r>
              <a:rPr lang="en-GB" sz="1400" dirty="0">
                <a:solidFill>
                  <a:schemeClr val="bg1"/>
                </a:solidFill>
                <a:hlinkClick r:id="rId20">
                  <a:extLst>
                    <a:ext uri="{A12FA001-AC4F-418D-AE19-62706E023703}">
                      <ahyp:hlinkClr xmlns:ahyp="http://schemas.microsoft.com/office/drawing/2018/hyperlinkcolor" val="tx"/>
                    </a:ext>
                  </a:extLst>
                </a:hlinkClick>
              </a:rPr>
              <a:t>Shine Fight and Flight video </a:t>
            </a:r>
            <a:r>
              <a:rPr lang="en-GB" sz="1400" dirty="0">
                <a:solidFill>
                  <a:schemeClr val="bg1"/>
                </a:solidFill>
              </a:rPr>
              <a:t>by Dr Paul Stone with your child to learn more.</a:t>
            </a:r>
          </a:p>
        </p:txBody>
      </p:sp>
      <p:sp>
        <p:nvSpPr>
          <p:cNvPr id="28" name="Footer Placeholder 3">
            <a:extLst>
              <a:ext uri="{FF2B5EF4-FFF2-40B4-BE49-F238E27FC236}">
                <a16:creationId xmlns:a16="http://schemas.microsoft.com/office/drawing/2014/main" id="{A44BBA39-FD2E-41D0-8E0C-8CBDDE85CD2B}"/>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
        <p:nvSpPr>
          <p:cNvPr id="29" name="Rectangle 28">
            <a:extLst>
              <a:ext uri="{FF2B5EF4-FFF2-40B4-BE49-F238E27FC236}">
                <a16:creationId xmlns:a16="http://schemas.microsoft.com/office/drawing/2014/main" id="{9AF90E4F-4180-4A19-8A49-5C47A9E5578E}"/>
              </a:ext>
            </a:extLst>
          </p:cNvPr>
          <p:cNvSpPr/>
          <p:nvPr/>
        </p:nvSpPr>
        <p:spPr>
          <a:xfrm>
            <a:off x="193183" y="9154543"/>
            <a:ext cx="6387920" cy="523220"/>
          </a:xfrm>
          <a:prstGeom prst="rect">
            <a:avLst/>
          </a:prstGeom>
          <a:solidFill>
            <a:srgbClr val="4472C4"/>
          </a:solidFill>
        </p:spPr>
        <p:txBody>
          <a:bodyPr wrap="square">
            <a:spAutoFit/>
          </a:bodyPr>
          <a:lstStyle/>
          <a:p>
            <a:pPr algn="ctr"/>
            <a:r>
              <a:rPr lang="en-GB" sz="1400" dirty="0">
                <a:solidFill>
                  <a:schemeClr val="bg1"/>
                </a:solidFill>
              </a:rPr>
              <a:t>If you need further help with discussing the physical symptoms of anxiety and to check there are no underlying causes, speak to your GP.</a:t>
            </a:r>
          </a:p>
        </p:txBody>
      </p:sp>
      <p:pic>
        <p:nvPicPr>
          <p:cNvPr id="34" name="Graphic 33" descr="Lightning bolt with solid fill">
            <a:extLst>
              <a:ext uri="{FF2B5EF4-FFF2-40B4-BE49-F238E27FC236}">
                <a16:creationId xmlns:a16="http://schemas.microsoft.com/office/drawing/2014/main" id="{A225D8F1-C13C-4139-AB72-2D7A3186441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966197" y="2043110"/>
            <a:ext cx="496257" cy="496257"/>
          </a:xfrm>
          <a:prstGeom prst="rect">
            <a:avLst/>
          </a:prstGeom>
        </p:spPr>
      </p:pic>
    </p:spTree>
    <p:extLst>
      <p:ext uri="{BB962C8B-B14F-4D97-AF65-F5344CB8AC3E}">
        <p14:creationId xmlns:p14="http://schemas.microsoft.com/office/powerpoint/2010/main" val="3251642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10C137-C91D-D94F-89C7-001A0245EA3E}"/>
              </a:ext>
            </a:extLst>
          </p:cNvPr>
          <p:cNvSpPr txBox="1"/>
          <p:nvPr/>
        </p:nvSpPr>
        <p:spPr>
          <a:xfrm>
            <a:off x="448714" y="1276029"/>
            <a:ext cx="6112948" cy="1815882"/>
          </a:xfrm>
          <a:prstGeom prst="rect">
            <a:avLst/>
          </a:prstGeom>
          <a:noFill/>
        </p:spPr>
        <p:txBody>
          <a:bodyPr wrap="square" rtlCol="0">
            <a:spAutoFit/>
          </a:bodyPr>
          <a:lstStyle/>
          <a:p>
            <a:pPr marL="285693" indent="-285693">
              <a:buFont typeface="Arial" panose="020B0604020202020204" pitchFamily="34" charset="0"/>
              <a:buChar char="•"/>
            </a:pPr>
            <a:r>
              <a:rPr lang="x-none" sz="1400" dirty="0"/>
              <a:t>People of all ages feel anxious but we tend to feel anxious about different things as we grow up.</a:t>
            </a:r>
          </a:p>
          <a:p>
            <a:pPr marL="285693" indent="-285693">
              <a:buFont typeface="Arial" panose="020B0604020202020204" pitchFamily="34" charset="0"/>
              <a:buChar char="•"/>
            </a:pPr>
            <a:r>
              <a:rPr lang="x-none" sz="1400" dirty="0"/>
              <a:t>Children often feel anxious about their physical safety</a:t>
            </a:r>
            <a:r>
              <a:rPr lang="en-GB" sz="1400" dirty="0"/>
              <a:t>, or the safety of those close to them. They</a:t>
            </a:r>
            <a:r>
              <a:rPr lang="x-none" sz="1400" dirty="0"/>
              <a:t> might worry about scary creatures, being hurt</a:t>
            </a:r>
            <a:r>
              <a:rPr lang="en-GB" sz="1400" dirty="0"/>
              <a:t>,</a:t>
            </a:r>
            <a:r>
              <a:rPr lang="x-none" sz="1400" dirty="0"/>
              <a:t> or other people hurting them. </a:t>
            </a:r>
          </a:p>
          <a:p>
            <a:pPr marL="285693" indent="-285693">
              <a:buFont typeface="Arial" panose="020B0604020202020204" pitchFamily="34" charset="0"/>
              <a:buChar char="•"/>
            </a:pPr>
            <a:r>
              <a:rPr lang="x-none" sz="1400" dirty="0"/>
              <a:t>Teenagers often feel anxious about </a:t>
            </a:r>
            <a:r>
              <a:rPr lang="en-GB" sz="1400" dirty="0"/>
              <a:t>the future, friendships, relationships or</a:t>
            </a:r>
            <a:r>
              <a:rPr lang="x-none" sz="1400" dirty="0"/>
              <a:t> worry about </a:t>
            </a:r>
            <a:r>
              <a:rPr lang="en-GB" sz="1400" dirty="0"/>
              <a:t>school or exams. They might also worry about their</a:t>
            </a:r>
            <a:r>
              <a:rPr lang="x-none" sz="1400" dirty="0"/>
              <a:t> wellbeing.</a:t>
            </a:r>
            <a:r>
              <a:rPr lang="en-GB" sz="1400" dirty="0"/>
              <a:t> </a:t>
            </a:r>
            <a:endParaRPr lang="x-none" sz="1400" dirty="0"/>
          </a:p>
          <a:p>
            <a:endParaRPr lang="x-none" sz="1400" dirty="0"/>
          </a:p>
        </p:txBody>
      </p:sp>
      <p:sp>
        <p:nvSpPr>
          <p:cNvPr id="5" name="TextBox 4">
            <a:extLst>
              <a:ext uri="{FF2B5EF4-FFF2-40B4-BE49-F238E27FC236}">
                <a16:creationId xmlns:a16="http://schemas.microsoft.com/office/drawing/2014/main" id="{9B1AFEA8-A34A-2345-90BC-B939824140CA}"/>
              </a:ext>
            </a:extLst>
          </p:cNvPr>
          <p:cNvSpPr txBox="1"/>
          <p:nvPr/>
        </p:nvSpPr>
        <p:spPr>
          <a:xfrm>
            <a:off x="296338" y="906756"/>
            <a:ext cx="6265325" cy="369273"/>
          </a:xfrm>
          <a:prstGeom prst="rect">
            <a:avLst/>
          </a:prstGeom>
          <a:noFill/>
        </p:spPr>
        <p:txBody>
          <a:bodyPr wrap="square" rtlCol="0">
            <a:spAutoFit/>
          </a:bodyPr>
          <a:lstStyle/>
          <a:p>
            <a:r>
              <a:rPr lang="x-none" dirty="0">
                <a:solidFill>
                  <a:srgbClr val="002060"/>
                </a:solidFill>
              </a:rPr>
              <a:t>Recognising your child’s anxiety</a:t>
            </a:r>
          </a:p>
        </p:txBody>
      </p:sp>
      <p:sp>
        <p:nvSpPr>
          <p:cNvPr id="6" name="Rectangle 5">
            <a:extLst>
              <a:ext uri="{FF2B5EF4-FFF2-40B4-BE49-F238E27FC236}">
                <a16:creationId xmlns:a16="http://schemas.microsoft.com/office/drawing/2014/main" id="{C561C33E-8072-0445-B54C-F976827BB642}"/>
              </a:ext>
            </a:extLst>
          </p:cNvPr>
          <p:cNvSpPr/>
          <p:nvPr/>
        </p:nvSpPr>
        <p:spPr>
          <a:xfrm>
            <a:off x="549" y="0"/>
            <a:ext cx="2963789" cy="421963"/>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p>
          <a:p>
            <a:pPr algn="ctr"/>
            <a:r>
              <a:rPr lang="en-GB" sz="1100" dirty="0"/>
              <a:t>UNDERSTANDING &amp; TALKING ABOUT ANXIETY</a:t>
            </a:r>
            <a:endParaRPr lang="x-none" sz="1100" dirty="0"/>
          </a:p>
          <a:p>
            <a:pPr algn="ctr"/>
            <a:endParaRPr lang="x-none" sz="1200" dirty="0"/>
          </a:p>
        </p:txBody>
      </p:sp>
      <p:sp>
        <p:nvSpPr>
          <p:cNvPr id="7" name="Rectangle 6">
            <a:extLst>
              <a:ext uri="{FF2B5EF4-FFF2-40B4-BE49-F238E27FC236}">
                <a16:creationId xmlns:a16="http://schemas.microsoft.com/office/drawing/2014/main" id="{4D343333-42B8-6C4D-8946-71A080654309}"/>
              </a:ext>
            </a:extLst>
          </p:cNvPr>
          <p:cNvSpPr/>
          <p:nvPr/>
        </p:nvSpPr>
        <p:spPr>
          <a:xfrm>
            <a:off x="550" y="3114823"/>
            <a:ext cx="6856901" cy="1994240"/>
          </a:xfrm>
          <a:prstGeom prst="rect">
            <a:avLst/>
          </a:prstGeom>
          <a:solidFill>
            <a:schemeClr val="accent5">
              <a:lumMod val="75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nvGrpSpPr>
          <p:cNvPr id="8" name="Group 7">
            <a:extLst>
              <a:ext uri="{FF2B5EF4-FFF2-40B4-BE49-F238E27FC236}">
                <a16:creationId xmlns:a16="http://schemas.microsoft.com/office/drawing/2014/main" id="{431DE05C-330D-9D48-B9A1-992689B95D0A}"/>
              </a:ext>
            </a:extLst>
          </p:cNvPr>
          <p:cNvGrpSpPr/>
          <p:nvPr/>
        </p:nvGrpSpPr>
        <p:grpSpPr>
          <a:xfrm>
            <a:off x="615980" y="3815400"/>
            <a:ext cx="5049356" cy="969543"/>
            <a:chOff x="723358" y="8733625"/>
            <a:chExt cx="5779342" cy="969698"/>
          </a:xfrm>
        </p:grpSpPr>
        <p:cxnSp>
          <p:nvCxnSpPr>
            <p:cNvPr id="9" name="Straight Connector 8">
              <a:extLst>
                <a:ext uri="{FF2B5EF4-FFF2-40B4-BE49-F238E27FC236}">
                  <a16:creationId xmlns:a16="http://schemas.microsoft.com/office/drawing/2014/main" id="{B6D09F9D-5820-714E-B57F-1A85E2434590}"/>
                </a:ext>
              </a:extLst>
            </p:cNvPr>
            <p:cNvCxnSpPr/>
            <p:nvPr/>
          </p:nvCxnSpPr>
          <p:spPr>
            <a:xfrm>
              <a:off x="723358" y="8733625"/>
              <a:ext cx="5779342" cy="0"/>
            </a:xfrm>
            <a:prstGeom prst="line">
              <a:avLst/>
            </a:prstGeom>
            <a:ln w="317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BBBD360-38EC-F644-B6FD-C5F63E4CB571}"/>
                </a:ext>
              </a:extLst>
            </p:cNvPr>
            <p:cNvCxnSpPr/>
            <p:nvPr/>
          </p:nvCxnSpPr>
          <p:spPr>
            <a:xfrm>
              <a:off x="723358" y="9061660"/>
              <a:ext cx="5779342" cy="0"/>
            </a:xfrm>
            <a:prstGeom prst="line">
              <a:avLst/>
            </a:prstGeom>
            <a:ln w="317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050CB1A-D251-FB47-B3D4-4EF2BAA9DF24}"/>
                </a:ext>
              </a:extLst>
            </p:cNvPr>
            <p:cNvCxnSpPr/>
            <p:nvPr/>
          </p:nvCxnSpPr>
          <p:spPr>
            <a:xfrm>
              <a:off x="723358" y="9389807"/>
              <a:ext cx="5779342" cy="0"/>
            </a:xfrm>
            <a:prstGeom prst="line">
              <a:avLst/>
            </a:prstGeom>
            <a:ln w="317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94B5FED-40C4-8B4F-899C-3EDD0A6AB871}"/>
                </a:ext>
              </a:extLst>
            </p:cNvPr>
            <p:cNvCxnSpPr/>
            <p:nvPr/>
          </p:nvCxnSpPr>
          <p:spPr>
            <a:xfrm>
              <a:off x="723358" y="9703323"/>
              <a:ext cx="5779342" cy="0"/>
            </a:xfrm>
            <a:prstGeom prst="line">
              <a:avLst/>
            </a:prstGeom>
            <a:ln w="31750">
              <a:solidFill>
                <a:schemeClr val="accent1"/>
              </a:solidFill>
              <a:prstDash val="sysDot"/>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99CC5209-CA9D-5D42-A64D-F6D96DAFABA8}"/>
              </a:ext>
            </a:extLst>
          </p:cNvPr>
          <p:cNvSpPr txBox="1"/>
          <p:nvPr/>
        </p:nvSpPr>
        <p:spPr>
          <a:xfrm>
            <a:off x="615980" y="3242813"/>
            <a:ext cx="6105501" cy="615454"/>
          </a:xfrm>
          <a:prstGeom prst="rect">
            <a:avLst/>
          </a:prstGeom>
          <a:noFill/>
        </p:spPr>
        <p:txBody>
          <a:bodyPr wrap="square" rtlCol="0">
            <a:spAutoFit/>
          </a:bodyPr>
          <a:lstStyle/>
          <a:p>
            <a:r>
              <a:rPr lang="x-none" sz="1600" b="1" dirty="0">
                <a:solidFill>
                  <a:srgbClr val="4472C4"/>
                </a:solidFill>
              </a:rPr>
              <a:t>My child gets anxious about:</a:t>
            </a:r>
          </a:p>
          <a:p>
            <a:endParaRPr lang="x-none" dirty="0"/>
          </a:p>
        </p:txBody>
      </p:sp>
      <p:pic>
        <p:nvPicPr>
          <p:cNvPr id="14" name="Graphic 13" descr="Pencil outline">
            <a:extLst>
              <a:ext uri="{FF2B5EF4-FFF2-40B4-BE49-F238E27FC236}">
                <a16:creationId xmlns:a16="http://schemas.microsoft.com/office/drawing/2014/main" id="{80B365D9-2B44-944B-A902-02CD848C2F6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8061998">
            <a:off x="5753888" y="3822404"/>
            <a:ext cx="914253" cy="914253"/>
          </a:xfrm>
          <a:prstGeom prst="rect">
            <a:avLst/>
          </a:prstGeom>
        </p:spPr>
      </p:pic>
      <p:sp>
        <p:nvSpPr>
          <p:cNvPr id="16" name="Footer Placeholder 3">
            <a:extLst>
              <a:ext uri="{FF2B5EF4-FFF2-40B4-BE49-F238E27FC236}">
                <a16:creationId xmlns:a16="http://schemas.microsoft.com/office/drawing/2014/main" id="{134E5833-77DB-43E2-8B8B-E4AD954E6068}"/>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2865927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2FD762-01E6-1B49-8277-00CDE2FA5BDA}"/>
              </a:ext>
            </a:extLst>
          </p:cNvPr>
          <p:cNvSpPr txBox="1"/>
          <p:nvPr/>
        </p:nvSpPr>
        <p:spPr>
          <a:xfrm>
            <a:off x="413438" y="583115"/>
            <a:ext cx="6011275" cy="1231106"/>
          </a:xfrm>
          <a:prstGeom prst="rect">
            <a:avLst/>
          </a:prstGeom>
          <a:noFill/>
        </p:spPr>
        <p:txBody>
          <a:bodyPr wrap="square" rtlCol="0">
            <a:spAutoFit/>
          </a:bodyPr>
          <a:lstStyle/>
          <a:p>
            <a:pPr algn="ctr"/>
            <a:r>
              <a:rPr lang="x-none" dirty="0">
                <a:solidFill>
                  <a:srgbClr val="0070C0"/>
                </a:solidFill>
              </a:rPr>
              <a:t>UNDERSTANDING &amp; EXPRESSING EMOTIONS </a:t>
            </a:r>
          </a:p>
          <a:p>
            <a:endParaRPr lang="x-none" sz="1400" dirty="0">
              <a:solidFill>
                <a:srgbClr val="0070C0"/>
              </a:solidFill>
            </a:endParaRPr>
          </a:p>
          <a:p>
            <a:r>
              <a:rPr lang="x-none" sz="1400" dirty="0"/>
              <a:t>You can help your child to become better at understanding and expressing </a:t>
            </a:r>
            <a:r>
              <a:rPr lang="en-GB" sz="1400" dirty="0"/>
              <a:t>their </a:t>
            </a:r>
            <a:r>
              <a:rPr lang="x-none" sz="1400" dirty="0"/>
              <a:t>emotions</a:t>
            </a:r>
            <a:r>
              <a:rPr lang="en-GB" sz="1400" dirty="0"/>
              <a:t>.</a:t>
            </a:r>
            <a:endParaRPr lang="x-none" sz="1400" dirty="0"/>
          </a:p>
          <a:p>
            <a:endParaRPr lang="x-none" sz="1400" dirty="0"/>
          </a:p>
        </p:txBody>
      </p:sp>
      <p:sp>
        <p:nvSpPr>
          <p:cNvPr id="6" name="TextBox 5">
            <a:extLst>
              <a:ext uri="{FF2B5EF4-FFF2-40B4-BE49-F238E27FC236}">
                <a16:creationId xmlns:a16="http://schemas.microsoft.com/office/drawing/2014/main" id="{E84ACBD1-1F94-6440-9B02-6D1F3FFE238F}"/>
              </a:ext>
            </a:extLst>
          </p:cNvPr>
          <p:cNvSpPr txBox="1"/>
          <p:nvPr/>
        </p:nvSpPr>
        <p:spPr>
          <a:xfrm>
            <a:off x="425104" y="1724214"/>
            <a:ext cx="6111461" cy="338554"/>
          </a:xfrm>
          <a:prstGeom prst="rect">
            <a:avLst/>
          </a:prstGeom>
          <a:noFill/>
        </p:spPr>
        <p:txBody>
          <a:bodyPr wrap="square" rtlCol="0">
            <a:spAutoFit/>
          </a:bodyPr>
          <a:lstStyle/>
          <a:p>
            <a:r>
              <a:rPr lang="x-none" sz="1600" dirty="0">
                <a:solidFill>
                  <a:srgbClr val="002060"/>
                </a:solidFill>
              </a:rPr>
              <a:t>Why is it important to </a:t>
            </a:r>
            <a:r>
              <a:rPr lang="en-GB" sz="1600" dirty="0">
                <a:solidFill>
                  <a:srgbClr val="002060"/>
                </a:solidFill>
              </a:rPr>
              <a:t>help children </a:t>
            </a:r>
            <a:r>
              <a:rPr lang="x-none" sz="1600" dirty="0">
                <a:solidFill>
                  <a:srgbClr val="002060"/>
                </a:solidFill>
              </a:rPr>
              <a:t>understand and express emotions?</a:t>
            </a:r>
          </a:p>
        </p:txBody>
      </p:sp>
      <p:sp>
        <p:nvSpPr>
          <p:cNvPr id="5" name="Rectangle 4">
            <a:extLst>
              <a:ext uri="{FF2B5EF4-FFF2-40B4-BE49-F238E27FC236}">
                <a16:creationId xmlns:a16="http://schemas.microsoft.com/office/drawing/2014/main" id="{86D6EF17-37D9-344F-9737-5EC509FE7EA1}"/>
              </a:ext>
            </a:extLst>
          </p:cNvPr>
          <p:cNvSpPr/>
          <p:nvPr/>
        </p:nvSpPr>
        <p:spPr>
          <a:xfrm>
            <a:off x="549" y="0"/>
            <a:ext cx="2963789" cy="421963"/>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p>
          <a:p>
            <a:pPr algn="ctr"/>
            <a:r>
              <a:rPr lang="en-GB" sz="1100" dirty="0"/>
              <a:t>UNDERSTANDING &amp; TALKING ABOUT ANXIETY</a:t>
            </a:r>
            <a:endParaRPr lang="x-none" sz="1100" dirty="0"/>
          </a:p>
          <a:p>
            <a:pPr algn="ctr"/>
            <a:endParaRPr lang="x-none" sz="1200" dirty="0"/>
          </a:p>
        </p:txBody>
      </p:sp>
      <p:sp>
        <p:nvSpPr>
          <p:cNvPr id="2" name="TextBox 1">
            <a:extLst>
              <a:ext uri="{FF2B5EF4-FFF2-40B4-BE49-F238E27FC236}">
                <a16:creationId xmlns:a16="http://schemas.microsoft.com/office/drawing/2014/main" id="{719DE5D4-1713-644E-941E-F8EB9AAF288B}"/>
              </a:ext>
            </a:extLst>
          </p:cNvPr>
          <p:cNvSpPr txBox="1"/>
          <p:nvPr/>
        </p:nvSpPr>
        <p:spPr>
          <a:xfrm>
            <a:off x="481029" y="5191625"/>
            <a:ext cx="5999609" cy="4955203"/>
          </a:xfrm>
          <a:prstGeom prst="rect">
            <a:avLst/>
          </a:prstGeom>
          <a:noFill/>
        </p:spPr>
        <p:txBody>
          <a:bodyPr wrap="square" rtlCol="0">
            <a:spAutoFit/>
          </a:bodyPr>
          <a:lstStyle/>
          <a:p>
            <a:r>
              <a:rPr lang="x-none" sz="1700" dirty="0">
                <a:solidFill>
                  <a:srgbClr val="002060"/>
                </a:solidFill>
              </a:rPr>
              <a:t>How to support your child to understand and express emotions </a:t>
            </a:r>
            <a:endParaRPr lang="en-GB" sz="1700" dirty="0">
              <a:solidFill>
                <a:srgbClr val="002060"/>
              </a:solidFill>
            </a:endParaRPr>
          </a:p>
          <a:p>
            <a:endParaRPr lang="en-GB" sz="600" dirty="0"/>
          </a:p>
          <a:p>
            <a:r>
              <a:rPr lang="x-none" sz="1400" b="1" dirty="0">
                <a:solidFill>
                  <a:srgbClr val="0070C0"/>
                </a:solidFill>
              </a:rPr>
              <a:t>Have conversations with your child about emotions</a:t>
            </a:r>
            <a:endParaRPr lang="en-GB" sz="1400" b="1" dirty="0">
              <a:solidFill>
                <a:srgbClr val="0070C0"/>
              </a:solidFill>
            </a:endParaRPr>
          </a:p>
          <a:p>
            <a:endParaRPr lang="x-none" sz="1400" dirty="0"/>
          </a:p>
          <a:p>
            <a:r>
              <a:rPr lang="x-none" sz="1400" dirty="0"/>
              <a:t>It may feel strange to talk </a:t>
            </a:r>
            <a:r>
              <a:rPr lang="en-GB" sz="1400" dirty="0"/>
              <a:t>to</a:t>
            </a:r>
            <a:r>
              <a:rPr lang="x-none" sz="1400" dirty="0"/>
              <a:t> your child about emotions at first, especially if </a:t>
            </a:r>
            <a:r>
              <a:rPr lang="en-GB" sz="1400" dirty="0"/>
              <a:t>it is something you don’t usually do. I</a:t>
            </a:r>
            <a:r>
              <a:rPr lang="x-none" sz="1400" dirty="0"/>
              <a:t>t will feel more natural over time.</a:t>
            </a:r>
            <a:r>
              <a:rPr lang="en-GB" sz="1400" dirty="0"/>
              <a:t> You could try using </a:t>
            </a:r>
            <a:r>
              <a:rPr lang="en-GB" sz="1400" dirty="0">
                <a:hlinkClick r:id="rId2" action="ppaction://hlinksldjump">
                  <a:extLst>
                    <a:ext uri="{A12FA001-AC4F-418D-AE19-62706E023703}">
                      <ahyp:hlinkClr xmlns:ahyp="http://schemas.microsoft.com/office/drawing/2018/hyperlinkcolor" val="tx"/>
                    </a:ext>
                  </a:extLst>
                </a:hlinkClick>
              </a:rPr>
              <a:t>Talk Time </a:t>
            </a:r>
            <a:r>
              <a:rPr lang="en-GB" sz="1400" dirty="0"/>
              <a:t>(page 9).</a:t>
            </a:r>
            <a:endParaRPr lang="x-none" sz="1400" dirty="0"/>
          </a:p>
          <a:p>
            <a:endParaRPr lang="x-none" sz="1400" dirty="0"/>
          </a:p>
          <a:p>
            <a:r>
              <a:rPr lang="en-GB" sz="1400" dirty="0"/>
              <a:t>Talk about all emotions, not only ‘negative’ or ‘positive’ ones. </a:t>
            </a:r>
            <a:r>
              <a:rPr lang="x-none" sz="1400" dirty="0"/>
              <a:t>As</a:t>
            </a:r>
            <a:r>
              <a:rPr lang="en-GB" sz="1400" dirty="0"/>
              <a:t>k your child how they feel but also explore </a:t>
            </a:r>
            <a:r>
              <a:rPr lang="x-none" sz="1400" dirty="0"/>
              <a:t>how they think other</a:t>
            </a:r>
            <a:r>
              <a:rPr lang="en-GB" sz="1400" dirty="0"/>
              <a:t>s </a:t>
            </a:r>
            <a:r>
              <a:rPr lang="x-none" sz="1400" dirty="0"/>
              <a:t>might </a:t>
            </a:r>
            <a:r>
              <a:rPr lang="en-GB" sz="1400" dirty="0"/>
              <a:t>feel </a:t>
            </a:r>
            <a:r>
              <a:rPr lang="x-none" sz="1400" dirty="0"/>
              <a:t>and what makes them think that. </a:t>
            </a:r>
            <a:r>
              <a:rPr lang="en-GB" sz="1400" dirty="0"/>
              <a:t>It can be helpful to talk about the feelings of </a:t>
            </a:r>
            <a:r>
              <a:rPr lang="x-none" sz="1400" dirty="0"/>
              <a:t>characters </a:t>
            </a:r>
            <a:r>
              <a:rPr lang="en-GB" sz="1400" dirty="0"/>
              <a:t>in books, TV shows, films or games to start the process.</a:t>
            </a:r>
          </a:p>
          <a:p>
            <a:endParaRPr lang="en-GB" sz="1400" dirty="0"/>
          </a:p>
          <a:p>
            <a:r>
              <a:rPr lang="en-GB" sz="1400" dirty="0"/>
              <a:t>Children model parents’ behaviour and learn from how parents show and manage their emotions. Sharing your own feelings and talking about what makes </a:t>
            </a:r>
            <a:r>
              <a:rPr lang="x-none" sz="1400" dirty="0"/>
              <a:t>you feel like that</a:t>
            </a:r>
            <a:r>
              <a:rPr lang="en-GB" sz="1400" dirty="0"/>
              <a:t> helps your child learn about emotions.</a:t>
            </a:r>
            <a:r>
              <a:rPr lang="x-none" sz="1400" dirty="0"/>
              <a:t> Modelling will be explored in more detail in </a:t>
            </a:r>
            <a:r>
              <a:rPr lang="x-none" sz="1400" dirty="0">
                <a:hlinkClick r:id="" action="ppaction://noaction"/>
              </a:rPr>
              <a:t>Part </a:t>
            </a:r>
            <a:r>
              <a:rPr lang="en-GB" sz="1400" dirty="0">
                <a:hlinkClick r:id="" action="ppaction://noaction"/>
              </a:rPr>
              <a:t>2</a:t>
            </a:r>
            <a:r>
              <a:rPr lang="x-none" sz="1400" dirty="0">
                <a:hlinkClick r:id="" action="ppaction://noaction"/>
              </a:rPr>
              <a:t> </a:t>
            </a:r>
            <a:r>
              <a:rPr lang="x-none" sz="1400" dirty="0"/>
              <a:t>of the workbook. </a:t>
            </a:r>
          </a:p>
          <a:p>
            <a:endParaRPr lang="x-none" sz="1400" dirty="0"/>
          </a:p>
          <a:p>
            <a:endParaRPr lang="x-none" sz="1400" dirty="0"/>
          </a:p>
          <a:p>
            <a:endParaRPr lang="x-none" sz="1400" dirty="0"/>
          </a:p>
          <a:p>
            <a:endParaRPr lang="x-none" sz="1400" dirty="0"/>
          </a:p>
          <a:p>
            <a:endParaRPr lang="x-none" sz="1400" dirty="0"/>
          </a:p>
          <a:p>
            <a:endParaRPr lang="x-none" sz="1400" dirty="0"/>
          </a:p>
        </p:txBody>
      </p:sp>
      <p:sp>
        <p:nvSpPr>
          <p:cNvPr id="3" name="TextBox 2">
            <a:extLst>
              <a:ext uri="{FF2B5EF4-FFF2-40B4-BE49-F238E27FC236}">
                <a16:creationId xmlns:a16="http://schemas.microsoft.com/office/drawing/2014/main" id="{453DCB97-CAA1-DD44-8710-95AF44B6DB81}"/>
              </a:ext>
            </a:extLst>
          </p:cNvPr>
          <p:cNvSpPr txBox="1"/>
          <p:nvPr/>
        </p:nvSpPr>
        <p:spPr>
          <a:xfrm>
            <a:off x="413438" y="2068136"/>
            <a:ext cx="5916824" cy="2954655"/>
          </a:xfrm>
          <a:prstGeom prst="rect">
            <a:avLst/>
          </a:prstGeom>
          <a:noFill/>
        </p:spPr>
        <p:txBody>
          <a:bodyPr wrap="square" rtlCol="0">
            <a:spAutoFit/>
          </a:bodyPr>
          <a:lstStyle/>
          <a:p>
            <a:r>
              <a:rPr lang="en-GB" sz="1400" dirty="0"/>
              <a:t>Emotions can be overwhelming and daunting for children and young people. They can feel scary and isolating. </a:t>
            </a:r>
          </a:p>
          <a:p>
            <a:endParaRPr lang="en-GB" sz="1400" dirty="0"/>
          </a:p>
          <a:p>
            <a:r>
              <a:rPr lang="en-GB" sz="1400" dirty="0"/>
              <a:t>When your child understands how they feel and is able to tell others how they feel,  their emotions become less scary and overwhelming. They might feel </a:t>
            </a:r>
            <a:r>
              <a:rPr lang="x-none" sz="1400" dirty="0"/>
              <a:t>more in control</a:t>
            </a:r>
            <a:r>
              <a:rPr lang="en-GB" sz="1400" dirty="0"/>
              <a:t> and</a:t>
            </a:r>
            <a:r>
              <a:rPr lang="x-none" sz="1400" dirty="0"/>
              <a:t> </a:t>
            </a:r>
            <a:r>
              <a:rPr lang="en-GB" sz="1400" dirty="0"/>
              <a:t>more able to </a:t>
            </a:r>
            <a:r>
              <a:rPr lang="x-none" sz="1400" dirty="0"/>
              <a:t>learn</a:t>
            </a:r>
            <a:r>
              <a:rPr lang="en-GB" sz="1400" dirty="0"/>
              <a:t> coping </a:t>
            </a:r>
            <a:r>
              <a:rPr lang="x-none" sz="1400" dirty="0"/>
              <a:t>strategies</a:t>
            </a:r>
            <a:r>
              <a:rPr lang="en-GB" sz="1400" dirty="0"/>
              <a:t> to manage their feelings. Learning how your child feels, </a:t>
            </a:r>
            <a:r>
              <a:rPr lang="x-none" sz="1400" dirty="0"/>
              <a:t>can also help</a:t>
            </a:r>
            <a:r>
              <a:rPr lang="en-GB" sz="1400" dirty="0"/>
              <a:t> you and</a:t>
            </a:r>
            <a:r>
              <a:rPr lang="x-none" sz="1400" dirty="0"/>
              <a:t> </a:t>
            </a:r>
            <a:r>
              <a:rPr lang="en-GB" sz="1400" dirty="0"/>
              <a:t>others to better understand </a:t>
            </a:r>
            <a:r>
              <a:rPr lang="x-none" sz="1400" dirty="0"/>
              <a:t>what they need and how to </a:t>
            </a:r>
            <a:r>
              <a:rPr lang="en-GB" sz="1400" dirty="0"/>
              <a:t>best </a:t>
            </a:r>
            <a:r>
              <a:rPr lang="x-none" sz="1400" dirty="0"/>
              <a:t>support them. </a:t>
            </a:r>
            <a:endParaRPr lang="en-GB" sz="1400" dirty="0"/>
          </a:p>
          <a:p>
            <a:endParaRPr lang="en-GB" sz="1400" dirty="0"/>
          </a:p>
          <a:p>
            <a:r>
              <a:rPr lang="en-GB" sz="1400" dirty="0"/>
              <a:t>Sometimes it is hard to understand why a child feels anxious. Your child may think their feelings are bad or that they shouldn’t feel this way and try to hide their anxiety. If we ignore emotions they may build up and get worse. Talking about them helps both adults and children to understand them better.</a:t>
            </a:r>
          </a:p>
          <a:p>
            <a:endParaRPr lang="x-none" sz="400" dirty="0"/>
          </a:p>
        </p:txBody>
      </p:sp>
      <p:pic>
        <p:nvPicPr>
          <p:cNvPr id="9" name="Graphic 8" descr="Chat with solid fill">
            <a:extLst>
              <a:ext uri="{FF2B5EF4-FFF2-40B4-BE49-F238E27FC236}">
                <a16:creationId xmlns:a16="http://schemas.microsoft.com/office/drawing/2014/main" id="{3BD86BBE-3322-D142-BB25-7E9B734ECC4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62718" y="5344025"/>
            <a:ext cx="914253" cy="831881"/>
          </a:xfrm>
          <a:prstGeom prst="rect">
            <a:avLst/>
          </a:prstGeom>
        </p:spPr>
      </p:pic>
      <p:sp>
        <p:nvSpPr>
          <p:cNvPr id="11" name="Footer Placeholder 3">
            <a:extLst>
              <a:ext uri="{FF2B5EF4-FFF2-40B4-BE49-F238E27FC236}">
                <a16:creationId xmlns:a16="http://schemas.microsoft.com/office/drawing/2014/main" id="{1BA85D23-5FB5-4739-A16B-FCED4739C00B}"/>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5110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Graphic 28" descr="Tag with solid fill">
            <a:extLst>
              <a:ext uri="{FF2B5EF4-FFF2-40B4-BE49-F238E27FC236}">
                <a16:creationId xmlns:a16="http://schemas.microsoft.com/office/drawing/2014/main" id="{5BE71D91-9441-4B01-9A64-99B6E7C9161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4727" y="7520243"/>
            <a:ext cx="1335146" cy="1335146"/>
          </a:xfrm>
          <a:prstGeom prst="rect">
            <a:avLst/>
          </a:prstGeom>
        </p:spPr>
      </p:pic>
      <p:pic>
        <p:nvPicPr>
          <p:cNvPr id="31" name="Graphic 30" descr="Tag with solid fill">
            <a:extLst>
              <a:ext uri="{FF2B5EF4-FFF2-40B4-BE49-F238E27FC236}">
                <a16:creationId xmlns:a16="http://schemas.microsoft.com/office/drawing/2014/main" id="{F0CCB335-CCDB-43B0-9F53-DC1E4E48BD6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46928" y="7586414"/>
            <a:ext cx="1335146" cy="1335146"/>
          </a:xfrm>
          <a:prstGeom prst="rect">
            <a:avLst/>
          </a:prstGeom>
        </p:spPr>
      </p:pic>
      <p:pic>
        <p:nvPicPr>
          <p:cNvPr id="35" name="Graphic 34" descr="Tag with solid fill">
            <a:extLst>
              <a:ext uri="{FF2B5EF4-FFF2-40B4-BE49-F238E27FC236}">
                <a16:creationId xmlns:a16="http://schemas.microsoft.com/office/drawing/2014/main" id="{A6CDA8A2-1760-4C80-824E-3FE2F451963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723114" y="6769271"/>
            <a:ext cx="1335146" cy="1335146"/>
          </a:xfrm>
          <a:prstGeom prst="rect">
            <a:avLst/>
          </a:prstGeom>
        </p:spPr>
      </p:pic>
      <p:pic>
        <p:nvPicPr>
          <p:cNvPr id="36" name="Graphic 35" descr="Tag with solid fill">
            <a:extLst>
              <a:ext uri="{FF2B5EF4-FFF2-40B4-BE49-F238E27FC236}">
                <a16:creationId xmlns:a16="http://schemas.microsoft.com/office/drawing/2014/main" id="{D7B071A9-5E49-41A0-9227-F52B7513300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62382" y="6769891"/>
            <a:ext cx="1335146" cy="1335146"/>
          </a:xfrm>
          <a:prstGeom prst="rect">
            <a:avLst/>
          </a:prstGeom>
        </p:spPr>
      </p:pic>
      <p:pic>
        <p:nvPicPr>
          <p:cNvPr id="37" name="Graphic 36" descr="Tag with solid fill">
            <a:extLst>
              <a:ext uri="{FF2B5EF4-FFF2-40B4-BE49-F238E27FC236}">
                <a16:creationId xmlns:a16="http://schemas.microsoft.com/office/drawing/2014/main" id="{8EE18B3E-6FC9-4A79-B013-2217C17BE66B}"/>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326581" y="6769891"/>
            <a:ext cx="1335146" cy="1335146"/>
          </a:xfrm>
          <a:prstGeom prst="rect">
            <a:avLst/>
          </a:prstGeom>
        </p:spPr>
      </p:pic>
      <p:pic>
        <p:nvPicPr>
          <p:cNvPr id="52" name="Graphic 51" descr="Tag with solid fill">
            <a:extLst>
              <a:ext uri="{FF2B5EF4-FFF2-40B4-BE49-F238E27FC236}">
                <a16:creationId xmlns:a16="http://schemas.microsoft.com/office/drawing/2014/main" id="{7935707E-8F83-4EA4-B518-94F3D771E70C}"/>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961913" y="7647183"/>
            <a:ext cx="1335146" cy="1335146"/>
          </a:xfrm>
          <a:prstGeom prst="rect">
            <a:avLst/>
          </a:prstGeom>
        </p:spPr>
      </p:pic>
      <p:pic>
        <p:nvPicPr>
          <p:cNvPr id="53" name="Graphic 52" descr="Tag with solid fill">
            <a:extLst>
              <a:ext uri="{FF2B5EF4-FFF2-40B4-BE49-F238E27FC236}">
                <a16:creationId xmlns:a16="http://schemas.microsoft.com/office/drawing/2014/main" id="{9848C2D3-5629-4553-B01A-35E297BDE93E}"/>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713997" y="8312224"/>
            <a:ext cx="1364264" cy="1364264"/>
          </a:xfrm>
          <a:prstGeom prst="rect">
            <a:avLst/>
          </a:prstGeom>
        </p:spPr>
      </p:pic>
      <p:pic>
        <p:nvPicPr>
          <p:cNvPr id="54" name="Graphic 53" descr="Tag with solid fill">
            <a:extLst>
              <a:ext uri="{FF2B5EF4-FFF2-40B4-BE49-F238E27FC236}">
                <a16:creationId xmlns:a16="http://schemas.microsoft.com/office/drawing/2014/main" id="{C96D8CFB-2A04-49CF-89B9-C7575EDFFD28}"/>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3531131" y="7638617"/>
            <a:ext cx="1335146" cy="1335146"/>
          </a:xfrm>
          <a:prstGeom prst="rect">
            <a:avLst/>
          </a:prstGeom>
        </p:spPr>
      </p:pic>
      <p:pic>
        <p:nvPicPr>
          <p:cNvPr id="55" name="Graphic 54" descr="Tag with solid fill">
            <a:extLst>
              <a:ext uri="{FF2B5EF4-FFF2-40B4-BE49-F238E27FC236}">
                <a16:creationId xmlns:a16="http://schemas.microsoft.com/office/drawing/2014/main" id="{2E2657AB-39B2-48F9-8D37-8DE6AB206568}"/>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4631095" y="8341342"/>
            <a:ext cx="1335146" cy="1335146"/>
          </a:xfrm>
          <a:prstGeom prst="rect">
            <a:avLst/>
          </a:prstGeom>
        </p:spPr>
      </p:pic>
      <p:pic>
        <p:nvPicPr>
          <p:cNvPr id="56" name="Graphic 55" descr="Tag with solid fill">
            <a:extLst>
              <a:ext uri="{FF2B5EF4-FFF2-40B4-BE49-F238E27FC236}">
                <a16:creationId xmlns:a16="http://schemas.microsoft.com/office/drawing/2014/main" id="{21D68CAF-705E-4A58-892B-C9E0F7B0F776}"/>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3197368" y="8330262"/>
            <a:ext cx="1335146" cy="1335146"/>
          </a:xfrm>
          <a:prstGeom prst="rect">
            <a:avLst/>
          </a:prstGeom>
        </p:spPr>
      </p:pic>
      <p:pic>
        <p:nvPicPr>
          <p:cNvPr id="38" name="Graphic 37" descr="Tag with solid fill">
            <a:extLst>
              <a:ext uri="{FF2B5EF4-FFF2-40B4-BE49-F238E27FC236}">
                <a16:creationId xmlns:a16="http://schemas.microsoft.com/office/drawing/2014/main" id="{0F7C2098-EE7D-4C47-BB50-68647B351BCF}"/>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5187514" y="6742517"/>
            <a:ext cx="1424283" cy="1424283"/>
          </a:xfrm>
          <a:prstGeom prst="rect">
            <a:avLst/>
          </a:prstGeom>
        </p:spPr>
      </p:pic>
      <p:pic>
        <p:nvPicPr>
          <p:cNvPr id="50" name="Graphic 49" descr="Tag with solid fill">
            <a:extLst>
              <a:ext uri="{FF2B5EF4-FFF2-40B4-BE49-F238E27FC236}">
                <a16:creationId xmlns:a16="http://schemas.microsoft.com/office/drawing/2014/main" id="{0FC74B8C-A202-E049-82E5-9D1E56E540BB}"/>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254817" y="8282118"/>
            <a:ext cx="1335146" cy="1335146"/>
          </a:xfrm>
          <a:prstGeom prst="rect">
            <a:avLst/>
          </a:prstGeom>
        </p:spPr>
      </p:pic>
      <p:sp>
        <p:nvSpPr>
          <p:cNvPr id="4" name="TextBox 3">
            <a:extLst>
              <a:ext uri="{FF2B5EF4-FFF2-40B4-BE49-F238E27FC236}">
                <a16:creationId xmlns:a16="http://schemas.microsoft.com/office/drawing/2014/main" id="{02F1E7D9-810D-D14C-8196-F53130B1AE6A}"/>
              </a:ext>
            </a:extLst>
          </p:cNvPr>
          <p:cNvSpPr txBox="1"/>
          <p:nvPr/>
        </p:nvSpPr>
        <p:spPr>
          <a:xfrm>
            <a:off x="254817" y="327749"/>
            <a:ext cx="6356980" cy="6924973"/>
          </a:xfrm>
          <a:prstGeom prst="rect">
            <a:avLst/>
          </a:prstGeom>
          <a:noFill/>
        </p:spPr>
        <p:txBody>
          <a:bodyPr wrap="square" rtlCol="0">
            <a:spAutoFit/>
          </a:bodyPr>
          <a:lstStyle/>
          <a:p>
            <a:pPr algn="just"/>
            <a:r>
              <a:rPr lang="en-GB" sz="1400" b="1" dirty="0">
                <a:solidFill>
                  <a:srgbClr val="0070C0"/>
                </a:solidFill>
              </a:rPr>
              <a:t>Listen</a:t>
            </a:r>
          </a:p>
          <a:p>
            <a:pPr algn="just"/>
            <a:r>
              <a:rPr lang="en-GB" sz="1400" dirty="0"/>
              <a:t>When your child is trying to talk to you about their feelings, try to make time to listen. If this is not possible at that particular moment, let them know when you will be free to talk to them; maybe once you finished a task or at a certain time later in the day. Taking time to listen can encourage your child to talk to you more.</a:t>
            </a:r>
          </a:p>
          <a:p>
            <a:pPr algn="just"/>
            <a:endParaRPr lang="en-GB" sz="1400" b="1" dirty="0">
              <a:solidFill>
                <a:srgbClr val="0070C0"/>
              </a:solidFill>
            </a:endParaRPr>
          </a:p>
          <a:p>
            <a:pPr algn="just"/>
            <a:r>
              <a:rPr lang="en-GB" sz="1400" b="1" dirty="0">
                <a:solidFill>
                  <a:srgbClr val="0070C0"/>
                </a:solidFill>
              </a:rPr>
              <a:t>Try not to solve problems</a:t>
            </a:r>
          </a:p>
          <a:p>
            <a:pPr algn="just"/>
            <a:r>
              <a:rPr lang="en-GB" sz="1400" dirty="0"/>
              <a:t>Sometimes children need someone to understand what they are feeling. Try to resist the urge to ask questions, give advice or soothe it away. This may stop your child from telling you more about their thoughts and feelings and takes away the  </a:t>
            </a:r>
            <a:r>
              <a:rPr lang="en-GB" sz="1400" dirty="0" err="1"/>
              <a:t>the</a:t>
            </a:r>
            <a:r>
              <a:rPr lang="en-GB" sz="1400" dirty="0"/>
              <a:t> opportunity to work out what to do for themselves.</a:t>
            </a:r>
          </a:p>
          <a:p>
            <a:pPr algn="just"/>
            <a:endParaRPr lang="en-GB" sz="1400" b="1" dirty="0">
              <a:solidFill>
                <a:srgbClr val="0070C0"/>
              </a:solidFill>
            </a:endParaRPr>
          </a:p>
          <a:p>
            <a:pPr algn="just"/>
            <a:r>
              <a:rPr lang="x-none" sz="1400" b="1" dirty="0">
                <a:solidFill>
                  <a:srgbClr val="0070C0"/>
                </a:solidFill>
              </a:rPr>
              <a:t>Accept emotions </a:t>
            </a:r>
            <a:endParaRPr lang="x-none" sz="1400" dirty="0"/>
          </a:p>
          <a:p>
            <a:pPr algn="just"/>
            <a:r>
              <a:rPr lang="x-none" sz="1400" dirty="0"/>
              <a:t>It may make you feel uncomfortable to hear about some</a:t>
            </a:r>
            <a:r>
              <a:rPr lang="en-GB" sz="1400" dirty="0"/>
              <a:t> of your child’s</a:t>
            </a:r>
            <a:r>
              <a:rPr lang="x-none" sz="1400" dirty="0"/>
              <a:t> emotions</a:t>
            </a:r>
            <a:r>
              <a:rPr lang="en-GB" sz="1400" dirty="0"/>
              <a:t>. That’s understandable. However, try to take an accepting rather than critical stance. Validate their feelings: </a:t>
            </a:r>
            <a:r>
              <a:rPr lang="en-GB" sz="1400" i="1" dirty="0"/>
              <a:t>“It sounds difficult to feel so angry”. </a:t>
            </a:r>
            <a:r>
              <a:rPr lang="en-GB" sz="1400" dirty="0"/>
              <a:t>Separate emotions and behaviours. It is okay to have clear rules and boundaries about behaviours. </a:t>
            </a:r>
            <a:r>
              <a:rPr lang="en-GB" sz="1400" i="1" dirty="0"/>
              <a:t>“It is ok to feel </a:t>
            </a:r>
            <a:r>
              <a:rPr lang="x-none" sz="1400" i="1" dirty="0"/>
              <a:t>angry and anxious but </a:t>
            </a:r>
            <a:r>
              <a:rPr lang="en-GB" sz="1400" i="1" dirty="0"/>
              <a:t>hitting is not allowed in this family”</a:t>
            </a:r>
            <a:r>
              <a:rPr lang="en-GB" sz="1400" dirty="0"/>
              <a:t>. Suggest another way of managing emotions like jumping on the trampoline, squeezing a ball etc.</a:t>
            </a:r>
          </a:p>
          <a:p>
            <a:pPr algn="just"/>
            <a:endParaRPr lang="x-none" sz="1400" dirty="0"/>
          </a:p>
          <a:p>
            <a:pPr algn="just"/>
            <a:r>
              <a:rPr lang="x-none" sz="1400" b="1" dirty="0">
                <a:solidFill>
                  <a:srgbClr val="0070C0"/>
                </a:solidFill>
              </a:rPr>
              <a:t>Label emotions for them</a:t>
            </a:r>
          </a:p>
          <a:p>
            <a:pPr algn="just"/>
            <a:r>
              <a:rPr lang="en-GB" sz="1400" dirty="0"/>
              <a:t>Y</a:t>
            </a:r>
            <a:r>
              <a:rPr lang="x-none" sz="1400" dirty="0"/>
              <a:t>ou can label</a:t>
            </a:r>
            <a:r>
              <a:rPr lang="en-GB" sz="1400" dirty="0"/>
              <a:t> emotions you notice in your child. You may pick up on signs in their behaviour or body language. Make a suggestion or wonder about how they are feeling. </a:t>
            </a:r>
          </a:p>
          <a:p>
            <a:pPr algn="ctr"/>
            <a:r>
              <a:rPr lang="en-GB" sz="1400" i="1" dirty="0"/>
              <a:t>“You have been really quiet today. I wonder if you feel worried about school?”</a:t>
            </a:r>
            <a:endParaRPr lang="x-none" sz="1400" i="1" dirty="0"/>
          </a:p>
          <a:p>
            <a:pPr algn="ctr"/>
            <a:r>
              <a:rPr lang="x-none" sz="1400" i="1" dirty="0"/>
              <a:t>“You</a:t>
            </a:r>
            <a:r>
              <a:rPr lang="en-GB" sz="1400" i="1" dirty="0"/>
              <a:t> are shouting and</a:t>
            </a:r>
            <a:r>
              <a:rPr lang="x-none" sz="1400" i="1" dirty="0"/>
              <a:t> stamping your feet</a:t>
            </a:r>
            <a:r>
              <a:rPr lang="en-GB" sz="1400" i="1" dirty="0"/>
              <a:t>. </a:t>
            </a:r>
            <a:r>
              <a:rPr lang="x-none" sz="1400" i="1" dirty="0"/>
              <a:t>I</a:t>
            </a:r>
            <a:r>
              <a:rPr lang="en-GB" sz="1400" i="1" dirty="0"/>
              <a:t>t looks like </a:t>
            </a:r>
            <a:r>
              <a:rPr lang="x-none" sz="1400" i="1" dirty="0"/>
              <a:t>you </a:t>
            </a:r>
            <a:r>
              <a:rPr lang="en-GB" sz="1400" i="1" dirty="0"/>
              <a:t>are </a:t>
            </a:r>
            <a:r>
              <a:rPr lang="x-none" sz="1400" i="1" dirty="0"/>
              <a:t>frustrated that we can’t go to the park today”</a:t>
            </a:r>
            <a:endParaRPr lang="en-GB" sz="1400" i="1" dirty="0"/>
          </a:p>
          <a:p>
            <a:pPr algn="ctr"/>
            <a:r>
              <a:rPr lang="en-GB" sz="1400" i="1" dirty="0"/>
              <a:t>‘You seem to be feeling kind of sad about that.’</a:t>
            </a:r>
            <a:br>
              <a:rPr lang="en-GB" sz="1400" i="1" dirty="0"/>
            </a:br>
            <a:endParaRPr lang="en-GB" sz="1000" i="1" dirty="0"/>
          </a:p>
          <a:p>
            <a:pPr algn="just"/>
            <a:r>
              <a:rPr lang="en-GB" sz="1400" dirty="0"/>
              <a:t>This helps your child learn how to recognise and label their emotions.</a:t>
            </a:r>
          </a:p>
          <a:p>
            <a:pPr algn="just"/>
            <a:endParaRPr lang="en-GB" sz="1400" dirty="0"/>
          </a:p>
        </p:txBody>
      </p:sp>
      <p:sp>
        <p:nvSpPr>
          <p:cNvPr id="19" name="TextBox 18">
            <a:extLst>
              <a:ext uri="{FF2B5EF4-FFF2-40B4-BE49-F238E27FC236}">
                <a16:creationId xmlns:a16="http://schemas.microsoft.com/office/drawing/2014/main" id="{EA3B8D05-580F-F74C-BD71-1ADB01244878}"/>
              </a:ext>
            </a:extLst>
          </p:cNvPr>
          <p:cNvSpPr txBox="1"/>
          <p:nvPr/>
        </p:nvSpPr>
        <p:spPr>
          <a:xfrm rot="2579219">
            <a:off x="2426448" y="8175920"/>
            <a:ext cx="796392" cy="338554"/>
          </a:xfrm>
          <a:prstGeom prst="rect">
            <a:avLst/>
          </a:prstGeom>
          <a:noFill/>
        </p:spPr>
        <p:txBody>
          <a:bodyPr wrap="square" rtlCol="0">
            <a:spAutoFit/>
          </a:bodyPr>
          <a:lstStyle/>
          <a:p>
            <a:r>
              <a:rPr lang="x-none" sz="1600" dirty="0"/>
              <a:t>happy</a:t>
            </a:r>
            <a:endParaRPr lang="x-none" dirty="0"/>
          </a:p>
        </p:txBody>
      </p:sp>
      <p:sp>
        <p:nvSpPr>
          <p:cNvPr id="20" name="TextBox 19">
            <a:extLst>
              <a:ext uri="{FF2B5EF4-FFF2-40B4-BE49-F238E27FC236}">
                <a16:creationId xmlns:a16="http://schemas.microsoft.com/office/drawing/2014/main" id="{311165D9-F04B-7046-91FD-DAF5A27C06E2}"/>
              </a:ext>
            </a:extLst>
          </p:cNvPr>
          <p:cNvSpPr txBox="1"/>
          <p:nvPr/>
        </p:nvSpPr>
        <p:spPr>
          <a:xfrm rot="2579219">
            <a:off x="1151692" y="7318011"/>
            <a:ext cx="857787" cy="338554"/>
          </a:xfrm>
          <a:prstGeom prst="rect">
            <a:avLst/>
          </a:prstGeom>
          <a:noFill/>
        </p:spPr>
        <p:txBody>
          <a:bodyPr wrap="square" rtlCol="0">
            <a:spAutoFit/>
          </a:bodyPr>
          <a:lstStyle/>
          <a:p>
            <a:pPr algn="r"/>
            <a:r>
              <a:rPr lang="x-none" sz="1600" dirty="0"/>
              <a:t>excite</a:t>
            </a:r>
            <a:r>
              <a:rPr lang="x-none" sz="1400" dirty="0"/>
              <a:t>d</a:t>
            </a:r>
          </a:p>
        </p:txBody>
      </p:sp>
      <p:sp>
        <p:nvSpPr>
          <p:cNvPr id="21" name="TextBox 20">
            <a:extLst>
              <a:ext uri="{FF2B5EF4-FFF2-40B4-BE49-F238E27FC236}">
                <a16:creationId xmlns:a16="http://schemas.microsoft.com/office/drawing/2014/main" id="{02C62402-B0EE-2243-AA4B-1D67078BBF57}"/>
              </a:ext>
            </a:extLst>
          </p:cNvPr>
          <p:cNvSpPr txBox="1"/>
          <p:nvPr/>
        </p:nvSpPr>
        <p:spPr>
          <a:xfrm rot="2579219">
            <a:off x="827168" y="8106076"/>
            <a:ext cx="796392" cy="338554"/>
          </a:xfrm>
          <a:prstGeom prst="rect">
            <a:avLst/>
          </a:prstGeom>
          <a:noFill/>
        </p:spPr>
        <p:txBody>
          <a:bodyPr wrap="square" rtlCol="0">
            <a:spAutoFit/>
          </a:bodyPr>
          <a:lstStyle/>
          <a:p>
            <a:pPr algn="ctr"/>
            <a:r>
              <a:rPr lang="x-none" sz="1600" dirty="0"/>
              <a:t>sad</a:t>
            </a:r>
            <a:endParaRPr lang="x-none" dirty="0"/>
          </a:p>
        </p:txBody>
      </p:sp>
      <p:sp>
        <p:nvSpPr>
          <p:cNvPr id="22" name="TextBox 21">
            <a:extLst>
              <a:ext uri="{FF2B5EF4-FFF2-40B4-BE49-F238E27FC236}">
                <a16:creationId xmlns:a16="http://schemas.microsoft.com/office/drawing/2014/main" id="{86036A69-C35E-DC42-A56A-BD9378F4E950}"/>
              </a:ext>
            </a:extLst>
          </p:cNvPr>
          <p:cNvSpPr txBox="1"/>
          <p:nvPr/>
        </p:nvSpPr>
        <p:spPr>
          <a:xfrm rot="2579219">
            <a:off x="612049" y="8875954"/>
            <a:ext cx="796392" cy="338554"/>
          </a:xfrm>
          <a:prstGeom prst="rect">
            <a:avLst/>
          </a:prstGeom>
          <a:noFill/>
        </p:spPr>
        <p:txBody>
          <a:bodyPr wrap="square" rtlCol="0">
            <a:spAutoFit/>
          </a:bodyPr>
          <a:lstStyle/>
          <a:p>
            <a:pPr algn="ctr"/>
            <a:r>
              <a:rPr lang="x-none" sz="1600" dirty="0"/>
              <a:t>angry</a:t>
            </a:r>
            <a:endParaRPr lang="x-none" dirty="0"/>
          </a:p>
        </p:txBody>
      </p:sp>
      <p:sp>
        <p:nvSpPr>
          <p:cNvPr id="23" name="TextBox 22">
            <a:extLst>
              <a:ext uri="{FF2B5EF4-FFF2-40B4-BE49-F238E27FC236}">
                <a16:creationId xmlns:a16="http://schemas.microsoft.com/office/drawing/2014/main" id="{58D77EA5-CFF5-BA42-8BAC-CE2A86CE4C1E}"/>
              </a:ext>
            </a:extLst>
          </p:cNvPr>
          <p:cNvSpPr txBox="1"/>
          <p:nvPr/>
        </p:nvSpPr>
        <p:spPr>
          <a:xfrm rot="2579219">
            <a:off x="2076700" y="8912891"/>
            <a:ext cx="796392" cy="338554"/>
          </a:xfrm>
          <a:prstGeom prst="rect">
            <a:avLst/>
          </a:prstGeom>
          <a:noFill/>
        </p:spPr>
        <p:txBody>
          <a:bodyPr wrap="square" rtlCol="0">
            <a:spAutoFit/>
          </a:bodyPr>
          <a:lstStyle/>
          <a:p>
            <a:pPr algn="ctr"/>
            <a:r>
              <a:rPr lang="x-none" sz="1600" dirty="0"/>
              <a:t>guilty</a:t>
            </a:r>
            <a:endParaRPr lang="x-none" dirty="0"/>
          </a:p>
        </p:txBody>
      </p:sp>
      <p:sp>
        <p:nvSpPr>
          <p:cNvPr id="24" name="TextBox 23">
            <a:extLst>
              <a:ext uri="{FF2B5EF4-FFF2-40B4-BE49-F238E27FC236}">
                <a16:creationId xmlns:a16="http://schemas.microsoft.com/office/drawing/2014/main" id="{65E021AD-9C6F-7545-9326-426A99328692}"/>
              </a:ext>
            </a:extLst>
          </p:cNvPr>
          <p:cNvSpPr txBox="1"/>
          <p:nvPr/>
        </p:nvSpPr>
        <p:spPr>
          <a:xfrm rot="2579219">
            <a:off x="4897552" y="8967850"/>
            <a:ext cx="966826" cy="276999"/>
          </a:xfrm>
          <a:prstGeom prst="rect">
            <a:avLst/>
          </a:prstGeom>
          <a:noFill/>
        </p:spPr>
        <p:txBody>
          <a:bodyPr wrap="square" rtlCol="0">
            <a:spAutoFit/>
          </a:bodyPr>
          <a:lstStyle/>
          <a:p>
            <a:pPr algn="ctr"/>
            <a:r>
              <a:rPr lang="x-none" sz="1200" dirty="0"/>
              <a:t>frustrated</a:t>
            </a:r>
          </a:p>
        </p:txBody>
      </p:sp>
      <p:sp>
        <p:nvSpPr>
          <p:cNvPr id="25" name="TextBox 24">
            <a:extLst>
              <a:ext uri="{FF2B5EF4-FFF2-40B4-BE49-F238E27FC236}">
                <a16:creationId xmlns:a16="http://schemas.microsoft.com/office/drawing/2014/main" id="{6DD7B9E1-41B8-8C4B-813D-8891434431E4}"/>
              </a:ext>
            </a:extLst>
          </p:cNvPr>
          <p:cNvSpPr txBox="1"/>
          <p:nvPr/>
        </p:nvSpPr>
        <p:spPr>
          <a:xfrm rot="2579219">
            <a:off x="3539637" y="8896736"/>
            <a:ext cx="796392" cy="338554"/>
          </a:xfrm>
          <a:prstGeom prst="rect">
            <a:avLst/>
          </a:prstGeom>
          <a:noFill/>
        </p:spPr>
        <p:txBody>
          <a:bodyPr wrap="square" rtlCol="0">
            <a:spAutoFit/>
          </a:bodyPr>
          <a:lstStyle/>
          <a:p>
            <a:pPr algn="ctr"/>
            <a:r>
              <a:rPr lang="x-none" sz="1600" dirty="0"/>
              <a:t>proud</a:t>
            </a:r>
          </a:p>
        </p:txBody>
      </p:sp>
      <p:sp>
        <p:nvSpPr>
          <p:cNvPr id="26" name="TextBox 25">
            <a:extLst>
              <a:ext uri="{FF2B5EF4-FFF2-40B4-BE49-F238E27FC236}">
                <a16:creationId xmlns:a16="http://schemas.microsoft.com/office/drawing/2014/main" id="{BCC2CEA0-1526-6E4C-8B0D-69558F716578}"/>
              </a:ext>
            </a:extLst>
          </p:cNvPr>
          <p:cNvSpPr txBox="1"/>
          <p:nvPr/>
        </p:nvSpPr>
        <p:spPr>
          <a:xfrm rot="2579219">
            <a:off x="5561399" y="7381615"/>
            <a:ext cx="865608" cy="338554"/>
          </a:xfrm>
          <a:prstGeom prst="rect">
            <a:avLst/>
          </a:prstGeom>
          <a:noFill/>
        </p:spPr>
        <p:txBody>
          <a:bodyPr wrap="square" rtlCol="0">
            <a:spAutoFit/>
          </a:bodyPr>
          <a:lstStyle/>
          <a:p>
            <a:pPr algn="ctr"/>
            <a:r>
              <a:rPr lang="x-none" sz="1600" dirty="0"/>
              <a:t>jealous</a:t>
            </a:r>
            <a:endParaRPr lang="x-none" dirty="0"/>
          </a:p>
        </p:txBody>
      </p:sp>
      <p:sp>
        <p:nvSpPr>
          <p:cNvPr id="27" name="TextBox 26">
            <a:extLst>
              <a:ext uri="{FF2B5EF4-FFF2-40B4-BE49-F238E27FC236}">
                <a16:creationId xmlns:a16="http://schemas.microsoft.com/office/drawing/2014/main" id="{597501C6-A984-EE45-BB6A-AFA27FF79E2C}"/>
              </a:ext>
            </a:extLst>
          </p:cNvPr>
          <p:cNvSpPr txBox="1"/>
          <p:nvPr/>
        </p:nvSpPr>
        <p:spPr>
          <a:xfrm rot="2579219">
            <a:off x="2680065" y="7357465"/>
            <a:ext cx="796392" cy="338554"/>
          </a:xfrm>
          <a:prstGeom prst="rect">
            <a:avLst/>
          </a:prstGeom>
          <a:noFill/>
        </p:spPr>
        <p:txBody>
          <a:bodyPr wrap="square" rtlCol="0">
            <a:spAutoFit/>
          </a:bodyPr>
          <a:lstStyle/>
          <a:p>
            <a:pPr algn="ctr"/>
            <a:r>
              <a:rPr lang="x-none" sz="1600" dirty="0"/>
              <a:t>shy</a:t>
            </a:r>
          </a:p>
        </p:txBody>
      </p:sp>
      <p:sp>
        <p:nvSpPr>
          <p:cNvPr id="32" name="TextBox 31">
            <a:extLst>
              <a:ext uri="{FF2B5EF4-FFF2-40B4-BE49-F238E27FC236}">
                <a16:creationId xmlns:a16="http://schemas.microsoft.com/office/drawing/2014/main" id="{2F31BEA0-2034-9F40-A50F-B1B0056B85F8}"/>
              </a:ext>
            </a:extLst>
          </p:cNvPr>
          <p:cNvSpPr txBox="1"/>
          <p:nvPr/>
        </p:nvSpPr>
        <p:spPr>
          <a:xfrm rot="2579219">
            <a:off x="4066608" y="7468350"/>
            <a:ext cx="982481" cy="307728"/>
          </a:xfrm>
          <a:prstGeom prst="rect">
            <a:avLst/>
          </a:prstGeom>
          <a:noFill/>
          <a:ln>
            <a:noFill/>
          </a:ln>
        </p:spPr>
        <p:txBody>
          <a:bodyPr wrap="square" rtlCol="0">
            <a:spAutoFit/>
          </a:bodyPr>
          <a:lstStyle/>
          <a:p>
            <a:r>
              <a:rPr lang="en-GB" sz="1400" dirty="0"/>
              <a:t>worried</a:t>
            </a:r>
            <a:endParaRPr lang="x-none" sz="1400" dirty="0"/>
          </a:p>
        </p:txBody>
      </p:sp>
      <p:sp>
        <p:nvSpPr>
          <p:cNvPr id="33" name="TextBox 32">
            <a:extLst>
              <a:ext uri="{FF2B5EF4-FFF2-40B4-BE49-F238E27FC236}">
                <a16:creationId xmlns:a16="http://schemas.microsoft.com/office/drawing/2014/main" id="{5F40337B-651C-0B4D-9161-F04D36004FF1}"/>
              </a:ext>
            </a:extLst>
          </p:cNvPr>
          <p:cNvSpPr txBox="1"/>
          <p:nvPr/>
        </p:nvSpPr>
        <p:spPr>
          <a:xfrm rot="2579219">
            <a:off x="5272286" y="8225829"/>
            <a:ext cx="857787" cy="338554"/>
          </a:xfrm>
          <a:prstGeom prst="rect">
            <a:avLst/>
          </a:prstGeom>
          <a:noFill/>
        </p:spPr>
        <p:txBody>
          <a:bodyPr wrap="square" rtlCol="0">
            <a:spAutoFit/>
          </a:bodyPr>
          <a:lstStyle/>
          <a:p>
            <a:pPr algn="ctr"/>
            <a:r>
              <a:rPr lang="x-none" sz="1600" dirty="0"/>
              <a:t>brave</a:t>
            </a:r>
          </a:p>
        </p:txBody>
      </p:sp>
      <p:sp>
        <p:nvSpPr>
          <p:cNvPr id="34" name="TextBox 33">
            <a:extLst>
              <a:ext uri="{FF2B5EF4-FFF2-40B4-BE49-F238E27FC236}">
                <a16:creationId xmlns:a16="http://schemas.microsoft.com/office/drawing/2014/main" id="{8E5AF553-ECB7-B843-BC0C-CE67F64E7E6A}"/>
              </a:ext>
            </a:extLst>
          </p:cNvPr>
          <p:cNvSpPr txBox="1"/>
          <p:nvPr/>
        </p:nvSpPr>
        <p:spPr>
          <a:xfrm rot="2579219">
            <a:off x="3766113" y="8257568"/>
            <a:ext cx="965225" cy="307728"/>
          </a:xfrm>
          <a:prstGeom prst="rect">
            <a:avLst/>
          </a:prstGeom>
          <a:noFill/>
        </p:spPr>
        <p:txBody>
          <a:bodyPr wrap="square" rtlCol="0">
            <a:spAutoFit/>
          </a:bodyPr>
          <a:lstStyle/>
          <a:p>
            <a:pPr algn="ctr"/>
            <a:r>
              <a:rPr lang="x-none" sz="1400" dirty="0"/>
              <a:t>surprised</a:t>
            </a:r>
          </a:p>
        </p:txBody>
      </p:sp>
      <p:sp>
        <p:nvSpPr>
          <p:cNvPr id="51" name="Rectangle 50">
            <a:extLst>
              <a:ext uri="{FF2B5EF4-FFF2-40B4-BE49-F238E27FC236}">
                <a16:creationId xmlns:a16="http://schemas.microsoft.com/office/drawing/2014/main" id="{D34038E7-A8F2-0E43-AC6E-34216E136326}"/>
              </a:ext>
            </a:extLst>
          </p:cNvPr>
          <p:cNvSpPr/>
          <p:nvPr/>
        </p:nvSpPr>
        <p:spPr>
          <a:xfrm>
            <a:off x="549" y="-55418"/>
            <a:ext cx="2963789" cy="421963"/>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UNDERSTANDING &amp; TALKING ABOUT ANXIETY</a:t>
            </a:r>
            <a:endParaRPr lang="x-none" sz="1100" dirty="0"/>
          </a:p>
        </p:txBody>
      </p:sp>
      <p:sp>
        <p:nvSpPr>
          <p:cNvPr id="30" name="Footer Placeholder 3">
            <a:extLst>
              <a:ext uri="{FF2B5EF4-FFF2-40B4-BE49-F238E27FC236}">
                <a16:creationId xmlns:a16="http://schemas.microsoft.com/office/drawing/2014/main" id="{0FE53309-CE35-49F4-8E75-007D68570292}"/>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861050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2B3497-D2E9-C442-9C86-47A03C8C83A4}"/>
              </a:ext>
            </a:extLst>
          </p:cNvPr>
          <p:cNvSpPr txBox="1"/>
          <p:nvPr/>
        </p:nvSpPr>
        <p:spPr>
          <a:xfrm>
            <a:off x="666146" y="453905"/>
            <a:ext cx="5525708" cy="369273"/>
          </a:xfrm>
          <a:prstGeom prst="rect">
            <a:avLst/>
          </a:prstGeom>
          <a:noFill/>
        </p:spPr>
        <p:txBody>
          <a:bodyPr wrap="square" rtlCol="0">
            <a:spAutoFit/>
          </a:bodyPr>
          <a:lstStyle/>
          <a:p>
            <a:pPr algn="ctr"/>
            <a:r>
              <a:rPr lang="x-none" dirty="0">
                <a:solidFill>
                  <a:schemeClr val="accent5">
                    <a:lumMod val="75000"/>
                  </a:schemeClr>
                </a:solidFill>
              </a:rPr>
              <a:t>TALK TIME</a:t>
            </a:r>
          </a:p>
        </p:txBody>
      </p:sp>
      <p:sp>
        <p:nvSpPr>
          <p:cNvPr id="4" name="Rectangle 3">
            <a:extLst>
              <a:ext uri="{FF2B5EF4-FFF2-40B4-BE49-F238E27FC236}">
                <a16:creationId xmlns:a16="http://schemas.microsoft.com/office/drawing/2014/main" id="{51F6B514-92B8-5D43-8873-F379B35D0B72}"/>
              </a:ext>
            </a:extLst>
          </p:cNvPr>
          <p:cNvSpPr/>
          <p:nvPr/>
        </p:nvSpPr>
        <p:spPr>
          <a:xfrm>
            <a:off x="549" y="-55418"/>
            <a:ext cx="2963789" cy="421963"/>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UNDERSTANDING &amp; TALKING ABOUT ANXIETY</a:t>
            </a:r>
            <a:endParaRPr lang="x-none" sz="1100" dirty="0"/>
          </a:p>
        </p:txBody>
      </p:sp>
      <p:sp>
        <p:nvSpPr>
          <p:cNvPr id="5" name="TextBox 4">
            <a:extLst>
              <a:ext uri="{FF2B5EF4-FFF2-40B4-BE49-F238E27FC236}">
                <a16:creationId xmlns:a16="http://schemas.microsoft.com/office/drawing/2014/main" id="{50C2B1DE-4FFF-F24F-8BDD-8123F43AF8B2}"/>
              </a:ext>
            </a:extLst>
          </p:cNvPr>
          <p:cNvSpPr txBox="1"/>
          <p:nvPr/>
        </p:nvSpPr>
        <p:spPr>
          <a:xfrm>
            <a:off x="435557" y="5874799"/>
            <a:ext cx="5525708" cy="369273"/>
          </a:xfrm>
          <a:prstGeom prst="rect">
            <a:avLst/>
          </a:prstGeom>
          <a:noFill/>
        </p:spPr>
        <p:txBody>
          <a:bodyPr wrap="square" rtlCol="0">
            <a:spAutoFit/>
          </a:bodyPr>
          <a:lstStyle/>
          <a:p>
            <a:r>
              <a:rPr lang="x-none" dirty="0">
                <a:solidFill>
                  <a:schemeClr val="accent5">
                    <a:lumMod val="75000"/>
                  </a:schemeClr>
                </a:solidFill>
              </a:rPr>
              <a:t>When is a good time to talk?</a:t>
            </a:r>
          </a:p>
        </p:txBody>
      </p:sp>
      <p:pic>
        <p:nvPicPr>
          <p:cNvPr id="9" name="Graphic 8" descr="Sleep with solid fill">
            <a:extLst>
              <a:ext uri="{FF2B5EF4-FFF2-40B4-BE49-F238E27FC236}">
                <a16:creationId xmlns:a16="http://schemas.microsoft.com/office/drawing/2014/main" id="{F4A1C315-FD72-AD4B-A27B-03C38041D86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67272" y="7269066"/>
            <a:ext cx="914253" cy="914253"/>
          </a:xfrm>
          <a:prstGeom prst="rect">
            <a:avLst/>
          </a:prstGeom>
        </p:spPr>
      </p:pic>
      <p:pic>
        <p:nvPicPr>
          <p:cNvPr id="11" name="Graphic 10" descr="Man with kid with solid fill">
            <a:extLst>
              <a:ext uri="{FF2B5EF4-FFF2-40B4-BE49-F238E27FC236}">
                <a16:creationId xmlns:a16="http://schemas.microsoft.com/office/drawing/2014/main" id="{8AD2B536-A62C-554E-B397-2869B92176C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501348" y="8491075"/>
            <a:ext cx="914253" cy="914253"/>
          </a:xfrm>
          <a:prstGeom prst="rect">
            <a:avLst/>
          </a:prstGeom>
        </p:spPr>
      </p:pic>
      <p:pic>
        <p:nvPicPr>
          <p:cNvPr id="13" name="Graphic 12" descr="Alarm clock with solid fill">
            <a:extLst>
              <a:ext uri="{FF2B5EF4-FFF2-40B4-BE49-F238E27FC236}">
                <a16:creationId xmlns:a16="http://schemas.microsoft.com/office/drawing/2014/main" id="{74585E8E-C8D0-CA46-9ADD-1C9E5DF4B02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1114192">
            <a:off x="5853016" y="115028"/>
            <a:ext cx="743709" cy="743709"/>
          </a:xfrm>
          <a:prstGeom prst="rect">
            <a:avLst/>
          </a:prstGeom>
        </p:spPr>
      </p:pic>
      <p:pic>
        <p:nvPicPr>
          <p:cNvPr id="15" name="Graphic 14" descr="Car with solid fill">
            <a:extLst>
              <a:ext uri="{FF2B5EF4-FFF2-40B4-BE49-F238E27FC236}">
                <a16:creationId xmlns:a16="http://schemas.microsoft.com/office/drawing/2014/main" id="{9B0FC8C3-46FB-F249-897E-5831929AE72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467271" y="6289555"/>
            <a:ext cx="914253" cy="914253"/>
          </a:xfrm>
          <a:prstGeom prst="rect">
            <a:avLst/>
          </a:prstGeom>
        </p:spPr>
      </p:pic>
      <p:sp>
        <p:nvSpPr>
          <p:cNvPr id="27" name="Rectangle 26">
            <a:extLst>
              <a:ext uri="{FF2B5EF4-FFF2-40B4-BE49-F238E27FC236}">
                <a16:creationId xmlns:a16="http://schemas.microsoft.com/office/drawing/2014/main" id="{CEAC5546-9C8A-C940-837A-EAB874272CB5}"/>
              </a:ext>
            </a:extLst>
          </p:cNvPr>
          <p:cNvSpPr/>
          <p:nvPr/>
        </p:nvSpPr>
        <p:spPr>
          <a:xfrm>
            <a:off x="435557" y="877190"/>
            <a:ext cx="6121584" cy="478066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8" name="TextBox 27">
            <a:extLst>
              <a:ext uri="{FF2B5EF4-FFF2-40B4-BE49-F238E27FC236}">
                <a16:creationId xmlns:a16="http://schemas.microsoft.com/office/drawing/2014/main" id="{2DA3AEA5-4781-BA4C-9E21-C2B53D5D35BF}"/>
              </a:ext>
            </a:extLst>
          </p:cNvPr>
          <p:cNvSpPr txBox="1"/>
          <p:nvPr/>
        </p:nvSpPr>
        <p:spPr>
          <a:xfrm>
            <a:off x="565252" y="957798"/>
            <a:ext cx="5862194" cy="4616648"/>
          </a:xfrm>
          <a:prstGeom prst="rect">
            <a:avLst/>
          </a:prstGeom>
          <a:noFill/>
        </p:spPr>
        <p:txBody>
          <a:bodyPr wrap="square" rtlCol="0">
            <a:spAutoFit/>
          </a:bodyPr>
          <a:lstStyle/>
          <a:p>
            <a:pPr algn="just"/>
            <a:r>
              <a:rPr lang="x-none" sz="1400" dirty="0"/>
              <a:t>Talk time </a:t>
            </a:r>
            <a:r>
              <a:rPr lang="en-GB" sz="1400" dirty="0"/>
              <a:t>can help contain your child’s anxiety. You don’t have to talk about anxiety immediately – any conversation is useful. It’s about providing a regular, safe space for your child to talk </a:t>
            </a:r>
            <a:r>
              <a:rPr lang="x-none" sz="1400" dirty="0"/>
              <a:t>and problem solve with you</a:t>
            </a:r>
            <a:r>
              <a:rPr lang="en-GB" sz="1400" dirty="0"/>
              <a:t>.  This can help build a closer relationship and over time may encourage your child to open up and share their feelings and worries. </a:t>
            </a:r>
          </a:p>
          <a:p>
            <a:pPr algn="just"/>
            <a:endParaRPr lang="en-GB" sz="1400" dirty="0"/>
          </a:p>
          <a:p>
            <a:pPr algn="just"/>
            <a:r>
              <a:rPr lang="en-GB" sz="1400" dirty="0"/>
              <a:t>You can talk while engaging in an activity, like drawing, having a snack or doing a puzzle or while you walk/drive them to an activity. It helps when Talk Time becomes a routine so your child knows there is a designated time they can talk to you.  </a:t>
            </a:r>
            <a:endParaRPr lang="x-none" sz="1400" dirty="0"/>
          </a:p>
          <a:p>
            <a:pPr algn="just"/>
            <a:endParaRPr lang="en-GB" sz="1400" dirty="0"/>
          </a:p>
          <a:p>
            <a:pPr algn="just"/>
            <a:r>
              <a:rPr lang="en-GB" sz="1400" dirty="0"/>
              <a:t>Talk Time can also be helpful when </a:t>
            </a:r>
            <a:r>
              <a:rPr lang="x-none" sz="1400" dirty="0"/>
              <a:t>you find that your child </a:t>
            </a:r>
            <a:r>
              <a:rPr lang="en-GB" sz="1400" dirty="0"/>
              <a:t>talks </a:t>
            </a:r>
            <a:r>
              <a:rPr lang="x-none" sz="1400" dirty="0"/>
              <a:t>a lot about their worries throughout the day</a:t>
            </a:r>
            <a:r>
              <a:rPr lang="en-GB" sz="1400" dirty="0"/>
              <a:t>. Rather than discussing their worries every time they pop up, you can delay talking about them to Talk Time. For example, </a:t>
            </a:r>
            <a:r>
              <a:rPr lang="en-GB" sz="1400" i="1" dirty="0"/>
              <a:t>“I hear you are worried. Let’s talk about this at Talk Time”. </a:t>
            </a:r>
            <a:r>
              <a:rPr lang="en-GB" sz="1400" dirty="0"/>
              <a:t>Then encourage your child to get on with their day or the task they were engaged in.</a:t>
            </a:r>
            <a:r>
              <a:rPr lang="x-none" sz="1400" dirty="0"/>
              <a:t> Over</a:t>
            </a:r>
            <a:r>
              <a:rPr lang="en-GB" sz="1400" dirty="0"/>
              <a:t> </a:t>
            </a:r>
            <a:r>
              <a:rPr lang="x-none" sz="1400" dirty="0"/>
              <a:t>time you</a:t>
            </a:r>
            <a:r>
              <a:rPr lang="en-GB" sz="1400" dirty="0"/>
              <a:t>r child may be more able to put their worries aside. They may even find that they are no longer worried when Talk Time comes around. </a:t>
            </a:r>
            <a:endParaRPr lang="x-none" sz="1400" dirty="0"/>
          </a:p>
          <a:p>
            <a:pPr algn="just"/>
            <a:endParaRPr lang="en-GB" sz="1400" dirty="0"/>
          </a:p>
          <a:p>
            <a:pPr algn="just"/>
            <a:r>
              <a:rPr lang="x-none" sz="1400" dirty="0"/>
              <a:t>Aim for about 10 minutes every</a:t>
            </a:r>
            <a:r>
              <a:rPr lang="en-GB" sz="1400" dirty="0"/>
              <a:t> </a:t>
            </a:r>
            <a:r>
              <a:rPr lang="x-none" sz="1400" dirty="0"/>
              <a:t>day</a:t>
            </a:r>
            <a:r>
              <a:rPr lang="en-GB" sz="1400" dirty="0"/>
              <a:t>. </a:t>
            </a:r>
            <a:r>
              <a:rPr lang="x-none" sz="1400" dirty="0"/>
              <a:t> </a:t>
            </a:r>
            <a:r>
              <a:rPr lang="en-GB" sz="1400" dirty="0"/>
              <a:t>M</a:t>
            </a:r>
            <a:r>
              <a:rPr lang="x-none" sz="1400" dirty="0"/>
              <a:t>ake sure it is a </a:t>
            </a:r>
            <a:r>
              <a:rPr lang="en-GB" sz="1400" dirty="0"/>
              <a:t>good </a:t>
            </a:r>
            <a:r>
              <a:rPr lang="x-none" sz="1400" dirty="0"/>
              <a:t>time </a:t>
            </a:r>
            <a:r>
              <a:rPr lang="en-GB" sz="1400" dirty="0"/>
              <a:t>for both of you </a:t>
            </a:r>
            <a:r>
              <a:rPr lang="x-none" sz="1400" dirty="0"/>
              <a:t>to talk and listen to each other. </a:t>
            </a:r>
          </a:p>
        </p:txBody>
      </p:sp>
      <p:sp>
        <p:nvSpPr>
          <p:cNvPr id="29" name="TextBox 28">
            <a:extLst>
              <a:ext uri="{FF2B5EF4-FFF2-40B4-BE49-F238E27FC236}">
                <a16:creationId xmlns:a16="http://schemas.microsoft.com/office/drawing/2014/main" id="{FF3EEA08-DE02-4548-9FA2-B84F1981DBCD}"/>
              </a:ext>
            </a:extLst>
          </p:cNvPr>
          <p:cNvSpPr txBox="1"/>
          <p:nvPr/>
        </p:nvSpPr>
        <p:spPr>
          <a:xfrm>
            <a:off x="398691" y="6343552"/>
            <a:ext cx="4795779" cy="3108543"/>
          </a:xfrm>
          <a:prstGeom prst="rect">
            <a:avLst/>
          </a:prstGeom>
          <a:noFill/>
        </p:spPr>
        <p:txBody>
          <a:bodyPr wrap="square" rtlCol="0">
            <a:spAutoFit/>
          </a:bodyPr>
          <a:lstStyle/>
          <a:p>
            <a:r>
              <a:rPr lang="x-none" sz="1400" dirty="0"/>
              <a:t>Come up with a time that works for both you and your child.</a:t>
            </a:r>
          </a:p>
          <a:p>
            <a:endParaRPr lang="x-none" sz="1400" dirty="0"/>
          </a:p>
          <a:p>
            <a:r>
              <a:rPr lang="x-none" sz="1400" dirty="0"/>
              <a:t>It is best to avoid times when either of you are tired, upset, anxious or hungry</a:t>
            </a:r>
            <a:r>
              <a:rPr lang="en-GB" sz="1400" dirty="0"/>
              <a:t>. This</a:t>
            </a:r>
            <a:r>
              <a:rPr lang="x-none" sz="1400" dirty="0"/>
              <a:t> can make it much more difficult to have a calm conversation.</a:t>
            </a:r>
          </a:p>
          <a:p>
            <a:endParaRPr lang="x-none" sz="1400" dirty="0"/>
          </a:p>
          <a:p>
            <a:r>
              <a:rPr lang="en-GB" sz="1400" dirty="0"/>
              <a:t>Bedtime can be a good time to have a chat but be mindful that talking about worries too close to bedtime can interfere with your child’s sleep. </a:t>
            </a:r>
          </a:p>
          <a:p>
            <a:endParaRPr lang="x-none" sz="1400" dirty="0"/>
          </a:p>
          <a:p>
            <a:r>
              <a:rPr lang="x-none" sz="1400" dirty="0"/>
              <a:t>Whilst it is good to have a set time</a:t>
            </a:r>
            <a:r>
              <a:rPr lang="en-GB" sz="1400" dirty="0"/>
              <a:t>,</a:t>
            </a:r>
            <a:r>
              <a:rPr lang="x-none" sz="1400" dirty="0"/>
              <a:t> it is okay </a:t>
            </a:r>
            <a:r>
              <a:rPr lang="en-GB" sz="1400" dirty="0"/>
              <a:t>to be flexible </a:t>
            </a:r>
            <a:r>
              <a:rPr lang="x-none" sz="1400" dirty="0"/>
              <a:t>if you find that either of you are not calm and ready to talk at th</a:t>
            </a:r>
            <a:r>
              <a:rPr lang="en-GB" sz="1400" dirty="0"/>
              <a:t>e arranged</a:t>
            </a:r>
            <a:r>
              <a:rPr lang="x-none" sz="1400" dirty="0"/>
              <a:t> time. </a:t>
            </a:r>
            <a:r>
              <a:rPr lang="en-GB" sz="1400" dirty="0"/>
              <a:t>Talk about it and come up with a plan to have a conversation when </a:t>
            </a:r>
            <a:r>
              <a:rPr lang="x-none" sz="1400" dirty="0"/>
              <a:t>you are both ready. </a:t>
            </a:r>
          </a:p>
        </p:txBody>
      </p:sp>
      <p:sp>
        <p:nvSpPr>
          <p:cNvPr id="16" name="Footer Placeholder 3">
            <a:extLst>
              <a:ext uri="{FF2B5EF4-FFF2-40B4-BE49-F238E27FC236}">
                <a16:creationId xmlns:a16="http://schemas.microsoft.com/office/drawing/2014/main" id="{2D771B47-1038-4676-B2C3-B19687651E83}"/>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2228378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E8C405E9-4AB5-4806-BEE9-784074AFB0DA}"/>
              </a:ext>
            </a:extLst>
          </p:cNvPr>
          <p:cNvGraphicFramePr>
            <a:graphicFrameLocks noGrp="1"/>
          </p:cNvGraphicFramePr>
          <p:nvPr>
            <p:extLst>
              <p:ext uri="{D42A27DB-BD31-4B8C-83A1-F6EECF244321}">
                <p14:modId xmlns:p14="http://schemas.microsoft.com/office/powerpoint/2010/main" val="2495039998"/>
              </p:ext>
            </p:extLst>
          </p:nvPr>
        </p:nvGraphicFramePr>
        <p:xfrm>
          <a:off x="290285" y="6287539"/>
          <a:ext cx="6328229" cy="950621"/>
        </p:xfrm>
        <a:graphic>
          <a:graphicData uri="http://schemas.openxmlformats.org/drawingml/2006/table">
            <a:tbl>
              <a:tblPr>
                <a:tableStyleId>{5C22544A-7EE6-4342-B048-85BDC9FD1C3A}</a:tableStyleId>
              </a:tblPr>
              <a:tblGrid>
                <a:gridCol w="6328229">
                  <a:extLst>
                    <a:ext uri="{9D8B030D-6E8A-4147-A177-3AD203B41FA5}">
                      <a16:colId xmlns:a16="http://schemas.microsoft.com/office/drawing/2014/main" val="50372"/>
                    </a:ext>
                  </a:extLst>
                </a:gridCol>
              </a:tblGrid>
              <a:tr h="950621">
                <a:tc>
                  <a:txBody>
                    <a:bodyPr/>
                    <a:lstStyle/>
                    <a:p>
                      <a:pPr marL="0" lvl="0" indent="0" algn="l">
                        <a:buFont typeface="Symbol" pitchFamily="2" charset="2"/>
                        <a:buNone/>
                      </a:pPr>
                      <a:endParaRPr lang="x-none"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114282" marR="114282" marT="0" marB="0">
                    <a:solidFill>
                      <a:schemeClr val="accent1">
                        <a:lumMod val="20000"/>
                        <a:lumOff val="80000"/>
                      </a:schemeClr>
                    </a:solidFill>
                  </a:tcPr>
                </a:tc>
                <a:extLst>
                  <a:ext uri="{0D108BD9-81ED-4DB2-BD59-A6C34878D82A}">
                    <a16:rowId xmlns:a16="http://schemas.microsoft.com/office/drawing/2014/main" val="1435368842"/>
                  </a:ext>
                </a:extLst>
              </a:tr>
            </a:tbl>
          </a:graphicData>
        </a:graphic>
      </p:graphicFrame>
      <p:graphicFrame>
        <p:nvGraphicFramePr>
          <p:cNvPr id="11" name="Table 10">
            <a:extLst>
              <a:ext uri="{FF2B5EF4-FFF2-40B4-BE49-F238E27FC236}">
                <a16:creationId xmlns:a16="http://schemas.microsoft.com/office/drawing/2014/main" id="{334C69E8-5E9E-40D9-968F-A5B4EEFC0B5C}"/>
              </a:ext>
            </a:extLst>
          </p:cNvPr>
          <p:cNvGraphicFramePr>
            <a:graphicFrameLocks noGrp="1"/>
          </p:cNvGraphicFramePr>
          <p:nvPr>
            <p:extLst>
              <p:ext uri="{D42A27DB-BD31-4B8C-83A1-F6EECF244321}">
                <p14:modId xmlns:p14="http://schemas.microsoft.com/office/powerpoint/2010/main" val="1271744577"/>
              </p:ext>
            </p:extLst>
          </p:nvPr>
        </p:nvGraphicFramePr>
        <p:xfrm>
          <a:off x="290285" y="5266029"/>
          <a:ext cx="6328229" cy="950621"/>
        </p:xfrm>
        <a:graphic>
          <a:graphicData uri="http://schemas.openxmlformats.org/drawingml/2006/table">
            <a:tbl>
              <a:tblPr>
                <a:tableStyleId>{5C22544A-7EE6-4342-B048-85BDC9FD1C3A}</a:tableStyleId>
              </a:tblPr>
              <a:tblGrid>
                <a:gridCol w="6328229">
                  <a:extLst>
                    <a:ext uri="{9D8B030D-6E8A-4147-A177-3AD203B41FA5}">
                      <a16:colId xmlns:a16="http://schemas.microsoft.com/office/drawing/2014/main" val="50372"/>
                    </a:ext>
                  </a:extLst>
                </a:gridCol>
              </a:tblGrid>
              <a:tr h="950621">
                <a:tc>
                  <a:txBody>
                    <a:bodyPr/>
                    <a:lstStyle/>
                    <a:p>
                      <a:pPr marL="0" lvl="0" indent="0" algn="l">
                        <a:buFont typeface="Symbol" pitchFamily="2" charset="2"/>
                        <a:buNone/>
                      </a:pPr>
                      <a:endParaRPr lang="x-none"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114282" marR="114282" marT="0" marB="0">
                    <a:solidFill>
                      <a:schemeClr val="accent1">
                        <a:lumMod val="20000"/>
                        <a:lumOff val="80000"/>
                      </a:schemeClr>
                    </a:solidFill>
                  </a:tcPr>
                </a:tc>
                <a:extLst>
                  <a:ext uri="{0D108BD9-81ED-4DB2-BD59-A6C34878D82A}">
                    <a16:rowId xmlns:a16="http://schemas.microsoft.com/office/drawing/2014/main" val="1435368842"/>
                  </a:ext>
                </a:extLst>
              </a:tr>
            </a:tbl>
          </a:graphicData>
        </a:graphic>
      </p:graphicFrame>
      <p:sp>
        <p:nvSpPr>
          <p:cNvPr id="2" name="Rectangle 1">
            <a:extLst>
              <a:ext uri="{FF2B5EF4-FFF2-40B4-BE49-F238E27FC236}">
                <a16:creationId xmlns:a16="http://schemas.microsoft.com/office/drawing/2014/main" id="{9D924C59-3971-BC4F-99FB-B638D0821C97}"/>
              </a:ext>
            </a:extLst>
          </p:cNvPr>
          <p:cNvSpPr/>
          <p:nvPr/>
        </p:nvSpPr>
        <p:spPr>
          <a:xfrm>
            <a:off x="549" y="0"/>
            <a:ext cx="2963789" cy="421963"/>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UNDERSTANDING &amp; TALKING ABOUT ANXIETY</a:t>
            </a:r>
            <a:endParaRPr lang="x-none" sz="1100" dirty="0"/>
          </a:p>
        </p:txBody>
      </p:sp>
      <p:sp>
        <p:nvSpPr>
          <p:cNvPr id="3" name="Rectangle 2">
            <a:extLst>
              <a:ext uri="{FF2B5EF4-FFF2-40B4-BE49-F238E27FC236}">
                <a16:creationId xmlns:a16="http://schemas.microsoft.com/office/drawing/2014/main" id="{1C48DEC2-B13D-2247-840A-BD35F596C222}"/>
              </a:ext>
            </a:extLst>
          </p:cNvPr>
          <p:cNvSpPr/>
          <p:nvPr/>
        </p:nvSpPr>
        <p:spPr>
          <a:xfrm>
            <a:off x="556626" y="932450"/>
            <a:ext cx="4326456" cy="2246769"/>
          </a:xfrm>
          <a:prstGeom prst="rect">
            <a:avLst/>
          </a:prstGeom>
        </p:spPr>
        <p:txBody>
          <a:bodyPr wrap="square">
            <a:spAutoFit/>
          </a:bodyPr>
          <a:lstStyle/>
          <a:p>
            <a:pPr algn="just"/>
            <a:r>
              <a:rPr lang="en-GB" sz="1400" dirty="0">
                <a:latin typeface="Calibri" panose="020F0502020204030204" pitchFamily="34" charset="0"/>
                <a:ea typeface="Calibri" panose="020F0502020204030204" pitchFamily="34" charset="0"/>
                <a:cs typeface="Times New Roman" panose="02020603050405020304" pitchFamily="18" charset="0"/>
              </a:rPr>
              <a:t>As well as talking about your child’s and your own feelings, reading books with a character who experiences anxiety can be beneficial. It’s a way </a:t>
            </a:r>
            <a:r>
              <a:rPr lang="en-GB" sz="1400" b="1" dirty="0">
                <a:latin typeface="Calibri" panose="020F0502020204030204" pitchFamily="34" charset="0"/>
                <a:ea typeface="Calibri" panose="020F0502020204030204" pitchFamily="34" charset="0"/>
                <a:cs typeface="Times New Roman" panose="02020603050405020304" pitchFamily="18" charset="0"/>
              </a:rPr>
              <a:t>for children to learn that lots of other people also worry and that they are not the only one who experience anxiety.</a:t>
            </a:r>
            <a:r>
              <a:rPr lang="en-GB" sz="1400" dirty="0">
                <a:latin typeface="Calibri" panose="020F0502020204030204" pitchFamily="34" charset="0"/>
                <a:ea typeface="Calibri" panose="020F0502020204030204" pitchFamily="34" charset="0"/>
                <a:cs typeface="Times New Roman" panose="02020603050405020304" pitchFamily="18" charset="0"/>
              </a:rPr>
              <a:t> It can also provide an opportunity to talk about ways to cope with anxiety. Maybe you could try out a strategy that works for the character. Maybe how the character manages their anxiety inspires other ideas how to manage anxiety that work for your child. </a:t>
            </a:r>
            <a:endParaRPr lang="x-none"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32B6B379-B8AE-E847-8594-524AA2E700B8}"/>
              </a:ext>
            </a:extLst>
          </p:cNvPr>
          <p:cNvSpPr/>
          <p:nvPr/>
        </p:nvSpPr>
        <p:spPr>
          <a:xfrm>
            <a:off x="1016599" y="5253847"/>
            <a:ext cx="5594841" cy="1815882"/>
          </a:xfrm>
          <a:prstGeom prst="rect">
            <a:avLst/>
          </a:prstGeom>
          <a:noFill/>
        </p:spPr>
        <p:txBody>
          <a:bodyPr wrap="square">
            <a:spAutoFit/>
          </a:bodyPr>
          <a:lstStyle/>
          <a:p>
            <a:pPr algn="just"/>
            <a:r>
              <a:rPr lang="en-GB" sz="1400" dirty="0">
                <a:latin typeface="Calibri" panose="020F0502020204030204" pitchFamily="34" charset="0"/>
                <a:ea typeface="Calibri" panose="020F0502020204030204" pitchFamily="34" charset="0"/>
                <a:cs typeface="Times New Roman" panose="02020603050405020304" pitchFamily="18" charset="0"/>
              </a:rPr>
              <a:t>If you can’t get hold of a book, there are many videos on YouTube of people reading them out loud. You could watch the videos together and pause at different points to discuss what is happening in the story and what your child is thinking and feeling as they listen. </a:t>
            </a:r>
            <a:endParaRPr lang="x-none" sz="1400" dirty="0">
              <a:latin typeface="Calibri" panose="020F0502020204030204" pitchFamily="34" charset="0"/>
              <a:ea typeface="Calibri" panose="020F0502020204030204" pitchFamily="34" charset="0"/>
              <a:cs typeface="Times New Roman" panose="02020603050405020304" pitchFamily="18" charset="0"/>
            </a:endParaRPr>
          </a:p>
          <a:p>
            <a:r>
              <a:rPr lang="en-GB" sz="1400" dirty="0">
                <a:latin typeface="Calibri" panose="020F0502020204030204" pitchFamily="34" charset="0"/>
                <a:ea typeface="Calibri" panose="020F0502020204030204" pitchFamily="34" charset="0"/>
                <a:cs typeface="Times New Roman" panose="02020603050405020304" pitchFamily="18" charset="0"/>
              </a:rPr>
              <a:t> </a:t>
            </a:r>
            <a:endParaRPr lang="x-none" sz="1400" dirty="0">
              <a:latin typeface="Calibri" panose="020F0502020204030204" pitchFamily="34" charset="0"/>
              <a:ea typeface="Calibri" panose="020F0502020204030204" pitchFamily="34" charset="0"/>
              <a:cs typeface="Times New Roman" panose="02020603050405020304" pitchFamily="18" charset="0"/>
            </a:endParaRPr>
          </a:p>
          <a:p>
            <a:pPr algn="just"/>
            <a:r>
              <a:rPr lang="en-GB" sz="1400" dirty="0">
                <a:latin typeface="Calibri" panose="020F0502020204030204" pitchFamily="34" charset="0"/>
                <a:ea typeface="Calibri" panose="020F0502020204030204" pitchFamily="34" charset="0"/>
                <a:cs typeface="Times New Roman" panose="02020603050405020304" pitchFamily="18" charset="0"/>
              </a:rPr>
              <a:t>If you feel like your child is too old for storybooks, you could talk about the chapter books they are reading or discuss the feelings of characters in a film, TV programme, video game or YouTube clip.</a:t>
            </a:r>
            <a:endParaRPr lang="x-none" sz="1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7" name="Graphic 6" descr="Storytelling with solid fill">
            <a:extLst>
              <a:ext uri="{FF2B5EF4-FFF2-40B4-BE49-F238E27FC236}">
                <a16:creationId xmlns:a16="http://schemas.microsoft.com/office/drawing/2014/main" id="{FDF64E5A-10FA-B64C-90F5-535596EAC15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57800" y="1192999"/>
            <a:ext cx="1247956" cy="1247956"/>
          </a:xfrm>
          <a:prstGeom prst="rect">
            <a:avLst/>
          </a:prstGeom>
        </p:spPr>
      </p:pic>
      <p:sp>
        <p:nvSpPr>
          <p:cNvPr id="8" name="Rectangle 2">
            <a:extLst>
              <a:ext uri="{FF2B5EF4-FFF2-40B4-BE49-F238E27FC236}">
                <a16:creationId xmlns:a16="http://schemas.microsoft.com/office/drawing/2014/main" id="{0D1C5FE2-74F4-EC4C-B738-FA6874B930A3}"/>
              </a:ext>
            </a:extLst>
          </p:cNvPr>
          <p:cNvSpPr>
            <a:spLocks noChangeArrowheads="1"/>
          </p:cNvSpPr>
          <p:nvPr/>
        </p:nvSpPr>
        <p:spPr bwMode="auto">
          <a:xfrm>
            <a:off x="398692" y="6915574"/>
            <a:ext cx="184701" cy="369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25" tIns="45713" rIns="91425" bIns="45713" numCol="1" anchor="ctr" anchorCtr="0" compatLnSpc="1">
            <a:prstTxWarp prst="textNoShape">
              <a:avLst/>
            </a:prstTxWarp>
            <a:spAutoFit/>
          </a:bodyPr>
          <a:lstStyle/>
          <a:p>
            <a:endParaRPr lang="x-none"/>
          </a:p>
        </p:txBody>
      </p:sp>
      <p:sp>
        <p:nvSpPr>
          <p:cNvPr id="10" name="Rectangle 4">
            <a:extLst>
              <a:ext uri="{FF2B5EF4-FFF2-40B4-BE49-F238E27FC236}">
                <a16:creationId xmlns:a16="http://schemas.microsoft.com/office/drawing/2014/main" id="{422B2844-018B-3949-AC14-0E2AB8D2A17D}"/>
              </a:ext>
            </a:extLst>
          </p:cNvPr>
          <p:cNvSpPr>
            <a:spLocks noChangeArrowheads="1"/>
          </p:cNvSpPr>
          <p:nvPr/>
        </p:nvSpPr>
        <p:spPr bwMode="auto">
          <a:xfrm>
            <a:off x="619882" y="7295317"/>
            <a:ext cx="4355586" cy="2215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25" tIns="45713" rIns="91425" bIns="45713"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217"/>
            <a:r>
              <a:rPr lang="en-GB" altLang="x-none" sz="1400" b="1" dirty="0">
                <a:latin typeface="+mn-lt"/>
                <a:ea typeface="Calibri" panose="020F0502020204030204" pitchFamily="34" charset="0"/>
                <a:cs typeface="Times New Roman" panose="02020603050405020304" pitchFamily="18" charset="0"/>
              </a:rPr>
              <a:t>Key questions to ask:</a:t>
            </a:r>
          </a:p>
          <a:p>
            <a:pPr defTabSz="914217"/>
            <a:endParaRPr lang="en-GB" altLang="x-none" sz="800" dirty="0">
              <a:latin typeface="+mn-lt"/>
            </a:endParaRPr>
          </a:p>
          <a:p>
            <a:pPr defTabSz="914217">
              <a:buFontTx/>
              <a:buChar char="•"/>
            </a:pPr>
            <a:r>
              <a:rPr lang="en-GB" altLang="x-none" sz="1400" i="1" dirty="0">
                <a:latin typeface="+mn-lt"/>
                <a:ea typeface="Calibri" panose="020F0502020204030204" pitchFamily="34" charset="0"/>
                <a:cs typeface="Times New Roman" panose="02020603050405020304" pitchFamily="18" charset="0"/>
              </a:rPr>
              <a:t>“How do you think [this character] is feeling right now?”</a:t>
            </a:r>
            <a:endParaRPr lang="en-GB" altLang="x-none" sz="1400" dirty="0">
              <a:latin typeface="+mn-lt"/>
            </a:endParaRPr>
          </a:p>
          <a:p>
            <a:pPr defTabSz="914217">
              <a:buFontTx/>
              <a:buChar char="•"/>
            </a:pPr>
            <a:r>
              <a:rPr lang="en-GB" altLang="x-none" sz="1400" i="1" dirty="0">
                <a:latin typeface="+mn-lt"/>
                <a:ea typeface="Calibri" panose="020F0502020204030204" pitchFamily="34" charset="0"/>
                <a:cs typeface="Times New Roman" panose="02020603050405020304" pitchFamily="18" charset="0"/>
              </a:rPr>
              <a:t>“How do you know they’re feeling like that?”</a:t>
            </a:r>
            <a:endParaRPr lang="en-GB" altLang="x-none" sz="1400" dirty="0">
              <a:latin typeface="+mn-lt"/>
            </a:endParaRPr>
          </a:p>
          <a:p>
            <a:pPr defTabSz="914217">
              <a:buFontTx/>
              <a:buChar char="•"/>
            </a:pPr>
            <a:r>
              <a:rPr lang="en-GB" altLang="x-none" sz="1400" i="1" dirty="0">
                <a:latin typeface="+mn-lt"/>
                <a:ea typeface="Calibri" panose="020F0502020204030204" pitchFamily="34" charset="0"/>
                <a:cs typeface="Times New Roman" panose="02020603050405020304" pitchFamily="18" charset="0"/>
              </a:rPr>
              <a:t>“What happens when you feel like that?”</a:t>
            </a:r>
          </a:p>
          <a:p>
            <a:pPr defTabSz="914217">
              <a:buFontTx/>
              <a:buChar char="•"/>
            </a:pPr>
            <a:r>
              <a:rPr lang="en-GB" altLang="x-none" sz="1400" i="1" dirty="0">
                <a:latin typeface="+mn-lt"/>
                <a:ea typeface="Calibri" panose="020F0502020204030204" pitchFamily="34" charset="0"/>
                <a:cs typeface="Times New Roman" panose="02020603050405020304" pitchFamily="18" charset="0"/>
              </a:rPr>
              <a:t>“What do you think they’ll do next?”</a:t>
            </a:r>
          </a:p>
          <a:p>
            <a:pPr defTabSz="914217">
              <a:buFontTx/>
              <a:buChar char="•"/>
            </a:pPr>
            <a:r>
              <a:rPr lang="en-GB" altLang="x-none" sz="1400" i="1" dirty="0">
                <a:latin typeface="+mn-lt"/>
                <a:ea typeface="Calibri" panose="020F0502020204030204" pitchFamily="34" charset="0"/>
                <a:cs typeface="Times New Roman" panose="02020603050405020304" pitchFamily="18" charset="0"/>
              </a:rPr>
              <a:t>“What makes you think that?”</a:t>
            </a:r>
          </a:p>
          <a:p>
            <a:pPr defTabSz="914217">
              <a:buFontTx/>
              <a:buChar char="•"/>
            </a:pPr>
            <a:r>
              <a:rPr lang="en-GB" altLang="x-none" sz="1400" i="1" dirty="0">
                <a:latin typeface="+mn-lt"/>
                <a:ea typeface="Calibri" panose="020F0502020204030204" pitchFamily="34" charset="0"/>
                <a:cs typeface="Times New Roman" panose="02020603050405020304" pitchFamily="18" charset="0"/>
              </a:rPr>
              <a:t>“What would you do?”</a:t>
            </a:r>
            <a:endParaRPr lang="en-GB" altLang="x-none" sz="1400" dirty="0">
              <a:latin typeface="+mn-lt"/>
            </a:endParaRPr>
          </a:p>
          <a:p>
            <a:pPr defTabSz="914217">
              <a:buFontTx/>
              <a:buChar char="•"/>
            </a:pPr>
            <a:r>
              <a:rPr lang="en-GB" altLang="x-none" sz="1400" i="1" dirty="0">
                <a:latin typeface="+mn-lt"/>
                <a:ea typeface="Calibri" panose="020F0502020204030204" pitchFamily="34" charset="0"/>
                <a:cs typeface="Times New Roman" panose="02020603050405020304" pitchFamily="18" charset="0"/>
              </a:rPr>
              <a:t>“How would that make you feel?“</a:t>
            </a:r>
            <a:endParaRPr lang="en-GB" altLang="x-none" sz="1400" dirty="0">
              <a:latin typeface="+mn-lt"/>
            </a:endParaRPr>
          </a:p>
          <a:p>
            <a:pPr defTabSz="914217">
              <a:buFontTx/>
              <a:buChar char="•"/>
            </a:pPr>
            <a:endParaRPr lang="en-GB" altLang="x-none" dirty="0"/>
          </a:p>
        </p:txBody>
      </p:sp>
      <p:pic>
        <p:nvPicPr>
          <p:cNvPr id="13" name="Graphic 12" descr="Chat with solid fill">
            <a:extLst>
              <a:ext uri="{FF2B5EF4-FFF2-40B4-BE49-F238E27FC236}">
                <a16:creationId xmlns:a16="http://schemas.microsoft.com/office/drawing/2014/main" id="{DAF2A050-63A5-1444-8B6C-485DA0C8CD2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883082" y="7463057"/>
            <a:ext cx="1395425" cy="1395425"/>
          </a:xfrm>
          <a:prstGeom prst="rect">
            <a:avLst/>
          </a:prstGeom>
        </p:spPr>
      </p:pic>
      <p:graphicFrame>
        <p:nvGraphicFramePr>
          <p:cNvPr id="15" name="Table 14">
            <a:extLst>
              <a:ext uri="{FF2B5EF4-FFF2-40B4-BE49-F238E27FC236}">
                <a16:creationId xmlns:a16="http://schemas.microsoft.com/office/drawing/2014/main" id="{A33238DD-820B-0146-88C4-309507FA5225}"/>
              </a:ext>
            </a:extLst>
          </p:cNvPr>
          <p:cNvGraphicFramePr>
            <a:graphicFrameLocks noGrp="1"/>
          </p:cNvGraphicFramePr>
          <p:nvPr>
            <p:extLst>
              <p:ext uri="{D42A27DB-BD31-4B8C-83A1-F6EECF244321}">
                <p14:modId xmlns:p14="http://schemas.microsoft.com/office/powerpoint/2010/main" val="2488826951"/>
              </p:ext>
            </p:extLst>
          </p:nvPr>
        </p:nvGraphicFramePr>
        <p:xfrm>
          <a:off x="556626" y="3391606"/>
          <a:ext cx="5914077" cy="1645920"/>
        </p:xfrm>
        <a:graphic>
          <a:graphicData uri="http://schemas.openxmlformats.org/drawingml/2006/table">
            <a:tbl>
              <a:tblPr>
                <a:tableStyleId>{5C22544A-7EE6-4342-B048-85BDC9FD1C3A}</a:tableStyleId>
              </a:tblPr>
              <a:tblGrid>
                <a:gridCol w="5914077">
                  <a:extLst>
                    <a:ext uri="{9D8B030D-6E8A-4147-A177-3AD203B41FA5}">
                      <a16:colId xmlns:a16="http://schemas.microsoft.com/office/drawing/2014/main" val="50372"/>
                    </a:ext>
                  </a:extLst>
                </a:gridCol>
              </a:tblGrid>
              <a:tr h="1404808">
                <a:tc>
                  <a:txBody>
                    <a:bodyPr/>
                    <a:lstStyle/>
                    <a:p>
                      <a:pPr marL="342900" lvl="0" indent="-342900" algn="l">
                        <a:buFont typeface="Symbol" pitchFamily="2" charset="2"/>
                        <a:buChar char=""/>
                      </a:pPr>
                      <a:r>
                        <a:rPr lang="en-GB" sz="1200" dirty="0">
                          <a:effectLst/>
                        </a:rPr>
                        <a:t>Ruby Finds a </a:t>
                      </a:r>
                      <a:r>
                        <a:rPr lang="en-GB" sz="1200" dirty="0">
                          <a:effectLst/>
                          <a:latin typeface="+mn-lt"/>
                        </a:rPr>
                        <a:t>Worry by Tom Percival</a:t>
                      </a:r>
                      <a:endParaRPr lang="x-none" sz="1200" dirty="0">
                        <a:effectLst/>
                        <a:latin typeface="+mn-lt"/>
                      </a:endParaRPr>
                    </a:p>
                    <a:p>
                      <a:pPr marL="342900" lvl="0" indent="-342900" algn="l">
                        <a:buFont typeface="Symbol" pitchFamily="2" charset="2"/>
                        <a:buChar char=""/>
                      </a:pPr>
                      <a:r>
                        <a:rPr lang="en-GB" sz="1200" dirty="0">
                          <a:effectLst/>
                          <a:latin typeface="+mn-lt"/>
                        </a:rPr>
                        <a:t>The Worry Box by Suzanne </a:t>
                      </a:r>
                      <a:r>
                        <a:rPr lang="en-GB" sz="1200" dirty="0" err="1">
                          <a:effectLst/>
                          <a:latin typeface="+mn-lt"/>
                        </a:rPr>
                        <a:t>Chiew</a:t>
                      </a:r>
                      <a:r>
                        <a:rPr lang="en-GB" sz="1200" dirty="0">
                          <a:effectLst/>
                          <a:latin typeface="+mn-lt"/>
                        </a:rPr>
                        <a:t> &amp; Sean Julian</a:t>
                      </a:r>
                      <a:endParaRPr lang="x-none" sz="1200" dirty="0">
                        <a:effectLst/>
                        <a:latin typeface="+mn-lt"/>
                      </a:endParaRPr>
                    </a:p>
                    <a:p>
                      <a:pPr marL="342900" lvl="0" indent="-342900" algn="l">
                        <a:buFont typeface="Symbol" pitchFamily="2" charset="2"/>
                        <a:buChar char=""/>
                      </a:pPr>
                      <a:r>
                        <a:rPr lang="en-GB" sz="1200" dirty="0">
                          <a:effectLst/>
                          <a:latin typeface="+mn-lt"/>
                        </a:rPr>
                        <a:t>Me and My Fear by Francesca </a:t>
                      </a:r>
                      <a:r>
                        <a:rPr lang="en-GB" sz="1200" dirty="0" err="1">
                          <a:effectLst/>
                          <a:latin typeface="+mn-lt"/>
                        </a:rPr>
                        <a:t>Sanna</a:t>
                      </a:r>
                      <a:endParaRPr lang="x-none" sz="1200" dirty="0">
                        <a:effectLst/>
                        <a:latin typeface="+mn-lt"/>
                      </a:endParaRPr>
                    </a:p>
                    <a:p>
                      <a:pPr marL="342900" lvl="0" indent="-342900" algn="l">
                        <a:buFont typeface="Symbol" pitchFamily="2" charset="2"/>
                        <a:buChar char=""/>
                      </a:pPr>
                      <a:r>
                        <a:rPr lang="en-GB" sz="1200" dirty="0">
                          <a:effectLst/>
                          <a:latin typeface="+mn-lt"/>
                        </a:rPr>
                        <a:t>Jack’s Worry by Sam </a:t>
                      </a:r>
                      <a:r>
                        <a:rPr lang="en-GB" sz="1200" dirty="0" err="1">
                          <a:effectLst/>
                          <a:latin typeface="+mn-lt"/>
                        </a:rPr>
                        <a:t>Zappardi</a:t>
                      </a:r>
                      <a:endParaRPr lang="x-none" sz="1200" dirty="0">
                        <a:effectLst/>
                        <a:latin typeface="+mn-lt"/>
                      </a:endParaRPr>
                    </a:p>
                    <a:p>
                      <a:pPr marL="342900" lvl="0" indent="-342900" algn="l">
                        <a:buFont typeface="Symbol" pitchFamily="2" charset="2"/>
                        <a:buChar char=""/>
                      </a:pPr>
                      <a:r>
                        <a:rPr lang="en-GB" sz="1200" dirty="0">
                          <a:effectLst/>
                          <a:latin typeface="+mn-lt"/>
                        </a:rPr>
                        <a:t>Don’t Feed the Worry Bug by Andi Green</a:t>
                      </a:r>
                      <a:endParaRPr lang="x-none" sz="1200" dirty="0">
                        <a:effectLst/>
                        <a:latin typeface="+mn-lt"/>
                      </a:endParaRPr>
                    </a:p>
                    <a:p>
                      <a:pPr marL="342900" lvl="0" indent="-342900" algn="l">
                        <a:buFont typeface="Symbol" pitchFamily="2" charset="2"/>
                        <a:buChar char=""/>
                      </a:pPr>
                      <a:r>
                        <a:rPr lang="en-GB" sz="1200" dirty="0">
                          <a:effectLst/>
                          <a:latin typeface="+mn-lt"/>
                        </a:rPr>
                        <a:t>100</a:t>
                      </a:r>
                      <a:r>
                        <a:rPr lang="en-GB" sz="1200" baseline="30000" dirty="0">
                          <a:effectLst/>
                          <a:latin typeface="+mn-lt"/>
                        </a:rPr>
                        <a:t>th</a:t>
                      </a:r>
                      <a:r>
                        <a:rPr lang="en-GB" sz="1200" dirty="0">
                          <a:effectLst/>
                          <a:latin typeface="+mn-lt"/>
                        </a:rPr>
                        <a:t> Day Worries by Margery Cuyler</a:t>
                      </a:r>
                      <a:endParaRPr lang="x-none" sz="1200" dirty="0">
                        <a:effectLst/>
                        <a:latin typeface="+mn-lt"/>
                      </a:endParaRPr>
                    </a:p>
                    <a:p>
                      <a:pPr marL="342900" lvl="0" indent="-342900" algn="l">
                        <a:buFont typeface="Symbol" pitchFamily="2" charset="2"/>
                        <a:buChar char=""/>
                      </a:pPr>
                      <a:r>
                        <a:rPr lang="en-GB" sz="1200" dirty="0">
                          <a:effectLst/>
                          <a:latin typeface="+mn-lt"/>
                        </a:rPr>
                        <a:t>How Big Are Your Worries Little Bear? By </a:t>
                      </a:r>
                      <a:r>
                        <a:rPr lang="en-GB" sz="1200" dirty="0" err="1">
                          <a:effectLst/>
                          <a:latin typeface="+mn-lt"/>
                        </a:rPr>
                        <a:t>Jayneen</a:t>
                      </a:r>
                      <a:r>
                        <a:rPr lang="en-GB" sz="1200" dirty="0">
                          <a:effectLst/>
                          <a:latin typeface="+mn-lt"/>
                        </a:rPr>
                        <a:t> Sanders &amp; Stephanie Fizer Coleman</a:t>
                      </a:r>
                      <a:endParaRPr lang="x-none" sz="1200" dirty="0">
                        <a:effectLst/>
                        <a:latin typeface="+mn-lt"/>
                      </a:endParaRPr>
                    </a:p>
                    <a:p>
                      <a:pPr marL="342900" lvl="0" indent="-342900" algn="l">
                        <a:buFont typeface="Symbol" pitchFamily="2" charset="2"/>
                        <a:buChar char=""/>
                      </a:pPr>
                      <a:r>
                        <a:rPr lang="en-GB" sz="1200" dirty="0">
                          <a:effectLst/>
                          <a:latin typeface="+mn-lt"/>
                        </a:rPr>
                        <a:t>The Very Hungry Worry Monster by Rosie Greening</a:t>
                      </a:r>
                      <a:endParaRPr lang="x-none" sz="1200" dirty="0">
                        <a:effectLst/>
                        <a:latin typeface="+mn-lt"/>
                        <a:ea typeface="Calibri" panose="020F0502020204030204" pitchFamily="34" charset="0"/>
                        <a:cs typeface="Times New Roman" panose="02020603050405020304" pitchFamily="18" charset="0"/>
                      </a:endParaRPr>
                    </a:p>
                    <a:p>
                      <a:pPr marL="342900" lvl="0" indent="-342900" algn="l">
                        <a:buFont typeface="Symbol" pitchFamily="2" charset="2"/>
                        <a:buChar char=""/>
                      </a:pPr>
                      <a:r>
                        <a:rPr lang="x-none" sz="1200" i="0" dirty="0">
                          <a:effectLst/>
                          <a:latin typeface="+mn-lt"/>
                          <a:ea typeface="Calibri" panose="020F0502020204030204" pitchFamily="34" charset="0"/>
                          <a:cs typeface="Times New Roman" panose="02020603050405020304" pitchFamily="18" charset="0"/>
                        </a:rPr>
                        <a:t>The Huge Bag of Worries </a:t>
                      </a:r>
                      <a:r>
                        <a:rPr lang="x-none" sz="1200" i="0" dirty="0">
                          <a:effectLst/>
                          <a:latin typeface="Calibri" panose="020F0502020204030204" pitchFamily="34" charset="0"/>
                          <a:ea typeface="Calibri" panose="020F0502020204030204" pitchFamily="34" charset="0"/>
                          <a:cs typeface="Times New Roman" panose="02020603050405020304" pitchFamily="18" charset="0"/>
                        </a:rPr>
                        <a:t>by Virginia Ironside</a:t>
                      </a:r>
                      <a:endParaRPr lang="x-none"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114282" marR="114282" marT="0" marB="0">
                    <a:noFill/>
                  </a:tcPr>
                </a:tc>
                <a:extLst>
                  <a:ext uri="{0D108BD9-81ED-4DB2-BD59-A6C34878D82A}">
                    <a16:rowId xmlns:a16="http://schemas.microsoft.com/office/drawing/2014/main" val="1435368842"/>
                  </a:ext>
                </a:extLst>
              </a:tr>
            </a:tbl>
          </a:graphicData>
        </a:graphic>
      </p:graphicFrame>
      <p:pic>
        <p:nvPicPr>
          <p:cNvPr id="14" name="Graphic 13" descr="Lightbulb">
            <a:extLst>
              <a:ext uri="{FF2B5EF4-FFF2-40B4-BE49-F238E27FC236}">
                <a16:creationId xmlns:a16="http://schemas.microsoft.com/office/drawing/2014/main" id="{D2AC6E22-D44E-4FA6-AB5F-A8E8F26756D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8692" y="6377571"/>
            <a:ext cx="639130" cy="639130"/>
          </a:xfrm>
          <a:prstGeom prst="rect">
            <a:avLst/>
          </a:prstGeom>
        </p:spPr>
      </p:pic>
      <p:pic>
        <p:nvPicPr>
          <p:cNvPr id="16" name="Graphic 15" descr="Lightbulb">
            <a:extLst>
              <a:ext uri="{FF2B5EF4-FFF2-40B4-BE49-F238E27FC236}">
                <a16:creationId xmlns:a16="http://schemas.microsoft.com/office/drawing/2014/main" id="{47DF53BE-5AEB-4FE4-8890-E834C839101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8692" y="5417496"/>
            <a:ext cx="639130" cy="639130"/>
          </a:xfrm>
          <a:prstGeom prst="rect">
            <a:avLst/>
          </a:prstGeom>
        </p:spPr>
      </p:pic>
      <p:sp>
        <p:nvSpPr>
          <p:cNvPr id="18" name="Footer Placeholder 3">
            <a:extLst>
              <a:ext uri="{FF2B5EF4-FFF2-40B4-BE49-F238E27FC236}">
                <a16:creationId xmlns:a16="http://schemas.microsoft.com/office/drawing/2014/main" id="{D65BB198-07C7-484A-A38B-D2A125D75DFB}"/>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3220176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7549</TotalTime>
  <Words>2644</Words>
  <Application>Microsoft Office PowerPoint</Application>
  <PresentationFormat>A4 Paper (210x297 mm)</PresentationFormat>
  <Paragraphs>216</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Gemma K</dc:creator>
  <cp:lastModifiedBy>Meehan, Cormac</cp:lastModifiedBy>
  <cp:revision>352</cp:revision>
  <dcterms:created xsi:type="dcterms:W3CDTF">2021-02-24T12:08:52Z</dcterms:created>
  <dcterms:modified xsi:type="dcterms:W3CDTF">2022-04-08T10:01:39Z</dcterms:modified>
</cp:coreProperties>
</file>